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6"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WDzbhEMCl23T6ECZF/OaYTwLU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BFA089-29E4-4439-B7CD-F65052F04AA2}">
  <a:tblStyle styleId="{78BFA089-29E4-4439-B7CD-F65052F04AA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athador.fr/boites-jeu.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thador.fr/boites-jeu.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Objectif :</a:t>
            </a:r>
            <a:endParaRPr/>
          </a:p>
          <a:p>
            <a:pPr marL="0" lvl="0" indent="0" algn="l" rtl="0">
              <a:spcBef>
                <a:spcPts val="0"/>
              </a:spcBef>
              <a:spcAft>
                <a:spcPts val="0"/>
              </a:spcAft>
              <a:buNone/>
            </a:pPr>
            <a:r>
              <a:rPr lang="fr-FR"/>
              <a:t>S’approprier et exploiter des outils numériques au service du calcul et de la résolution de problèmes. </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chemeClr val="dk1"/>
                </a:solidFill>
                <a:latin typeface="Calibri"/>
                <a:ea typeface="Calibri"/>
                <a:cs typeface="Calibri"/>
                <a:sym typeface="Calibri"/>
              </a:rPr>
              <a:t>Les jeux Mathador reprennent les principes des </a:t>
            </a:r>
            <a:r>
              <a:rPr lang="fr-FR"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boîtes Mathador</a:t>
            </a:r>
            <a:r>
              <a:rPr lang="fr-FR" sz="1200" b="0" i="0">
                <a:solidFill>
                  <a:schemeClr val="dk1"/>
                </a:solidFill>
                <a:latin typeface="Calibri"/>
                <a:ea typeface="Calibri"/>
                <a:cs typeface="Calibri"/>
                <a:sym typeface="Calibri"/>
              </a:rPr>
              <a:t>, tout en enrichissant l'expérience : la difficulté augmente selon une courbe très progressive. Que vous soyez débutant ou chevronné, elle s'adapte à votre niveau. Aucun blocage possible : il y a toujours une solution.</a:t>
            </a:r>
            <a:endParaRPr/>
          </a:p>
          <a:p>
            <a:pPr marL="0" lvl="0" indent="0" algn="l" rtl="0">
              <a:spcBef>
                <a:spcPts val="0"/>
              </a:spcBef>
              <a:spcAft>
                <a:spcPts val="0"/>
              </a:spcAft>
              <a:buNone/>
            </a:pPr>
            <a:r>
              <a:rPr lang="fr-FR" sz="1200" b="0" i="0">
                <a:solidFill>
                  <a:schemeClr val="dk1"/>
                </a:solidFill>
                <a:latin typeface="Calibri"/>
                <a:ea typeface="Calibri"/>
                <a:cs typeface="Calibri"/>
                <a:sym typeface="Calibri"/>
              </a:rPr>
              <a:t>Plus grande rapidité dans les calculs, mémorisation d’opérations complexes, acquisition d’automatismes, travail sur la perception des ordres de grandeur... En plaçant tous les joueurs en situation de réussite, les jeux Mathador sont idéals dès 8 ans... et sans limite d’âge !</a:t>
            </a:r>
            <a:endParaRPr sz="1200" b="0" i="0">
              <a:solidFill>
                <a:schemeClr val="dk1"/>
              </a:solidFill>
              <a:latin typeface="Calibri"/>
              <a:ea typeface="Calibri"/>
              <a:cs typeface="Calibri"/>
              <a:sym typeface="Calibri"/>
            </a:endParaRPr>
          </a:p>
        </p:txBody>
      </p:sp>
      <p:sp>
        <p:nvSpPr>
          <p:cNvPr id="173" name="Google Shape;1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188" name="Google Shape;18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fb2a18ab2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fb2a18ab2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fb2a18ab2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fb2a18ab2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47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0">
                <a:solidFill>
                  <a:schemeClr val="dk1"/>
                </a:solidFill>
                <a:latin typeface="Calibri"/>
                <a:ea typeface="Calibri"/>
                <a:cs typeface="Calibri"/>
                <a:sym typeface="Calibri"/>
              </a:rPr>
              <a:t>Les jeux Mathador reprennent les principes des </a:t>
            </a:r>
            <a:r>
              <a:rPr lang="fr-FR"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boîtes Mathador</a:t>
            </a:r>
            <a:r>
              <a:rPr lang="fr-FR" sz="1200" b="0" i="0">
                <a:solidFill>
                  <a:schemeClr val="dk1"/>
                </a:solidFill>
                <a:latin typeface="Calibri"/>
                <a:ea typeface="Calibri"/>
                <a:cs typeface="Calibri"/>
                <a:sym typeface="Calibri"/>
              </a:rPr>
              <a:t>, tout en enrichissant l'expérience : la difficulté augmente selon une courbe très progressive. Que vous soyez débutant ou chevronné, elle s'adapte à votre niveau. Aucun blocage possible : il y a toujours une solution.</a:t>
            </a:r>
            <a:endParaRPr/>
          </a:p>
          <a:p>
            <a:pPr marL="0" lvl="0" indent="0" algn="l" rtl="0">
              <a:spcBef>
                <a:spcPts val="0"/>
              </a:spcBef>
              <a:spcAft>
                <a:spcPts val="0"/>
              </a:spcAft>
              <a:buNone/>
            </a:pPr>
            <a:r>
              <a:rPr lang="fr-FR" sz="1200" b="0" i="0">
                <a:solidFill>
                  <a:schemeClr val="dk1"/>
                </a:solidFill>
                <a:latin typeface="Calibri"/>
                <a:ea typeface="Calibri"/>
                <a:cs typeface="Calibri"/>
                <a:sym typeface="Calibri"/>
              </a:rPr>
              <a:t>Plus grande rapidité dans les calculs, mémorisation d’opérations complexes, acquisition d’automatismes, travail sur la perception des ordres de grandeur... En plaçant tous les joueurs en situation de réussite, les jeux Mathador sont idéals dès 8 ans... et sans limite d’âge !</a:t>
            </a:r>
            <a:endParaRPr sz="1200" b="0" i="0">
              <a:solidFill>
                <a:schemeClr val="dk1"/>
              </a:solidFill>
              <a:latin typeface="Calibri"/>
              <a:ea typeface="Calibri"/>
              <a:cs typeface="Calibri"/>
              <a:sym typeface="Calibri"/>
            </a:endParaRPr>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508000" y="4114800"/>
            <a:ext cx="10972800" cy="685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494949"/>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508001" y="4800600"/>
            <a:ext cx="10949271" cy="5334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Clr>
                <a:srgbClr val="888888"/>
              </a:buClr>
              <a:buSzPts val="2400"/>
              <a:buNone/>
              <a:defRPr sz="2400" i="1">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949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657600" y="-1828800"/>
            <a:ext cx="4876800"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949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949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609600" y="1219200"/>
            <a:ext cx="10972800" cy="4876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494949"/>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949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609600" y="1295401"/>
            <a:ext cx="5384800" cy="48307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4"/>
          <p:cNvSpPr txBox="1">
            <a:spLocks noGrp="1"/>
          </p:cNvSpPr>
          <p:nvPr>
            <p:ph type="body" idx="2"/>
          </p:nvPr>
        </p:nvSpPr>
        <p:spPr>
          <a:xfrm>
            <a:off x="6197600" y="1295401"/>
            <a:ext cx="5384800" cy="48307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94949"/>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609600" y="1219200"/>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609600" y="2057401"/>
            <a:ext cx="5386917" cy="40687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5"/>
          <p:cNvSpPr txBox="1">
            <a:spLocks noGrp="1"/>
          </p:cNvSpPr>
          <p:nvPr>
            <p:ph type="body" idx="3"/>
          </p:nvPr>
        </p:nvSpPr>
        <p:spPr>
          <a:xfrm>
            <a:off x="6193368" y="1219200"/>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93368" y="2057401"/>
            <a:ext cx="5389033" cy="40687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949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494949"/>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494949"/>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2389717" y="612775"/>
            <a:ext cx="7315200" cy="4114800"/>
          </a:xfrm>
          <a:prstGeom prst="rect">
            <a:avLst/>
          </a:prstGeom>
          <a:noFill/>
          <a:ln>
            <a:noFill/>
          </a:ln>
        </p:spPr>
      </p:sp>
      <p:sp>
        <p:nvSpPr>
          <p:cNvPr id="68" name="Google Shape;68;p1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494949"/>
              </a:buClr>
              <a:buSzPts val="4400"/>
              <a:buFont typeface="Calibri"/>
              <a:buNone/>
              <a:defRPr sz="4400" b="1" i="0" u="none" strike="noStrike" cap="none">
                <a:solidFill>
                  <a:srgbClr val="49494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609600" y="1219200"/>
            <a:ext cx="10972800" cy="48768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alculatice.ac-lille.fr/app-enseignant/"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alculatice.ac-lille.fr/" TargetMode="External"/><Relationship Id="rId4" Type="http://schemas.openxmlformats.org/officeDocument/2006/relationships/hyperlink" Target="https://calculatice.ac-lille.fr/mode-demploi-de-lapplication-en-ligne/"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mathsmentales.net/" TargetMode="External"/><Relationship Id="rId7" Type="http://schemas.openxmlformats.org/officeDocument/2006/relationships/hyperlink" Target="https://mathsmentales.net/old/telechargement/CMJeduqueNet.zi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ube-numerique-educatif.apps.education.fr/w/p/sqYv2mWytX53mdwHEexAE7" TargetMode="External"/><Relationship Id="rId5" Type="http://schemas.openxmlformats.org/officeDocument/2006/relationships/hyperlink" Target="https://mathsmentales.net/docs/MathsMentales%20documentation.pdf"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mathsmentales.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jepeuxpasjaimaths.fr/documentation.pdf" TargetMode="External"/><Relationship Id="rId4" Type="http://schemas.openxmlformats.org/officeDocument/2006/relationships/hyperlink" Target="https://www.jepeuxpasjaimaths.fr/"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micetf.fr/calculment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hyperlink" Target="https://primabord.eduscol.education.fr/mathia-apprendre-les-maths-autrement" TargetMode="External"/><Relationship Id="rId3" Type="http://schemas.openxmlformats.org/officeDocument/2006/relationships/hyperlink" Target="https://primabord.eduscol.education.fr/adaptiv-math-un-assistant-pedagogique-pour-l-enseignement-et-l-apprentissage" TargetMode="External"/><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rimabord.eduscol.education.fr/smart-enseigno-une-plateforme-d-enseignement-des-mathematiques" TargetMode="External"/><Relationship Id="rId5" Type="http://schemas.openxmlformats.org/officeDocument/2006/relationships/image" Target="../media/image19.jpg"/><Relationship Id="rId10"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912943" y="3623761"/>
            <a:ext cx="10506424" cy="155743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494949"/>
              </a:buClr>
              <a:buSzPts val="4400"/>
              <a:buFont typeface="Calibri"/>
              <a:buNone/>
            </a:pPr>
            <a:r>
              <a:rPr lang="fr-FR" sz="4400"/>
              <a:t>Des outils numériques au service</a:t>
            </a:r>
            <a:br>
              <a:rPr lang="fr-FR" sz="4400"/>
            </a:br>
            <a:r>
              <a:rPr lang="fr-FR" sz="4400"/>
              <a:t>du calcul mental</a:t>
            </a:r>
            <a:endParaRPr sz="4400"/>
          </a:p>
        </p:txBody>
      </p:sp>
      <p:sp>
        <p:nvSpPr>
          <p:cNvPr id="90" name="Google Shape;90;p1" descr="Résultat de recherche d'images pour &quot;Bee Bot&quot;"/>
          <p:cNvSpPr/>
          <p:nvPr/>
        </p:nvSpPr>
        <p:spPr>
          <a:xfrm>
            <a:off x="155575" y="-144463"/>
            <a:ext cx="3423648" cy="34236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txBox="1"/>
          <p:nvPr/>
        </p:nvSpPr>
        <p:spPr>
          <a:xfrm>
            <a:off x="489098" y="6014860"/>
            <a:ext cx="10930269"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2400">
                <a:solidFill>
                  <a:schemeClr val="accent1"/>
                </a:solidFill>
                <a:latin typeface="Calibri"/>
                <a:ea typeface="Calibri"/>
                <a:cs typeface="Calibri"/>
                <a:sym typeface="Calibri"/>
              </a:rPr>
              <a:t>Groupe Mathématiques - DSDEN 61</a:t>
            </a:r>
            <a:endParaRPr sz="2400">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94949"/>
              </a:buClr>
              <a:buSzPts val="4400"/>
              <a:buFont typeface="Calibri"/>
              <a:buNone/>
            </a:pPr>
            <a:r>
              <a:rPr lang="fr-FR"/>
              <a:t>Applications au service du calcul</a:t>
            </a:r>
            <a:endParaRPr/>
          </a:p>
        </p:txBody>
      </p:sp>
      <p:graphicFrame>
        <p:nvGraphicFramePr>
          <p:cNvPr id="176" name="Google Shape;176;p8"/>
          <p:cNvGraphicFramePr/>
          <p:nvPr/>
        </p:nvGraphicFramePr>
        <p:xfrm>
          <a:off x="809899" y="1206418"/>
          <a:ext cx="11221000" cy="4663165"/>
        </p:xfrm>
        <a:graphic>
          <a:graphicData uri="http://schemas.openxmlformats.org/drawingml/2006/table">
            <a:tbl>
              <a:tblPr firstRow="1" bandRow="1">
                <a:noFill/>
                <a:tableStyleId>{78BFA089-29E4-4439-B7CD-F65052F04AA2}</a:tableStyleId>
              </a:tblPr>
              <a:tblGrid>
                <a:gridCol w="2142300">
                  <a:extLst>
                    <a:ext uri="{9D8B030D-6E8A-4147-A177-3AD203B41FA5}">
                      <a16:colId xmlns:a16="http://schemas.microsoft.com/office/drawing/2014/main" val="20000"/>
                    </a:ext>
                  </a:extLst>
                </a:gridCol>
                <a:gridCol w="6570625">
                  <a:extLst>
                    <a:ext uri="{9D8B030D-6E8A-4147-A177-3AD203B41FA5}">
                      <a16:colId xmlns:a16="http://schemas.microsoft.com/office/drawing/2014/main" val="20001"/>
                    </a:ext>
                  </a:extLst>
                </a:gridCol>
                <a:gridCol w="2508075">
                  <a:extLst>
                    <a:ext uri="{9D8B030D-6E8A-4147-A177-3AD203B41FA5}">
                      <a16:colId xmlns:a16="http://schemas.microsoft.com/office/drawing/2014/main" val="20002"/>
                    </a:ext>
                  </a:extLst>
                </a:gridCol>
              </a:tblGrid>
              <a:tr h="587675">
                <a:tc>
                  <a:txBody>
                    <a:bodyPr/>
                    <a:lstStyle/>
                    <a:p>
                      <a:pPr marL="0" marR="0" lvl="0" indent="0" algn="ctr" rtl="0">
                        <a:spcBef>
                          <a:spcPts val="0"/>
                        </a:spcBef>
                        <a:spcAft>
                          <a:spcPts val="0"/>
                        </a:spcAft>
                        <a:buNone/>
                      </a:pPr>
                      <a:r>
                        <a:rPr lang="fr-FR" sz="1800"/>
                        <a:t>Applications</a:t>
                      </a:r>
                      <a:endParaRPr sz="1800"/>
                    </a:p>
                  </a:txBody>
                  <a:tcPr marL="91450" marR="91450" marT="45725" marB="45725" anchor="ctr"/>
                </a:tc>
                <a:tc>
                  <a:txBody>
                    <a:bodyPr/>
                    <a:lstStyle/>
                    <a:p>
                      <a:pPr marL="0" marR="0" lvl="0" indent="0" algn="ctr" rtl="0">
                        <a:spcBef>
                          <a:spcPts val="0"/>
                        </a:spcBef>
                        <a:spcAft>
                          <a:spcPts val="0"/>
                        </a:spcAft>
                        <a:buNone/>
                      </a:pPr>
                      <a:r>
                        <a:rPr lang="fr-FR" sz="1800"/>
                        <a:t>Descriptif</a:t>
                      </a:r>
                      <a:endParaRPr sz="1800"/>
                    </a:p>
                  </a:txBody>
                  <a:tcPr marL="91450" marR="91450" marT="45725" marB="45725" anchor="ctr"/>
                </a:tc>
                <a:tc>
                  <a:txBody>
                    <a:bodyPr/>
                    <a:lstStyle/>
                    <a:p>
                      <a:pPr marL="0" marR="0" lvl="0" indent="0" algn="ctr" rtl="0">
                        <a:spcBef>
                          <a:spcPts val="0"/>
                        </a:spcBef>
                        <a:spcAft>
                          <a:spcPts val="0"/>
                        </a:spcAft>
                        <a:buNone/>
                      </a:pPr>
                      <a:r>
                        <a:rPr lang="fr-FR" sz="1800"/>
                        <a:t>Plateforme</a:t>
                      </a:r>
                      <a:endParaRPr sz="1800"/>
                    </a:p>
                  </a:txBody>
                  <a:tcPr marL="91450" marR="91450" marT="45725" marB="45725" anchor="ctr"/>
                </a:tc>
                <a:extLst>
                  <a:ext uri="{0D108BD9-81ED-4DB2-BD59-A6C34878D82A}">
                    <a16:rowId xmlns:a16="http://schemas.microsoft.com/office/drawing/2014/main" val="10000"/>
                  </a:ext>
                </a:extLst>
              </a:tr>
              <a:tr h="13018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fr-FR" sz="1600"/>
                        <a:t>PopMath.</a:t>
                      </a:r>
                      <a:endParaRPr/>
                    </a:p>
                    <a:p>
                      <a:pPr marL="0" marR="0" lvl="0" indent="0" algn="l" rtl="0">
                        <a:spcBef>
                          <a:spcPts val="0"/>
                        </a:spcBef>
                        <a:spcAft>
                          <a:spcPts val="0"/>
                        </a:spcAft>
                        <a:buNone/>
                      </a:pPr>
                      <a:r>
                        <a:rPr lang="fr-FR" sz="1600"/>
                        <a:t>Votre mission est d’éclater les paires de bulles.</a:t>
                      </a:r>
                      <a:endParaRPr sz="16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5876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fr-FR" sz="1600" b="0" i="0">
                          <a:solidFill>
                            <a:schemeClr val="dk1"/>
                          </a:solidFill>
                          <a:latin typeface="Calibri"/>
                          <a:ea typeface="Calibri"/>
                          <a:cs typeface="Calibri"/>
                          <a:sym typeface="Calibri"/>
                        </a:rPr>
                        <a:t>Le jeu Plato alterne des calculs et des énigmes mathématiques, répartis sur un plateau de 28 cases. Le jeu Flash est composé uniquement d'épreuves de calcul : du plus facile au plus difficile (sans contrainte, ou avec une ou deux opérations obligatoires, ou encore en comptant les points rapportés par chaque opération).</a:t>
                      </a:r>
                      <a:endParaRPr/>
                    </a:p>
                    <a:p>
                      <a:pPr marL="0" marR="0" lvl="0" indent="0" algn="l" rtl="0">
                        <a:spcBef>
                          <a:spcPts val="0"/>
                        </a:spcBef>
                        <a:spcAft>
                          <a:spcPts val="0"/>
                        </a:spcAft>
                        <a:buNone/>
                      </a:pPr>
                      <a:r>
                        <a:rPr lang="fr-FR" sz="1600" b="0" i="0">
                          <a:solidFill>
                            <a:schemeClr val="dk1"/>
                          </a:solidFill>
                          <a:latin typeface="Calibri"/>
                          <a:ea typeface="Calibri"/>
                          <a:cs typeface="Calibri"/>
                          <a:sym typeface="Calibri"/>
                        </a:rPr>
                        <a:t>Grâce à une progression adaptée au rythme du joueur, Mathador Classe Solo est idéal pour se perfectionner en calcul mental. 30 niveaux de difficulté croissante, 3 points d’entrée pour une difficulté maîtrisée.</a:t>
                      </a:r>
                      <a:endParaRPr/>
                    </a:p>
                    <a:p>
                      <a:pPr marL="0" marR="0" lvl="0" indent="0" algn="l" rtl="0">
                        <a:lnSpc>
                          <a:spcPct val="100000"/>
                        </a:lnSpc>
                        <a:spcBef>
                          <a:spcPts val="0"/>
                        </a:spcBef>
                        <a:spcAft>
                          <a:spcPts val="0"/>
                        </a:spcAft>
                        <a:buClr>
                          <a:schemeClr val="dk1"/>
                        </a:buClr>
                        <a:buSzPts val="1600"/>
                        <a:buFont typeface="Calibri"/>
                        <a:buNone/>
                      </a:pPr>
                      <a:r>
                        <a:rPr lang="fr-FR" sz="1600"/>
                        <a:t>Mathador classe chrono : Résoudre un maximum de calculs en un temps limité.</a:t>
                      </a:r>
                      <a:endParaRPr/>
                    </a:p>
                    <a:p>
                      <a:pPr marL="0" marR="0" lvl="0" indent="0" algn="l" rtl="0">
                        <a:lnSpc>
                          <a:spcPct val="100000"/>
                        </a:lnSpc>
                        <a:spcBef>
                          <a:spcPts val="0"/>
                        </a:spcBef>
                        <a:spcAft>
                          <a:spcPts val="0"/>
                        </a:spcAft>
                        <a:buClr>
                          <a:schemeClr val="dk1"/>
                        </a:buClr>
                        <a:buSzPts val="1600"/>
                        <a:buFont typeface="Calibri"/>
                        <a:buNone/>
                      </a:pPr>
                      <a:endParaRPr sz="16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bl>
          </a:graphicData>
        </a:graphic>
      </p:graphicFrame>
      <p:pic>
        <p:nvPicPr>
          <p:cNvPr id="177" name="Google Shape;177;p8" descr="https://calculatice.ac-lille.fr/squelettes/images/LieniOS.png"/>
          <p:cNvPicPr preferRelativeResize="0"/>
          <p:nvPr/>
        </p:nvPicPr>
        <p:blipFill rotWithShape="1">
          <a:blip r:embed="rId3">
            <a:alphaModFix/>
          </a:blip>
          <a:srcRect/>
          <a:stretch/>
        </p:blipFill>
        <p:spPr>
          <a:xfrm>
            <a:off x="9696163" y="1876347"/>
            <a:ext cx="1132946" cy="437995"/>
          </a:xfrm>
          <a:prstGeom prst="rect">
            <a:avLst/>
          </a:prstGeom>
          <a:noFill/>
          <a:ln>
            <a:noFill/>
          </a:ln>
        </p:spPr>
      </p:pic>
      <p:pic>
        <p:nvPicPr>
          <p:cNvPr id="178" name="Google Shape;178;p8" descr="https://calculatice.ac-lille.fr/squelettes/images/LienAndroid.png"/>
          <p:cNvPicPr preferRelativeResize="0"/>
          <p:nvPr/>
        </p:nvPicPr>
        <p:blipFill rotWithShape="1">
          <a:blip r:embed="rId4">
            <a:alphaModFix/>
          </a:blip>
          <a:srcRect/>
          <a:stretch/>
        </p:blipFill>
        <p:spPr>
          <a:xfrm>
            <a:off x="9696163" y="2486073"/>
            <a:ext cx="1132946" cy="437995"/>
          </a:xfrm>
          <a:prstGeom prst="rect">
            <a:avLst/>
          </a:prstGeom>
          <a:noFill/>
          <a:ln>
            <a:noFill/>
          </a:ln>
        </p:spPr>
      </p:pic>
      <p:pic>
        <p:nvPicPr>
          <p:cNvPr id="179" name="Google Shape;179;p8" descr="https://calculatice.ac-lille.fr/squelettes/images/LieniOS.png"/>
          <p:cNvPicPr preferRelativeResize="0"/>
          <p:nvPr/>
        </p:nvPicPr>
        <p:blipFill rotWithShape="1">
          <a:blip r:embed="rId3">
            <a:alphaModFix/>
          </a:blip>
          <a:srcRect/>
          <a:stretch/>
        </p:blipFill>
        <p:spPr>
          <a:xfrm>
            <a:off x="9696163" y="3550382"/>
            <a:ext cx="1132946" cy="437995"/>
          </a:xfrm>
          <a:prstGeom prst="rect">
            <a:avLst/>
          </a:prstGeom>
          <a:noFill/>
          <a:ln>
            <a:noFill/>
          </a:ln>
        </p:spPr>
      </p:pic>
      <p:pic>
        <p:nvPicPr>
          <p:cNvPr id="180" name="Google Shape;180;p8" descr="https://calculatice.ac-lille.fr/squelettes/images/LienAndroid.png"/>
          <p:cNvPicPr preferRelativeResize="0"/>
          <p:nvPr/>
        </p:nvPicPr>
        <p:blipFill rotWithShape="1">
          <a:blip r:embed="rId4">
            <a:alphaModFix/>
          </a:blip>
          <a:srcRect/>
          <a:stretch/>
        </p:blipFill>
        <p:spPr>
          <a:xfrm>
            <a:off x="9696163" y="4448853"/>
            <a:ext cx="1132946" cy="437995"/>
          </a:xfrm>
          <a:prstGeom prst="rect">
            <a:avLst/>
          </a:prstGeom>
          <a:noFill/>
          <a:ln>
            <a:noFill/>
          </a:ln>
        </p:spPr>
      </p:pic>
      <p:pic>
        <p:nvPicPr>
          <p:cNvPr id="181" name="Google Shape;181;p8"/>
          <p:cNvPicPr preferRelativeResize="0"/>
          <p:nvPr/>
        </p:nvPicPr>
        <p:blipFill rotWithShape="1">
          <a:blip r:embed="rId5">
            <a:alphaModFix/>
          </a:blip>
          <a:srcRect/>
          <a:stretch/>
        </p:blipFill>
        <p:spPr>
          <a:xfrm>
            <a:off x="1502260" y="1998095"/>
            <a:ext cx="816935" cy="820487"/>
          </a:xfrm>
          <a:prstGeom prst="rect">
            <a:avLst/>
          </a:prstGeom>
          <a:noFill/>
          <a:ln>
            <a:noFill/>
          </a:ln>
        </p:spPr>
      </p:pic>
      <p:pic>
        <p:nvPicPr>
          <p:cNvPr id="182" name="Google Shape;182;p8"/>
          <p:cNvPicPr preferRelativeResize="0"/>
          <p:nvPr/>
        </p:nvPicPr>
        <p:blipFill rotWithShape="1">
          <a:blip r:embed="rId6">
            <a:alphaModFix/>
          </a:blip>
          <a:srcRect/>
          <a:stretch/>
        </p:blipFill>
        <p:spPr>
          <a:xfrm>
            <a:off x="1502260" y="3083466"/>
            <a:ext cx="816934" cy="813427"/>
          </a:xfrm>
          <a:prstGeom prst="rect">
            <a:avLst/>
          </a:prstGeom>
          <a:noFill/>
          <a:ln>
            <a:noFill/>
          </a:ln>
        </p:spPr>
      </p:pic>
      <p:pic>
        <p:nvPicPr>
          <p:cNvPr id="183" name="Google Shape;183;p8"/>
          <p:cNvPicPr preferRelativeResize="0"/>
          <p:nvPr/>
        </p:nvPicPr>
        <p:blipFill rotWithShape="1">
          <a:blip r:embed="rId7">
            <a:alphaModFix/>
          </a:blip>
          <a:srcRect/>
          <a:stretch/>
        </p:blipFill>
        <p:spPr>
          <a:xfrm>
            <a:off x="1502260" y="3961782"/>
            <a:ext cx="845337" cy="845337"/>
          </a:xfrm>
          <a:prstGeom prst="rect">
            <a:avLst/>
          </a:prstGeom>
          <a:noFill/>
          <a:ln>
            <a:noFill/>
          </a:ln>
        </p:spPr>
      </p:pic>
      <p:pic>
        <p:nvPicPr>
          <p:cNvPr id="184" name="Google Shape;184;p8"/>
          <p:cNvPicPr preferRelativeResize="0"/>
          <p:nvPr/>
        </p:nvPicPr>
        <p:blipFill rotWithShape="1">
          <a:blip r:embed="rId8">
            <a:alphaModFix/>
          </a:blip>
          <a:srcRect/>
          <a:stretch/>
        </p:blipFill>
        <p:spPr>
          <a:xfrm>
            <a:off x="1502260" y="4965601"/>
            <a:ext cx="816934" cy="824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94949"/>
              </a:buClr>
              <a:buSzPts val="4400"/>
              <a:buFont typeface="Calibri"/>
              <a:buNone/>
            </a:pPr>
            <a:r>
              <a:rPr lang="fr-FR"/>
              <a:t>Applications au service du calcul</a:t>
            </a:r>
            <a:endParaRPr/>
          </a:p>
        </p:txBody>
      </p:sp>
      <p:graphicFrame>
        <p:nvGraphicFramePr>
          <p:cNvPr id="191" name="Google Shape;191;p9"/>
          <p:cNvGraphicFramePr/>
          <p:nvPr/>
        </p:nvGraphicFramePr>
        <p:xfrm>
          <a:off x="809899" y="1206418"/>
          <a:ext cx="11221000" cy="3889870"/>
        </p:xfrm>
        <a:graphic>
          <a:graphicData uri="http://schemas.openxmlformats.org/drawingml/2006/table">
            <a:tbl>
              <a:tblPr firstRow="1" bandRow="1">
                <a:noFill/>
                <a:tableStyleId>{78BFA089-29E4-4439-B7CD-F65052F04AA2}</a:tableStyleId>
              </a:tblPr>
              <a:tblGrid>
                <a:gridCol w="2142300">
                  <a:extLst>
                    <a:ext uri="{9D8B030D-6E8A-4147-A177-3AD203B41FA5}">
                      <a16:colId xmlns:a16="http://schemas.microsoft.com/office/drawing/2014/main" val="20000"/>
                    </a:ext>
                  </a:extLst>
                </a:gridCol>
                <a:gridCol w="6570625">
                  <a:extLst>
                    <a:ext uri="{9D8B030D-6E8A-4147-A177-3AD203B41FA5}">
                      <a16:colId xmlns:a16="http://schemas.microsoft.com/office/drawing/2014/main" val="20001"/>
                    </a:ext>
                  </a:extLst>
                </a:gridCol>
                <a:gridCol w="2508075">
                  <a:extLst>
                    <a:ext uri="{9D8B030D-6E8A-4147-A177-3AD203B41FA5}">
                      <a16:colId xmlns:a16="http://schemas.microsoft.com/office/drawing/2014/main" val="20002"/>
                    </a:ext>
                  </a:extLst>
                </a:gridCol>
              </a:tblGrid>
              <a:tr h="587675">
                <a:tc>
                  <a:txBody>
                    <a:bodyPr/>
                    <a:lstStyle/>
                    <a:p>
                      <a:pPr marL="0" marR="0" lvl="0" indent="0" algn="ctr" rtl="0">
                        <a:spcBef>
                          <a:spcPts val="0"/>
                        </a:spcBef>
                        <a:spcAft>
                          <a:spcPts val="0"/>
                        </a:spcAft>
                        <a:buNone/>
                      </a:pPr>
                      <a:r>
                        <a:rPr lang="fr-FR" sz="1800"/>
                        <a:t>Applications</a:t>
                      </a:r>
                      <a:endParaRPr sz="1800"/>
                    </a:p>
                  </a:txBody>
                  <a:tcPr marL="91450" marR="91450" marT="45725" marB="45725" anchor="ctr"/>
                </a:tc>
                <a:tc>
                  <a:txBody>
                    <a:bodyPr/>
                    <a:lstStyle/>
                    <a:p>
                      <a:pPr marL="0" marR="0" lvl="0" indent="0" algn="ctr" rtl="0">
                        <a:spcBef>
                          <a:spcPts val="0"/>
                        </a:spcBef>
                        <a:spcAft>
                          <a:spcPts val="0"/>
                        </a:spcAft>
                        <a:buNone/>
                      </a:pPr>
                      <a:r>
                        <a:rPr lang="fr-FR" sz="1800"/>
                        <a:t>Descriptif</a:t>
                      </a:r>
                      <a:endParaRPr sz="1800"/>
                    </a:p>
                  </a:txBody>
                  <a:tcPr marL="91450" marR="91450" marT="45725" marB="45725" anchor="ctr"/>
                </a:tc>
                <a:tc>
                  <a:txBody>
                    <a:bodyPr/>
                    <a:lstStyle/>
                    <a:p>
                      <a:pPr marL="0" marR="0" lvl="0" indent="0" algn="ctr" rtl="0">
                        <a:spcBef>
                          <a:spcPts val="0"/>
                        </a:spcBef>
                        <a:spcAft>
                          <a:spcPts val="0"/>
                        </a:spcAft>
                        <a:buNone/>
                      </a:pPr>
                      <a:r>
                        <a:rPr lang="fr-FR" sz="1800"/>
                        <a:t>Plateforme</a:t>
                      </a:r>
                      <a:endParaRPr sz="1800"/>
                    </a:p>
                  </a:txBody>
                  <a:tcPr marL="91450" marR="91450" marT="45725" marB="45725" anchor="ctr"/>
                </a:tc>
                <a:extLst>
                  <a:ext uri="{0D108BD9-81ED-4DB2-BD59-A6C34878D82A}">
                    <a16:rowId xmlns:a16="http://schemas.microsoft.com/office/drawing/2014/main" val="10000"/>
                  </a:ext>
                </a:extLst>
              </a:tr>
              <a:tr h="11685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fr-FR" sz="1600" b="0" i="0">
                          <a:solidFill>
                            <a:schemeClr val="dk1"/>
                          </a:solidFill>
                          <a:latin typeface="Calibri"/>
                          <a:ea typeface="Calibri"/>
                          <a:cs typeface="Calibri"/>
                          <a:sym typeface="Calibri"/>
                        </a:rPr>
                        <a:t>Montessori maths : 1ères opérations. Cette application a pour but de faire découvrir et approfondir les opérations mathématiques aux 5 - 8 ans. Trois grands thèmes sont étudiés : addition, soustraction, nombres pairs et impairs.</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5876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fr-FR" sz="1600"/>
                        <a:t>Montessori maths : Additions soustractions. Une approche graduelle et approfondie de l’addition et de la soustraction, dès 6 ans.Cette application aborde de façon concrète et claire le concept de retenue, et guide l’élève jusqu’à poser des additions et soustractions de grands nombres.</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10615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fr-FR" sz="1600"/>
                        <a:t>Montessori maths : Multiplication. Une approche graduelle et approfondie de la multiplication, dès 7 ans. Cette application aborde de façon concrète et claire le concept de multiplication, avec et sans retenue, et guide l’enfant jusqu’à poser des multiplication de grands nombres en colonne.</a:t>
                      </a:r>
                      <a:endParaRPr sz="16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bl>
          </a:graphicData>
        </a:graphic>
      </p:graphicFrame>
      <p:pic>
        <p:nvPicPr>
          <p:cNvPr id="192" name="Google Shape;192;p9" descr="https://calculatice.ac-lille.fr/squelettes/images/LieniOS.png"/>
          <p:cNvPicPr preferRelativeResize="0"/>
          <p:nvPr/>
        </p:nvPicPr>
        <p:blipFill rotWithShape="1">
          <a:blip r:embed="rId3">
            <a:alphaModFix/>
          </a:blip>
          <a:srcRect/>
          <a:stretch/>
        </p:blipFill>
        <p:spPr>
          <a:xfrm>
            <a:off x="9696163" y="1876347"/>
            <a:ext cx="1132946" cy="437995"/>
          </a:xfrm>
          <a:prstGeom prst="rect">
            <a:avLst/>
          </a:prstGeom>
          <a:noFill/>
          <a:ln>
            <a:noFill/>
          </a:ln>
        </p:spPr>
      </p:pic>
      <p:pic>
        <p:nvPicPr>
          <p:cNvPr id="193" name="Google Shape;193;p9" descr="https://calculatice.ac-lille.fr/squelettes/images/LienAndroid.png"/>
          <p:cNvPicPr preferRelativeResize="0"/>
          <p:nvPr/>
        </p:nvPicPr>
        <p:blipFill rotWithShape="1">
          <a:blip r:embed="rId4">
            <a:alphaModFix/>
          </a:blip>
          <a:srcRect/>
          <a:stretch/>
        </p:blipFill>
        <p:spPr>
          <a:xfrm>
            <a:off x="9696163" y="2486073"/>
            <a:ext cx="1132946" cy="437995"/>
          </a:xfrm>
          <a:prstGeom prst="rect">
            <a:avLst/>
          </a:prstGeom>
          <a:noFill/>
          <a:ln>
            <a:noFill/>
          </a:ln>
        </p:spPr>
      </p:pic>
      <p:pic>
        <p:nvPicPr>
          <p:cNvPr id="194" name="Google Shape;194;p9" descr="https://calculatice.ac-lille.fr/squelettes/images/LieniOS.png"/>
          <p:cNvPicPr preferRelativeResize="0"/>
          <p:nvPr/>
        </p:nvPicPr>
        <p:blipFill rotWithShape="1">
          <a:blip r:embed="rId3">
            <a:alphaModFix/>
          </a:blip>
          <a:srcRect/>
          <a:stretch/>
        </p:blipFill>
        <p:spPr>
          <a:xfrm>
            <a:off x="9696163" y="2918025"/>
            <a:ext cx="1132946" cy="437995"/>
          </a:xfrm>
          <a:prstGeom prst="rect">
            <a:avLst/>
          </a:prstGeom>
          <a:noFill/>
          <a:ln>
            <a:noFill/>
          </a:ln>
        </p:spPr>
      </p:pic>
      <p:pic>
        <p:nvPicPr>
          <p:cNvPr id="195" name="Google Shape;195;p9" descr="https://calculatice.ac-lille.fr/squelettes/images/LienAndroid.png"/>
          <p:cNvPicPr preferRelativeResize="0"/>
          <p:nvPr/>
        </p:nvPicPr>
        <p:blipFill rotWithShape="1">
          <a:blip r:embed="rId4">
            <a:alphaModFix/>
          </a:blip>
          <a:srcRect/>
          <a:stretch/>
        </p:blipFill>
        <p:spPr>
          <a:xfrm>
            <a:off x="9696163" y="3527751"/>
            <a:ext cx="1132946" cy="437995"/>
          </a:xfrm>
          <a:prstGeom prst="rect">
            <a:avLst/>
          </a:prstGeom>
          <a:noFill/>
          <a:ln>
            <a:noFill/>
          </a:ln>
        </p:spPr>
      </p:pic>
      <p:pic>
        <p:nvPicPr>
          <p:cNvPr id="196" name="Google Shape;196;p9"/>
          <p:cNvPicPr preferRelativeResize="0"/>
          <p:nvPr/>
        </p:nvPicPr>
        <p:blipFill rotWithShape="1">
          <a:blip r:embed="rId5">
            <a:alphaModFix/>
          </a:blip>
          <a:srcRect/>
          <a:stretch/>
        </p:blipFill>
        <p:spPr>
          <a:xfrm>
            <a:off x="1396527" y="1926991"/>
            <a:ext cx="852897" cy="861426"/>
          </a:xfrm>
          <a:prstGeom prst="rect">
            <a:avLst/>
          </a:prstGeom>
          <a:noFill/>
          <a:ln>
            <a:noFill/>
          </a:ln>
        </p:spPr>
      </p:pic>
      <p:pic>
        <p:nvPicPr>
          <p:cNvPr id="197" name="Google Shape;197;p9"/>
          <p:cNvPicPr preferRelativeResize="0"/>
          <p:nvPr/>
        </p:nvPicPr>
        <p:blipFill rotWithShape="1">
          <a:blip r:embed="rId6">
            <a:alphaModFix/>
          </a:blip>
          <a:srcRect/>
          <a:stretch/>
        </p:blipFill>
        <p:spPr>
          <a:xfrm>
            <a:off x="1396526" y="3058089"/>
            <a:ext cx="852897" cy="852897"/>
          </a:xfrm>
          <a:prstGeom prst="rect">
            <a:avLst/>
          </a:prstGeom>
          <a:noFill/>
          <a:ln>
            <a:noFill/>
          </a:ln>
        </p:spPr>
      </p:pic>
      <p:pic>
        <p:nvPicPr>
          <p:cNvPr id="198" name="Google Shape;198;p9"/>
          <p:cNvPicPr preferRelativeResize="0"/>
          <p:nvPr/>
        </p:nvPicPr>
        <p:blipFill rotWithShape="1">
          <a:blip r:embed="rId7">
            <a:alphaModFix/>
          </a:blip>
          <a:srcRect/>
          <a:stretch/>
        </p:blipFill>
        <p:spPr>
          <a:xfrm>
            <a:off x="1396526" y="4126804"/>
            <a:ext cx="852897" cy="852897"/>
          </a:xfrm>
          <a:prstGeom prst="rect">
            <a:avLst/>
          </a:prstGeom>
          <a:noFill/>
          <a:ln>
            <a:noFill/>
          </a:ln>
        </p:spPr>
      </p:pic>
      <p:pic>
        <p:nvPicPr>
          <p:cNvPr id="199" name="Google Shape;199;p9" descr="https://calculatice.ac-lille.fr/squelettes/images/LieniOS.png"/>
          <p:cNvPicPr preferRelativeResize="0"/>
          <p:nvPr/>
        </p:nvPicPr>
        <p:blipFill rotWithShape="1">
          <a:blip r:embed="rId3">
            <a:alphaModFix/>
          </a:blip>
          <a:srcRect/>
          <a:stretch/>
        </p:blipFill>
        <p:spPr>
          <a:xfrm>
            <a:off x="9702259" y="4021401"/>
            <a:ext cx="1132946" cy="437995"/>
          </a:xfrm>
          <a:prstGeom prst="rect">
            <a:avLst/>
          </a:prstGeom>
          <a:noFill/>
          <a:ln>
            <a:noFill/>
          </a:ln>
        </p:spPr>
      </p:pic>
      <p:pic>
        <p:nvPicPr>
          <p:cNvPr id="200" name="Google Shape;200;p9" descr="https://calculatice.ac-lille.fr/squelettes/images/LienAndroid.png"/>
          <p:cNvPicPr preferRelativeResize="0"/>
          <p:nvPr/>
        </p:nvPicPr>
        <p:blipFill rotWithShape="1">
          <a:blip r:embed="rId4">
            <a:alphaModFix/>
          </a:blip>
          <a:srcRect/>
          <a:stretch/>
        </p:blipFill>
        <p:spPr>
          <a:xfrm>
            <a:off x="9702259" y="4631127"/>
            <a:ext cx="1132946" cy="4379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94949"/>
              </a:buClr>
              <a:buSzPts val="4400"/>
              <a:buFont typeface="Calibri"/>
              <a:buNone/>
            </a:pPr>
            <a:r>
              <a:rPr lang="fr-FR"/>
              <a:t>Outils au service du calcul</a:t>
            </a:r>
            <a:endParaRPr/>
          </a:p>
        </p:txBody>
      </p:sp>
      <p:sp>
        <p:nvSpPr>
          <p:cNvPr id="98" name="Google Shape;98;p2"/>
          <p:cNvSpPr txBox="1">
            <a:spLocks noGrp="1"/>
          </p:cNvSpPr>
          <p:nvPr>
            <p:ph type="body" idx="1"/>
          </p:nvPr>
        </p:nvSpPr>
        <p:spPr>
          <a:xfrm>
            <a:off x="609600" y="2892490"/>
            <a:ext cx="10972800" cy="3965510"/>
          </a:xfrm>
          <a:prstGeom prst="rect">
            <a:avLst/>
          </a:prstGeom>
          <a:noFill/>
          <a:ln>
            <a:noFill/>
          </a:ln>
        </p:spPr>
        <p:txBody>
          <a:bodyPr spcFirstLastPara="1" wrap="square" lIns="91425" tIns="45700" rIns="91425" bIns="45700" anchor="t" anchorCtr="0">
            <a:noAutofit/>
          </a:bodyPr>
          <a:lstStyle/>
          <a:p>
            <a:pPr marL="342900" lvl="0" indent="0" algn="just" rtl="0">
              <a:spcBef>
                <a:spcPts val="0"/>
              </a:spcBef>
              <a:spcAft>
                <a:spcPts val="0"/>
              </a:spcAft>
              <a:buNone/>
            </a:pPr>
            <a:r>
              <a:rPr lang="fr-FR" sz="1800" dirty="0"/>
              <a:t>L’application </a:t>
            </a:r>
            <a:r>
              <a:rPr lang="fr-FR" sz="1800" dirty="0" err="1"/>
              <a:t>calcul@TICE</a:t>
            </a:r>
            <a:r>
              <a:rPr lang="fr-FR" sz="1800" dirty="0"/>
              <a:t> à destination de l’enseignant est une web-application (qui s’exécute dans le navigateur Internet), accessible sur toutes les plates-formes.</a:t>
            </a:r>
            <a:endParaRPr sz="1800" dirty="0"/>
          </a:p>
          <a:p>
            <a:pPr marL="342900" lvl="0" indent="0" algn="just" rtl="0">
              <a:spcBef>
                <a:spcPts val="0"/>
              </a:spcBef>
              <a:spcAft>
                <a:spcPts val="0"/>
              </a:spcAft>
              <a:buNone/>
            </a:pPr>
            <a:r>
              <a:rPr lang="fr-FR" sz="1800" dirty="0"/>
              <a:t>Pour accéder à l’application, il est nécessaire pour l’enseignant de se créer un compte.</a:t>
            </a:r>
            <a:endParaRPr sz="1800" dirty="0"/>
          </a:p>
          <a:p>
            <a:pPr marL="342900" lvl="0" indent="0" algn="l" rtl="0">
              <a:spcBef>
                <a:spcPts val="0"/>
              </a:spcBef>
              <a:spcAft>
                <a:spcPts val="0"/>
              </a:spcAft>
              <a:buNone/>
            </a:pPr>
            <a:endParaRPr sz="1800" dirty="0"/>
          </a:p>
          <a:p>
            <a:pPr marL="342900" lvl="0" indent="0" algn="l" rtl="0">
              <a:spcBef>
                <a:spcPts val="0"/>
              </a:spcBef>
              <a:spcAft>
                <a:spcPts val="0"/>
              </a:spcAft>
              <a:buNone/>
            </a:pPr>
            <a:r>
              <a:rPr lang="fr-FR" sz="1800" dirty="0"/>
              <a:t>Une fois le compte créé, l’application permet de :</a:t>
            </a:r>
            <a:endParaRPr sz="1800" dirty="0"/>
          </a:p>
          <a:p>
            <a:pPr marL="800100" lvl="0" indent="-342900" algn="l" rtl="0">
              <a:spcBef>
                <a:spcPts val="0"/>
              </a:spcBef>
              <a:spcAft>
                <a:spcPts val="0"/>
              </a:spcAft>
              <a:buSzPct val="100000"/>
              <a:buChar char="•"/>
            </a:pPr>
            <a:r>
              <a:rPr lang="fr-FR" sz="1800" dirty="0"/>
              <a:t>Créer un compte pour chaque élève, afin qu’il dispose d’un espace dédié ;</a:t>
            </a:r>
            <a:endParaRPr sz="1800" dirty="0"/>
          </a:p>
          <a:p>
            <a:pPr marL="800100" lvl="0" indent="-342900" algn="l" rtl="0">
              <a:spcBef>
                <a:spcPts val="0"/>
              </a:spcBef>
              <a:spcAft>
                <a:spcPts val="0"/>
              </a:spcAft>
              <a:buSzPct val="100000"/>
              <a:buChar char="•"/>
            </a:pPr>
            <a:r>
              <a:rPr lang="fr-FR" sz="1800" dirty="0"/>
              <a:t>Créer des séances contenant des exercices </a:t>
            </a:r>
            <a:r>
              <a:rPr lang="fr-FR" sz="1800" dirty="0" err="1"/>
              <a:t>calcul@TICE</a:t>
            </a:r>
            <a:r>
              <a:rPr lang="fr-FR" sz="1800" dirty="0"/>
              <a:t> personnalisables ;</a:t>
            </a:r>
            <a:endParaRPr sz="1800" dirty="0"/>
          </a:p>
          <a:p>
            <a:pPr marL="800100" lvl="0" indent="-342900" algn="l" rtl="0">
              <a:spcBef>
                <a:spcPts val="0"/>
              </a:spcBef>
              <a:spcAft>
                <a:spcPts val="0"/>
              </a:spcAft>
              <a:buSzPct val="100000"/>
              <a:buChar char="•"/>
            </a:pPr>
            <a:r>
              <a:rPr lang="fr-FR" sz="1800" dirty="0"/>
              <a:t>Insérer dans le « Sommaire des élèves » une ou plusieurs de ces séances ;</a:t>
            </a:r>
            <a:endParaRPr sz="1800" dirty="0"/>
          </a:p>
          <a:p>
            <a:pPr marL="800100" lvl="0" indent="-342900" algn="l" rtl="0">
              <a:spcBef>
                <a:spcPts val="0"/>
              </a:spcBef>
              <a:spcAft>
                <a:spcPts val="0"/>
              </a:spcAft>
              <a:buClr>
                <a:schemeClr val="dk1"/>
              </a:buClr>
              <a:buSzPct val="100000"/>
              <a:buChar char="•"/>
            </a:pPr>
            <a:r>
              <a:rPr lang="fr-FR" sz="1800" dirty="0"/>
              <a:t>Obtenir (et exporter) un compte-rendu du travail réalisé par chacun des élèves.</a:t>
            </a:r>
            <a:endParaRPr sz="1800" dirty="0"/>
          </a:p>
          <a:p>
            <a:pPr marL="342900" lvl="0" indent="-200660" algn="l" rtl="0">
              <a:spcBef>
                <a:spcPts val="448"/>
              </a:spcBef>
              <a:spcAft>
                <a:spcPts val="0"/>
              </a:spcAft>
              <a:buClr>
                <a:schemeClr val="dk1"/>
              </a:buClr>
              <a:buSzPct val="100000"/>
              <a:buNone/>
            </a:pPr>
            <a:endParaRPr sz="1800" dirty="0"/>
          </a:p>
          <a:p>
            <a:pPr lvl="0" indent="0" algn="l" rtl="0">
              <a:spcBef>
                <a:spcPts val="448"/>
              </a:spcBef>
              <a:spcAft>
                <a:spcPts val="0"/>
              </a:spcAft>
              <a:buClr>
                <a:schemeClr val="dk1"/>
              </a:buClr>
              <a:buSzPct val="100000"/>
              <a:buNone/>
            </a:pPr>
            <a:r>
              <a:rPr lang="fr-FR" sz="1900" u="sng" dirty="0">
                <a:solidFill>
                  <a:schemeClr val="hlink"/>
                </a:solidFill>
                <a:hlinkClick r:id="rId3"/>
              </a:rPr>
              <a:t>Accéder à la page d’identification pour les enseignants</a:t>
            </a:r>
            <a:endParaRPr sz="1900" dirty="0"/>
          </a:p>
          <a:p>
            <a:pPr lvl="0" indent="0" algn="l" rtl="0">
              <a:spcBef>
                <a:spcPts val="448"/>
              </a:spcBef>
              <a:spcAft>
                <a:spcPts val="0"/>
              </a:spcAft>
              <a:buClr>
                <a:schemeClr val="dk1"/>
              </a:buClr>
              <a:buSzPct val="100000"/>
              <a:buNone/>
            </a:pPr>
            <a:r>
              <a:rPr lang="fr-FR" sz="1900" u="sng" dirty="0">
                <a:solidFill>
                  <a:schemeClr val="hlink"/>
                </a:solidFill>
                <a:hlinkClick r:id="rId4"/>
              </a:rPr>
              <a:t>Télécharger la documentation</a:t>
            </a:r>
            <a:endParaRPr sz="1900" dirty="0"/>
          </a:p>
        </p:txBody>
      </p:sp>
      <p:pic>
        <p:nvPicPr>
          <p:cNvPr id="99" name="Google Shape;99;p2" descr="http://calculatice.ac-lille.fr/calculatice/squelettes/images/logo-calculatice-248x60.png">
            <a:hlinkClick r:id="rId5"/>
          </p:cNvPr>
          <p:cNvPicPr preferRelativeResize="0"/>
          <p:nvPr/>
        </p:nvPicPr>
        <p:blipFill rotWithShape="1">
          <a:blip r:embed="rId6">
            <a:alphaModFix/>
          </a:blip>
          <a:srcRect/>
          <a:stretch/>
        </p:blipFill>
        <p:spPr>
          <a:xfrm>
            <a:off x="4226732" y="871732"/>
            <a:ext cx="3738536" cy="904486"/>
          </a:xfrm>
          <a:prstGeom prst="rect">
            <a:avLst/>
          </a:prstGeom>
          <a:noFill/>
          <a:ln>
            <a:noFill/>
          </a:ln>
        </p:spPr>
      </p:pic>
      <p:pic>
        <p:nvPicPr>
          <p:cNvPr id="100" name="Google Shape;100;p2" descr="https://calculatice.ac-lille.fr/squelettes/images/LieniOS.png"/>
          <p:cNvPicPr preferRelativeResize="0"/>
          <p:nvPr/>
        </p:nvPicPr>
        <p:blipFill rotWithShape="1">
          <a:blip r:embed="rId7">
            <a:alphaModFix/>
          </a:blip>
          <a:srcRect/>
          <a:stretch/>
        </p:blipFill>
        <p:spPr>
          <a:xfrm>
            <a:off x="10114205" y="228600"/>
            <a:ext cx="1847850" cy="714375"/>
          </a:xfrm>
          <a:prstGeom prst="rect">
            <a:avLst/>
          </a:prstGeom>
          <a:noFill/>
          <a:ln>
            <a:noFill/>
          </a:ln>
        </p:spPr>
      </p:pic>
      <p:pic>
        <p:nvPicPr>
          <p:cNvPr id="101" name="Google Shape;101;p2" descr="https://calculatice.ac-lille.fr/squelettes/images/LienAndroid.png"/>
          <p:cNvPicPr preferRelativeResize="0"/>
          <p:nvPr/>
        </p:nvPicPr>
        <p:blipFill rotWithShape="1">
          <a:blip r:embed="rId8">
            <a:alphaModFix/>
          </a:blip>
          <a:srcRect/>
          <a:stretch/>
        </p:blipFill>
        <p:spPr>
          <a:xfrm>
            <a:off x="10114205" y="942975"/>
            <a:ext cx="1847850" cy="714375"/>
          </a:xfrm>
          <a:prstGeom prst="rect">
            <a:avLst/>
          </a:prstGeom>
          <a:noFill/>
          <a:ln>
            <a:noFill/>
          </a:ln>
        </p:spPr>
      </p:pic>
      <p:pic>
        <p:nvPicPr>
          <p:cNvPr id="3" name="Image 2">
            <a:extLst>
              <a:ext uri="{FF2B5EF4-FFF2-40B4-BE49-F238E27FC236}">
                <a16:creationId xmlns:a16="http://schemas.microsoft.com/office/drawing/2014/main" id="{984075F5-9364-4161-81B2-37DB1FDDA6EC}"/>
              </a:ext>
            </a:extLst>
          </p:cNvPr>
          <p:cNvPicPr>
            <a:picLocks noChangeAspect="1"/>
          </p:cNvPicPr>
          <p:nvPr/>
        </p:nvPicPr>
        <p:blipFill>
          <a:blip r:embed="rId9"/>
          <a:stretch>
            <a:fillRect/>
          </a:stretch>
        </p:blipFill>
        <p:spPr>
          <a:xfrm>
            <a:off x="10710441" y="1731558"/>
            <a:ext cx="655377" cy="655377"/>
          </a:xfrm>
          <a:prstGeom prst="rect">
            <a:avLst/>
          </a:prstGeom>
        </p:spPr>
      </p:pic>
      <p:sp>
        <p:nvSpPr>
          <p:cNvPr id="10" name="ZoneTexte 9">
            <a:extLst>
              <a:ext uri="{FF2B5EF4-FFF2-40B4-BE49-F238E27FC236}">
                <a16:creationId xmlns:a16="http://schemas.microsoft.com/office/drawing/2014/main" id="{18C21FB3-CE57-4FBE-B5D5-1E930308FC60}"/>
              </a:ext>
            </a:extLst>
          </p:cNvPr>
          <p:cNvSpPr txBox="1"/>
          <p:nvPr/>
        </p:nvSpPr>
        <p:spPr>
          <a:xfrm>
            <a:off x="3048811" y="1812111"/>
            <a:ext cx="6094378" cy="369332"/>
          </a:xfrm>
          <a:prstGeom prst="rect">
            <a:avLst/>
          </a:prstGeom>
          <a:noFill/>
        </p:spPr>
        <p:txBody>
          <a:bodyPr wrap="square">
            <a:spAutoFit/>
          </a:bodyPr>
          <a:lstStyle/>
          <a:p>
            <a:pPr algn="ctr"/>
            <a:r>
              <a:rPr lang="fr-FR" sz="1800" dirty="0">
                <a:latin typeface="Calibri" panose="020F0502020204030204" pitchFamily="34" charset="0"/>
                <a:cs typeface="Calibri" panose="020F0502020204030204" pitchFamily="34" charset="0"/>
                <a:hlinkClick r:id="rId5"/>
              </a:rPr>
              <a:t>https://calculatice.ac-lille.fr/</a:t>
            </a:r>
            <a:endParaRPr lang="fr-FR" sz="18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94949"/>
              </a:buClr>
              <a:buSzPts val="4400"/>
              <a:buFont typeface="Calibri"/>
              <a:buNone/>
            </a:pPr>
            <a:r>
              <a:rPr lang="fr-FR"/>
              <a:t>Outils au service du calcul</a:t>
            </a:r>
            <a:endParaRPr/>
          </a:p>
        </p:txBody>
      </p:sp>
      <p:pic>
        <p:nvPicPr>
          <p:cNvPr id="107" name="Google Shape;107;p3" descr="http://mathsmentales.net/images/logocm.png">
            <a:hlinkClick r:id="rId3"/>
          </p:cNvPr>
          <p:cNvPicPr preferRelativeResize="0"/>
          <p:nvPr/>
        </p:nvPicPr>
        <p:blipFill rotWithShape="1">
          <a:blip r:embed="rId4">
            <a:alphaModFix/>
          </a:blip>
          <a:srcRect/>
          <a:stretch/>
        </p:blipFill>
        <p:spPr>
          <a:xfrm>
            <a:off x="10210801" y="228600"/>
            <a:ext cx="1765299" cy="1456372"/>
          </a:xfrm>
          <a:prstGeom prst="rect">
            <a:avLst/>
          </a:prstGeom>
          <a:noFill/>
          <a:ln>
            <a:noFill/>
          </a:ln>
        </p:spPr>
      </p:pic>
      <p:sp>
        <p:nvSpPr>
          <p:cNvPr id="109" name="Google Shape;109;p3"/>
          <p:cNvSpPr/>
          <p:nvPr/>
        </p:nvSpPr>
        <p:spPr>
          <a:xfrm>
            <a:off x="2063749" y="4565956"/>
            <a:ext cx="8646403"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fr-FR" sz="1800" dirty="0">
                <a:solidFill>
                  <a:schemeClr val="dk1"/>
                </a:solidFill>
                <a:latin typeface="Calibri"/>
                <a:ea typeface="Calibri"/>
                <a:cs typeface="Calibri"/>
                <a:sym typeface="Calibri"/>
              </a:rPr>
              <a:t>Les données des activités sont générées de manière aléatoire : lorsqu’on affiche une activité deux fois, les données de l’activité sont différentes à chaque affichage.</a:t>
            </a:r>
            <a:endParaRPr dirty="0"/>
          </a:p>
          <a:p>
            <a:pPr marL="0" marR="0" lvl="0" indent="0" algn="l" rtl="0">
              <a:spcBef>
                <a:spcPts val="0"/>
              </a:spcBef>
              <a:spcAft>
                <a:spcPts val="0"/>
              </a:spcAft>
              <a:buNone/>
            </a:pPr>
            <a:endParaRPr lang="fr-F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dirty="0">
                <a:solidFill>
                  <a:schemeClr val="dk1"/>
                </a:solidFill>
                <a:latin typeface="Calibri"/>
                <a:ea typeface="Calibri"/>
                <a:cs typeface="Calibri"/>
                <a:sym typeface="Calibri"/>
                <a:hlinkClick r:id="rId5"/>
              </a:rPr>
              <a:t>Télécharger la documentation</a:t>
            </a:r>
            <a:endParaRPr lang="fr-F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dirty="0">
                <a:solidFill>
                  <a:schemeClr val="dk1"/>
                </a:solidFill>
                <a:latin typeface="Calibri"/>
                <a:ea typeface="Calibri"/>
                <a:cs typeface="Calibri"/>
                <a:sym typeface="Calibri"/>
                <a:hlinkClick r:id="rId6"/>
              </a:rPr>
              <a:t>Visionner les tutoriels sur </a:t>
            </a:r>
            <a:r>
              <a:rPr lang="fr-FR" sz="1800" i="1" dirty="0" err="1">
                <a:solidFill>
                  <a:schemeClr val="dk1"/>
                </a:solidFill>
                <a:latin typeface="Calibri"/>
                <a:ea typeface="Calibri"/>
                <a:cs typeface="Calibri"/>
                <a:sym typeface="Calibri"/>
                <a:hlinkClick r:id="rId6"/>
              </a:rPr>
              <a:t>PeerTube</a:t>
            </a:r>
            <a:endParaRPr lang="fr-FR" sz="1800" i="1"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dirty="0">
                <a:solidFill>
                  <a:schemeClr val="dk1"/>
                </a:solidFill>
                <a:latin typeface="Calibri"/>
                <a:ea typeface="Calibri"/>
                <a:cs typeface="Calibri"/>
                <a:sym typeface="Calibri"/>
                <a:hlinkClick r:id="rId7"/>
              </a:rPr>
              <a:t>Télécharger l’ancienne version du site pour un usage sans connexion</a:t>
            </a:r>
            <a:endParaRPr lang="fr-F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0" name="Google Shape;110;p3"/>
          <p:cNvSpPr/>
          <p:nvPr/>
        </p:nvSpPr>
        <p:spPr>
          <a:xfrm>
            <a:off x="2063749" y="1868538"/>
            <a:ext cx="8646404"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dirty="0">
                <a:solidFill>
                  <a:schemeClr val="dk1"/>
                </a:solidFill>
                <a:latin typeface="Calibri"/>
                <a:ea typeface="Calibri"/>
                <a:cs typeface="Calibri"/>
                <a:sym typeface="Calibri"/>
              </a:rPr>
              <a:t>Ce site a été créé pour travailler les automatismes et le calcul mental. Les activités sont inspirées des attendus de fin d’année. Elles sont classées par année scolaire et peuvent se retrouver dans plusieurs niveaux.</a:t>
            </a:r>
            <a:endParaRPr dirty="0"/>
          </a:p>
        </p:txBody>
      </p:sp>
      <p:pic>
        <p:nvPicPr>
          <p:cNvPr id="3" name="Image 2">
            <a:extLst>
              <a:ext uri="{FF2B5EF4-FFF2-40B4-BE49-F238E27FC236}">
                <a16:creationId xmlns:a16="http://schemas.microsoft.com/office/drawing/2014/main" id="{9B488360-4E92-4489-B7CD-30205097C7B0}"/>
              </a:ext>
            </a:extLst>
          </p:cNvPr>
          <p:cNvPicPr>
            <a:picLocks noChangeAspect="1"/>
          </p:cNvPicPr>
          <p:nvPr/>
        </p:nvPicPr>
        <p:blipFill rotWithShape="1">
          <a:blip r:embed="rId8"/>
          <a:srcRect b="48189"/>
          <a:stretch/>
        </p:blipFill>
        <p:spPr>
          <a:xfrm>
            <a:off x="3414974" y="3119600"/>
            <a:ext cx="5913851" cy="1282103"/>
          </a:xfrm>
          <a:prstGeom prst="rect">
            <a:avLst/>
          </a:prstGeom>
        </p:spPr>
      </p:pic>
      <p:sp>
        <p:nvSpPr>
          <p:cNvPr id="10" name="ZoneTexte 9">
            <a:extLst>
              <a:ext uri="{FF2B5EF4-FFF2-40B4-BE49-F238E27FC236}">
                <a16:creationId xmlns:a16="http://schemas.microsoft.com/office/drawing/2014/main" id="{57237F33-73E6-4DE0-A6AA-6F26A32C18F7}"/>
              </a:ext>
            </a:extLst>
          </p:cNvPr>
          <p:cNvSpPr txBox="1"/>
          <p:nvPr/>
        </p:nvSpPr>
        <p:spPr>
          <a:xfrm>
            <a:off x="3234447" y="989500"/>
            <a:ext cx="6094378" cy="369332"/>
          </a:xfrm>
          <a:prstGeom prst="rect">
            <a:avLst/>
          </a:prstGeom>
          <a:noFill/>
        </p:spPr>
        <p:txBody>
          <a:bodyPr wrap="square">
            <a:spAutoFit/>
          </a:bodyPr>
          <a:lstStyle/>
          <a:p>
            <a:pPr algn="ctr"/>
            <a:r>
              <a:rPr lang="fr-FR" sz="1800" dirty="0">
                <a:latin typeface="Calibri" panose="020F0502020204030204" pitchFamily="34" charset="0"/>
                <a:cs typeface="Calibri" panose="020F0502020204030204" pitchFamily="34" charset="0"/>
                <a:hlinkClick r:id="rId3"/>
              </a:rPr>
              <a:t>https://mathsmentales.net/</a:t>
            </a:r>
            <a:endParaRPr lang="fr-FR" sz="18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94949"/>
              </a:buClr>
              <a:buSzPts val="4400"/>
              <a:buFont typeface="Calibri"/>
              <a:buNone/>
            </a:pPr>
            <a:r>
              <a:rPr lang="fr-FR"/>
              <a:t>Outils au service du calcul</a:t>
            </a:r>
            <a:endParaRPr/>
          </a:p>
        </p:txBody>
      </p:sp>
      <p:sp>
        <p:nvSpPr>
          <p:cNvPr id="116" name="Google Shape;116;p4"/>
          <p:cNvSpPr/>
          <p:nvPr/>
        </p:nvSpPr>
        <p:spPr>
          <a:xfrm>
            <a:off x="1816100" y="1596578"/>
            <a:ext cx="8255182"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Les activités peuvent être exploitées de plusieurs manières :</a:t>
            </a:r>
            <a:endParaRPr dirty="0"/>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Calibri"/>
                <a:ea typeface="Calibri"/>
                <a:cs typeface="Calibri"/>
                <a:sym typeface="Calibri"/>
              </a:rPr>
              <a:t>Diaporama chronométré (possibilité d’afficher jusqu’à 4 diaporamas en même temps).</a:t>
            </a:r>
            <a:endParaRPr dirty="0"/>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Calibri"/>
                <a:ea typeface="Calibri"/>
                <a:cs typeface="Calibri"/>
                <a:sym typeface="Calibri"/>
              </a:rPr>
              <a:t>Fiche de travail à imprimer ou (afficher sur tablette)</a:t>
            </a:r>
            <a:endParaRPr dirty="0"/>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Calibri"/>
                <a:ea typeface="Calibri"/>
                <a:cs typeface="Calibri"/>
                <a:sym typeface="Calibri"/>
              </a:rPr>
              <a:t>Feuille d’interrogation (avec emplacements pour les réponses)</a:t>
            </a:r>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Calibri"/>
                <a:cs typeface="Calibri"/>
                <a:sym typeface="Calibri"/>
              </a:rPr>
              <a:t>Ceintures de CM</a:t>
            </a:r>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Calibri"/>
                <a:cs typeface="Calibri"/>
                <a:sym typeface="Calibri"/>
              </a:rPr>
              <a:t>Course aux nombres</a:t>
            </a:r>
            <a:endParaRPr dirty="0"/>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Calibri"/>
                <a:ea typeface="Calibri"/>
                <a:cs typeface="Calibri"/>
                <a:sym typeface="Calibri"/>
              </a:rPr>
              <a:t>Cartes flash (question d’un côté d’une feuille, réponse de l’autre côté)</a:t>
            </a:r>
            <a:endParaRPr dirty="0"/>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Calibri"/>
                <a:ea typeface="Calibri"/>
                <a:cs typeface="Calibri"/>
                <a:sym typeface="Calibri"/>
              </a:rPr>
              <a:t>Sous forme de j’ai/qui a ? (des fiches comportant une réponse et la question d’une autre fiche)</a:t>
            </a:r>
            <a:endParaRPr dirty="0"/>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Calibri"/>
                <a:ea typeface="Calibri"/>
                <a:cs typeface="Calibri"/>
                <a:sym typeface="Calibri"/>
              </a:rPr>
              <a:t>Dominos</a:t>
            </a:r>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Calibri"/>
                <a:cs typeface="Calibri"/>
                <a:sym typeface="Calibri"/>
              </a:rPr>
              <a:t>Panneau (cartes recto/verso)</a:t>
            </a:r>
          </a:p>
          <a:p>
            <a:pPr marL="285750" marR="0" lvl="0" indent="-285750" algn="l" rtl="0">
              <a:spcBef>
                <a:spcPts val="0"/>
              </a:spcBef>
              <a:spcAft>
                <a:spcPts val="0"/>
              </a:spcAft>
              <a:buClr>
                <a:schemeClr val="dk1"/>
              </a:buClr>
              <a:buSzPts val="1800"/>
              <a:buFont typeface="Arial"/>
              <a:buChar char="•"/>
            </a:pPr>
            <a:r>
              <a:rPr lang="fr-FR" sz="1800" dirty="0">
                <a:solidFill>
                  <a:schemeClr val="dk1"/>
                </a:solidFill>
                <a:latin typeface="Calibri"/>
                <a:cs typeface="Calibri"/>
                <a:sym typeface="Calibri"/>
              </a:rPr>
              <a:t>Duel</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Chaque mode comporte de nombreux paramètres.</a:t>
            </a:r>
          </a:p>
          <a:p>
            <a:pPr marL="0" marR="0" lvl="0" indent="0" algn="l" rtl="0">
              <a:spcBef>
                <a:spcPts val="0"/>
              </a:spcBef>
              <a:spcAft>
                <a:spcPts val="0"/>
              </a:spcAft>
              <a:buNone/>
            </a:pPr>
            <a:endParaRPr dirty="0"/>
          </a:p>
          <a:p>
            <a:r>
              <a:rPr lang="fr-FR" sz="1800" dirty="0">
                <a:solidFill>
                  <a:schemeClr val="dk1"/>
                </a:solidFill>
                <a:latin typeface="Calibri"/>
                <a:ea typeface="Calibri"/>
                <a:cs typeface="Calibri"/>
                <a:sym typeface="Calibri"/>
              </a:rPr>
              <a:t>Possibilité de créer des paniers d’activités (regroupement d’activités)</a:t>
            </a:r>
          </a:p>
          <a:p>
            <a:endParaRPr lang="fr-FR" sz="1800" dirty="0">
              <a:solidFill>
                <a:schemeClr val="dk1"/>
              </a:solidFill>
              <a:latin typeface="Calibri"/>
              <a:ea typeface="Calibri"/>
              <a:cs typeface="Calibri"/>
              <a:sym typeface="Calibri"/>
            </a:endParaRPr>
          </a:p>
        </p:txBody>
      </p:sp>
      <p:pic>
        <p:nvPicPr>
          <p:cNvPr id="118" name="Google Shape;118;p4" descr="http://mathsmentales.net/images/logocm.png">
            <a:hlinkClick r:id="rId3"/>
          </p:cNvPr>
          <p:cNvPicPr preferRelativeResize="0"/>
          <p:nvPr/>
        </p:nvPicPr>
        <p:blipFill rotWithShape="1">
          <a:blip r:embed="rId4">
            <a:alphaModFix/>
          </a:blip>
          <a:srcRect/>
          <a:stretch/>
        </p:blipFill>
        <p:spPr>
          <a:xfrm>
            <a:off x="10210801" y="228600"/>
            <a:ext cx="1765299" cy="1456372"/>
          </a:xfrm>
          <a:prstGeom prst="rect">
            <a:avLst/>
          </a:prstGeom>
          <a:noFill/>
          <a:ln>
            <a:noFill/>
          </a:ln>
        </p:spPr>
      </p:pic>
      <p:pic>
        <p:nvPicPr>
          <p:cNvPr id="120" name="Google Shape;120;p4"/>
          <p:cNvPicPr preferRelativeResize="0"/>
          <p:nvPr/>
        </p:nvPicPr>
        <p:blipFill rotWithShape="1">
          <a:blip r:embed="rId5">
            <a:alphaModFix/>
          </a:blip>
          <a:srcRect/>
          <a:stretch/>
        </p:blipFill>
        <p:spPr>
          <a:xfrm>
            <a:off x="10431350" y="5130803"/>
            <a:ext cx="1430450" cy="1306512"/>
          </a:xfrm>
          <a:prstGeom prst="rect">
            <a:avLst/>
          </a:prstGeom>
          <a:noFill/>
          <a:ln>
            <a:noFill/>
          </a:ln>
        </p:spPr>
      </p:pic>
      <p:sp>
        <p:nvSpPr>
          <p:cNvPr id="121" name="Google Shape;121;p4"/>
          <p:cNvSpPr/>
          <p:nvPr/>
        </p:nvSpPr>
        <p:spPr>
          <a:xfrm>
            <a:off x="10210800" y="6546337"/>
            <a:ext cx="1765299"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i="1" dirty="0">
                <a:solidFill>
                  <a:schemeClr val="dk1"/>
                </a:solidFill>
                <a:latin typeface="Calibri"/>
                <a:ea typeface="Calibri"/>
                <a:cs typeface="Calibri"/>
                <a:sym typeface="Calibri"/>
              </a:rPr>
              <a:t>Partage de l’activité</a:t>
            </a:r>
            <a:endParaRPr sz="1200" i="1" dirty="0">
              <a:solidFill>
                <a:schemeClr val="dk1"/>
              </a:solidFill>
              <a:latin typeface="Calibri"/>
              <a:ea typeface="Calibri"/>
              <a:cs typeface="Calibri"/>
              <a:sym typeface="Calibri"/>
            </a:endParaRPr>
          </a:p>
        </p:txBody>
      </p:sp>
      <p:pic>
        <p:nvPicPr>
          <p:cNvPr id="5" name="Image 4">
            <a:extLst>
              <a:ext uri="{FF2B5EF4-FFF2-40B4-BE49-F238E27FC236}">
                <a16:creationId xmlns:a16="http://schemas.microsoft.com/office/drawing/2014/main" id="{AE39743B-ED98-4327-BE1C-184E4E7D7F8F}"/>
              </a:ext>
            </a:extLst>
          </p:cNvPr>
          <p:cNvPicPr>
            <a:picLocks noChangeAspect="1"/>
          </p:cNvPicPr>
          <p:nvPr/>
        </p:nvPicPr>
        <p:blipFill>
          <a:blip r:embed="rId6"/>
          <a:stretch>
            <a:fillRect/>
          </a:stretch>
        </p:blipFill>
        <p:spPr>
          <a:xfrm>
            <a:off x="10395738" y="1869116"/>
            <a:ext cx="1459539" cy="30775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94949"/>
              </a:buClr>
              <a:buSzPts val="4400"/>
              <a:buFont typeface="Calibri"/>
              <a:buNone/>
            </a:pPr>
            <a:r>
              <a:rPr lang="fr-FR"/>
              <a:t>Outils au service du calcul</a:t>
            </a:r>
            <a:endParaRPr/>
          </a:p>
        </p:txBody>
      </p:sp>
      <p:pic>
        <p:nvPicPr>
          <p:cNvPr id="127" name="Google Shape;127;p5"/>
          <p:cNvPicPr preferRelativeResize="0"/>
          <p:nvPr/>
        </p:nvPicPr>
        <p:blipFill rotWithShape="1">
          <a:blip r:embed="rId3">
            <a:alphaModFix/>
          </a:blip>
          <a:srcRect/>
          <a:stretch/>
        </p:blipFill>
        <p:spPr>
          <a:xfrm>
            <a:off x="4667250" y="990600"/>
            <a:ext cx="2857500" cy="2401616"/>
          </a:xfrm>
          <a:prstGeom prst="rect">
            <a:avLst/>
          </a:prstGeom>
          <a:noFill/>
          <a:ln>
            <a:noFill/>
          </a:ln>
        </p:spPr>
      </p:pic>
      <p:sp>
        <p:nvSpPr>
          <p:cNvPr id="128" name="Google Shape;128;p5"/>
          <p:cNvSpPr/>
          <p:nvPr/>
        </p:nvSpPr>
        <p:spPr>
          <a:xfrm>
            <a:off x="1969211" y="3714328"/>
            <a:ext cx="8253577" cy="28622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i="1" dirty="0">
                <a:solidFill>
                  <a:schemeClr val="dk1"/>
                </a:solidFill>
                <a:latin typeface="Calibri"/>
                <a:ea typeface="Calibri"/>
                <a:cs typeface="Calibri"/>
                <a:sym typeface="Calibri"/>
                <a:hlinkClick r:id="rId4"/>
              </a:rPr>
              <a:t>jepeuxpasjaimaths.fr</a:t>
            </a:r>
            <a:r>
              <a:rPr lang="fr-FR" sz="1800" dirty="0">
                <a:solidFill>
                  <a:schemeClr val="dk1"/>
                </a:solidFill>
                <a:latin typeface="Calibri"/>
                <a:ea typeface="Calibri"/>
                <a:cs typeface="Calibri"/>
                <a:sym typeface="Calibri"/>
              </a:rPr>
              <a:t> est un site de calcul mental en ligne, simple, complet et efficace à destination des professeurs et des élèves de cycle 2, 3 et 4.</a:t>
            </a:r>
          </a:p>
          <a:p>
            <a:pPr marL="0" marR="0" lvl="0" indent="0" algn="just" rtl="0">
              <a:spcBef>
                <a:spcPts val="0"/>
              </a:spcBef>
              <a:spcAft>
                <a:spcPts val="0"/>
              </a:spcAft>
              <a:buNone/>
            </a:pPr>
            <a:endParaRPr lang="fr-F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fr-F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fr-F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fr-F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fr-F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fr-F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fr-F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fr-FR" sz="1800" dirty="0">
                <a:solidFill>
                  <a:schemeClr val="dk1"/>
                </a:solidFill>
                <a:latin typeface="Calibri"/>
                <a:cs typeface="Calibri"/>
                <a:sym typeface="Calibri"/>
                <a:hlinkClick r:id="rId5"/>
              </a:rPr>
              <a:t>Télécharger la documentation</a:t>
            </a:r>
            <a:endParaRPr dirty="0"/>
          </a:p>
        </p:txBody>
      </p:sp>
      <p:pic>
        <p:nvPicPr>
          <p:cNvPr id="5" name="Image 4">
            <a:extLst>
              <a:ext uri="{FF2B5EF4-FFF2-40B4-BE49-F238E27FC236}">
                <a16:creationId xmlns:a16="http://schemas.microsoft.com/office/drawing/2014/main" id="{428BABAB-AFC6-42E4-BBD8-2DCE75CC23A7}"/>
              </a:ext>
            </a:extLst>
          </p:cNvPr>
          <p:cNvPicPr>
            <a:picLocks noChangeAspect="1"/>
          </p:cNvPicPr>
          <p:nvPr/>
        </p:nvPicPr>
        <p:blipFill>
          <a:blip r:embed="rId6"/>
          <a:stretch>
            <a:fillRect/>
          </a:stretch>
        </p:blipFill>
        <p:spPr>
          <a:xfrm>
            <a:off x="8134350" y="1218684"/>
            <a:ext cx="2076450" cy="1057275"/>
          </a:xfrm>
          <a:prstGeom prst="rect">
            <a:avLst/>
          </a:prstGeom>
        </p:spPr>
      </p:pic>
      <p:pic>
        <p:nvPicPr>
          <p:cNvPr id="7" name="Image 6">
            <a:extLst>
              <a:ext uri="{FF2B5EF4-FFF2-40B4-BE49-F238E27FC236}">
                <a16:creationId xmlns:a16="http://schemas.microsoft.com/office/drawing/2014/main" id="{9033F93B-CC4E-47C9-BF22-E494EB2DB40A}"/>
              </a:ext>
            </a:extLst>
          </p:cNvPr>
          <p:cNvPicPr>
            <a:picLocks noChangeAspect="1"/>
          </p:cNvPicPr>
          <p:nvPr/>
        </p:nvPicPr>
        <p:blipFill>
          <a:blip r:embed="rId7"/>
          <a:stretch>
            <a:fillRect/>
          </a:stretch>
        </p:blipFill>
        <p:spPr>
          <a:xfrm>
            <a:off x="1957223" y="1218684"/>
            <a:ext cx="2076450" cy="1057275"/>
          </a:xfrm>
          <a:prstGeom prst="rect">
            <a:avLst/>
          </a:prstGeom>
        </p:spPr>
      </p:pic>
      <p:pic>
        <p:nvPicPr>
          <p:cNvPr id="9" name="Image 8">
            <a:extLst>
              <a:ext uri="{FF2B5EF4-FFF2-40B4-BE49-F238E27FC236}">
                <a16:creationId xmlns:a16="http://schemas.microsoft.com/office/drawing/2014/main" id="{0008AC4E-04FF-4186-8057-50F65744306A}"/>
              </a:ext>
            </a:extLst>
          </p:cNvPr>
          <p:cNvPicPr>
            <a:picLocks noChangeAspect="1"/>
          </p:cNvPicPr>
          <p:nvPr/>
        </p:nvPicPr>
        <p:blipFill>
          <a:blip r:embed="rId8"/>
          <a:stretch>
            <a:fillRect/>
          </a:stretch>
        </p:blipFill>
        <p:spPr>
          <a:xfrm>
            <a:off x="4104288" y="4435858"/>
            <a:ext cx="3983421" cy="1431542"/>
          </a:xfrm>
          <a:prstGeom prst="rect">
            <a:avLst/>
          </a:prstGeom>
        </p:spPr>
      </p:pic>
      <p:pic>
        <p:nvPicPr>
          <p:cNvPr id="11" name="Image 10">
            <a:extLst>
              <a:ext uri="{FF2B5EF4-FFF2-40B4-BE49-F238E27FC236}">
                <a16:creationId xmlns:a16="http://schemas.microsoft.com/office/drawing/2014/main" id="{15EE281B-3557-46B6-A0FD-8C0955C7F0AA}"/>
              </a:ext>
            </a:extLst>
          </p:cNvPr>
          <p:cNvPicPr>
            <a:picLocks noChangeAspect="1"/>
          </p:cNvPicPr>
          <p:nvPr/>
        </p:nvPicPr>
        <p:blipFill>
          <a:blip r:embed="rId9"/>
          <a:stretch>
            <a:fillRect/>
          </a:stretch>
        </p:blipFill>
        <p:spPr>
          <a:xfrm>
            <a:off x="10366789" y="2734967"/>
            <a:ext cx="1705985" cy="38335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94949"/>
              </a:buClr>
              <a:buSzPts val="4400"/>
              <a:buFont typeface="Calibri"/>
              <a:buNone/>
            </a:pPr>
            <a:r>
              <a:rPr lang="fr-FR"/>
              <a:t>Outils au service du calcul</a:t>
            </a:r>
            <a:endParaRPr/>
          </a:p>
        </p:txBody>
      </p:sp>
      <p:pic>
        <p:nvPicPr>
          <p:cNvPr id="135" name="Google Shape;135;p6">
            <a:hlinkClick r:id="rId3"/>
          </p:cNvPr>
          <p:cNvPicPr preferRelativeResize="0"/>
          <p:nvPr/>
        </p:nvPicPr>
        <p:blipFill rotWithShape="1">
          <a:blip r:embed="rId4">
            <a:alphaModFix/>
          </a:blip>
          <a:srcRect/>
          <a:stretch/>
        </p:blipFill>
        <p:spPr>
          <a:xfrm>
            <a:off x="2860215" y="2530559"/>
            <a:ext cx="6471570" cy="3310501"/>
          </a:xfrm>
          <a:prstGeom prst="rect">
            <a:avLst/>
          </a:prstGeom>
          <a:noFill/>
          <a:ln>
            <a:noFill/>
          </a:ln>
        </p:spPr>
      </p:pic>
      <p:pic>
        <p:nvPicPr>
          <p:cNvPr id="136" name="Google Shape;136;p6">
            <a:hlinkClick r:id="rId3"/>
          </p:cNvPr>
          <p:cNvPicPr preferRelativeResize="0"/>
          <p:nvPr/>
        </p:nvPicPr>
        <p:blipFill rotWithShape="1">
          <a:blip r:embed="rId5">
            <a:alphaModFix/>
          </a:blip>
          <a:srcRect/>
          <a:stretch/>
        </p:blipFill>
        <p:spPr>
          <a:xfrm>
            <a:off x="5393431" y="1338255"/>
            <a:ext cx="1228581" cy="476075"/>
          </a:xfrm>
          <a:prstGeom prst="rect">
            <a:avLst/>
          </a:prstGeom>
          <a:noFill/>
          <a:ln>
            <a:noFill/>
          </a:ln>
        </p:spPr>
      </p:pic>
      <p:sp>
        <p:nvSpPr>
          <p:cNvPr id="6" name="ZoneTexte 5">
            <a:extLst>
              <a:ext uri="{FF2B5EF4-FFF2-40B4-BE49-F238E27FC236}">
                <a16:creationId xmlns:a16="http://schemas.microsoft.com/office/drawing/2014/main" id="{4158197B-9E8C-47D3-BF42-0D16BC128935}"/>
              </a:ext>
            </a:extLst>
          </p:cNvPr>
          <p:cNvSpPr txBox="1"/>
          <p:nvPr/>
        </p:nvSpPr>
        <p:spPr>
          <a:xfrm>
            <a:off x="3120675" y="6192007"/>
            <a:ext cx="6094378" cy="369332"/>
          </a:xfrm>
          <a:prstGeom prst="rect">
            <a:avLst/>
          </a:prstGeom>
          <a:noFill/>
        </p:spPr>
        <p:txBody>
          <a:bodyPr wrap="square">
            <a:spAutoFit/>
          </a:bodyPr>
          <a:lstStyle/>
          <a:p>
            <a:pPr algn="ctr"/>
            <a:r>
              <a:rPr lang="fr-FR" sz="1800" dirty="0">
                <a:latin typeface="Calibri" panose="020F0502020204030204" pitchFamily="34" charset="0"/>
                <a:cs typeface="Calibri" panose="020F0502020204030204" pitchFamily="34" charset="0"/>
                <a:hlinkClick r:id="rId3"/>
              </a:rPr>
              <a:t>https://micetf.fr/calculmental/</a:t>
            </a:r>
            <a:endParaRPr lang="fr-FR" sz="18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fb2a18ab26_0_1"/>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494949"/>
              </a:buClr>
              <a:buSzPct val="192232"/>
              <a:buFont typeface="Calibri"/>
              <a:buNone/>
            </a:pPr>
            <a:r>
              <a:rPr lang="fr-FR"/>
              <a:t>Ressources P2IA pour le cycle 2</a:t>
            </a:r>
            <a:br>
              <a:rPr lang="fr-FR"/>
            </a:br>
            <a:r>
              <a:rPr lang="fr-FR" sz="2288" i="1"/>
              <a:t>Partenariat d’Innovation et Intelligence Artificielle</a:t>
            </a:r>
            <a:br>
              <a:rPr lang="fr-FR"/>
            </a:br>
            <a:endParaRPr sz="2288"/>
          </a:p>
        </p:txBody>
      </p:sp>
      <p:sp>
        <p:nvSpPr>
          <p:cNvPr id="142" name="Google Shape;142;g1fb2a18ab26_0_1"/>
          <p:cNvSpPr/>
          <p:nvPr/>
        </p:nvSpPr>
        <p:spPr>
          <a:xfrm>
            <a:off x="3733301" y="3276821"/>
            <a:ext cx="8064600" cy="923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Adaptiv’Math est un assistant pédagogique intelligent pour l’enseignement et l’apprentissage des mathématiques. Il personnalise le parcours d’élèves, cible leurs difficultés et enrichit la vision pédagogique de l’enseignant.</a:t>
            </a:r>
            <a:endParaRPr/>
          </a:p>
        </p:txBody>
      </p:sp>
      <p:sp>
        <p:nvSpPr>
          <p:cNvPr id="143" name="Google Shape;143;g1fb2a18ab26_0_1"/>
          <p:cNvSpPr/>
          <p:nvPr/>
        </p:nvSpPr>
        <p:spPr>
          <a:xfrm>
            <a:off x="3733301" y="4551121"/>
            <a:ext cx="8064600" cy="923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L’enseignant choisit les notions à travailler et l’IA propose à chaque élève des activités adaptées à son niveau, pour que chacun puisse continuer à progresser à son rythme et acquérir de nouvelles compétences.</a:t>
            </a:r>
            <a:endParaRPr/>
          </a:p>
        </p:txBody>
      </p:sp>
      <p:sp>
        <p:nvSpPr>
          <p:cNvPr id="144" name="Google Shape;144;g1fb2a18ab26_0_1"/>
          <p:cNvSpPr/>
          <p:nvPr/>
        </p:nvSpPr>
        <p:spPr>
          <a:xfrm>
            <a:off x="3809501" y="5867621"/>
            <a:ext cx="8064600" cy="923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Destiné aux classes de CP, CE1 et CE2, Smart Enseigno propose aux élèves des activités d’apprentissage variées en mathématiques, au plus près de leurs besoins.</a:t>
            </a:r>
            <a:endParaRPr/>
          </a:p>
        </p:txBody>
      </p:sp>
      <p:pic>
        <p:nvPicPr>
          <p:cNvPr id="145" name="Google Shape;145;g1fb2a18ab26_0_1">
            <a:hlinkClick r:id="rId3"/>
          </p:cNvPr>
          <p:cNvPicPr preferRelativeResize="0"/>
          <p:nvPr/>
        </p:nvPicPr>
        <p:blipFill>
          <a:blip r:embed="rId4">
            <a:alphaModFix/>
          </a:blip>
          <a:stretch>
            <a:fillRect/>
          </a:stretch>
        </p:blipFill>
        <p:spPr>
          <a:xfrm>
            <a:off x="1940281" y="3289648"/>
            <a:ext cx="977134" cy="923400"/>
          </a:xfrm>
          <a:prstGeom prst="rect">
            <a:avLst/>
          </a:prstGeom>
          <a:noFill/>
          <a:ln>
            <a:noFill/>
          </a:ln>
        </p:spPr>
      </p:pic>
      <p:pic>
        <p:nvPicPr>
          <p:cNvPr id="146" name="Google Shape;146;g1fb2a18ab26_0_1"/>
          <p:cNvPicPr preferRelativeResize="0"/>
          <p:nvPr/>
        </p:nvPicPr>
        <p:blipFill rotWithShape="1">
          <a:blip r:embed="rId5">
            <a:alphaModFix/>
          </a:blip>
          <a:srcRect t="29258" b="29482"/>
          <a:stretch/>
        </p:blipFill>
        <p:spPr>
          <a:xfrm>
            <a:off x="1242584" y="147550"/>
            <a:ext cx="1080575" cy="445845"/>
          </a:xfrm>
          <a:prstGeom prst="rect">
            <a:avLst/>
          </a:prstGeom>
          <a:noFill/>
          <a:ln>
            <a:noFill/>
          </a:ln>
        </p:spPr>
      </p:pic>
      <p:pic>
        <p:nvPicPr>
          <p:cNvPr id="147" name="Google Shape;147;g1fb2a18ab26_0_1">
            <a:hlinkClick r:id="rId6"/>
          </p:cNvPr>
          <p:cNvPicPr preferRelativeResize="0"/>
          <p:nvPr/>
        </p:nvPicPr>
        <p:blipFill>
          <a:blip r:embed="rId7">
            <a:alphaModFix/>
          </a:blip>
          <a:stretch>
            <a:fillRect/>
          </a:stretch>
        </p:blipFill>
        <p:spPr>
          <a:xfrm>
            <a:off x="1455650" y="5797675"/>
            <a:ext cx="1905000" cy="762000"/>
          </a:xfrm>
          <a:prstGeom prst="rect">
            <a:avLst/>
          </a:prstGeom>
          <a:noFill/>
          <a:ln>
            <a:noFill/>
          </a:ln>
        </p:spPr>
      </p:pic>
      <p:pic>
        <p:nvPicPr>
          <p:cNvPr id="148" name="Google Shape;148;g1fb2a18ab26_0_1">
            <a:hlinkClick r:id="rId8"/>
          </p:cNvPr>
          <p:cNvPicPr preferRelativeResize="0"/>
          <p:nvPr/>
        </p:nvPicPr>
        <p:blipFill>
          <a:blip r:embed="rId9">
            <a:alphaModFix/>
          </a:blip>
          <a:stretch>
            <a:fillRect/>
          </a:stretch>
        </p:blipFill>
        <p:spPr>
          <a:xfrm>
            <a:off x="1919623" y="4551125"/>
            <a:ext cx="1018450" cy="1018450"/>
          </a:xfrm>
          <a:prstGeom prst="rect">
            <a:avLst/>
          </a:prstGeom>
          <a:noFill/>
          <a:ln>
            <a:noFill/>
          </a:ln>
        </p:spPr>
      </p:pic>
      <p:sp>
        <p:nvSpPr>
          <p:cNvPr id="149" name="Google Shape;149;g1fb2a18ab26_0_1"/>
          <p:cNvSpPr txBox="1"/>
          <p:nvPr/>
        </p:nvSpPr>
        <p:spPr>
          <a:xfrm>
            <a:off x="2140075" y="1071650"/>
            <a:ext cx="9657900" cy="1847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fr-FR" sz="1800">
                <a:latin typeface="Calibri"/>
                <a:ea typeface="Calibri"/>
                <a:cs typeface="Calibri"/>
                <a:sym typeface="Calibri"/>
              </a:rPr>
              <a:t>Des services numériques d’assistance et de recommandation basés sur les technologies d’intelligence artificielle sont mis à disposition des professeurs des écoles.</a:t>
            </a:r>
            <a:endParaRPr sz="1800">
              <a:latin typeface="Calibri"/>
              <a:ea typeface="Calibri"/>
              <a:cs typeface="Calibri"/>
              <a:sym typeface="Calibri"/>
            </a:endParaRPr>
          </a:p>
          <a:p>
            <a:pPr marL="0" lvl="0" indent="0" algn="l" rtl="0">
              <a:lnSpc>
                <a:spcPct val="100000"/>
              </a:lnSpc>
              <a:spcBef>
                <a:spcPts val="0"/>
              </a:spcBef>
              <a:spcAft>
                <a:spcPts val="0"/>
              </a:spcAft>
              <a:buNone/>
            </a:pPr>
            <a:r>
              <a:rPr lang="fr-FR" sz="1800">
                <a:latin typeface="Calibri"/>
                <a:ea typeface="Calibri"/>
                <a:cs typeface="Calibri"/>
                <a:sym typeface="Calibri"/>
              </a:rPr>
              <a:t>Avec ces services numériques innovants basés sur l’IA il s’agit :</a:t>
            </a:r>
            <a:endParaRPr sz="1800">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fr-FR" sz="1800">
                <a:latin typeface="Calibri"/>
                <a:ea typeface="Calibri"/>
                <a:cs typeface="Calibri"/>
                <a:sym typeface="Calibri"/>
              </a:rPr>
              <a:t>d’aider l’enseignant à identifier les besoins de ses élèves ;</a:t>
            </a:r>
            <a:endParaRPr sz="1800">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fr-FR" sz="1800">
                <a:latin typeface="Calibri"/>
                <a:ea typeface="Calibri"/>
                <a:cs typeface="Calibri"/>
                <a:sym typeface="Calibri"/>
              </a:rPr>
              <a:t>d’aider l’enseignant à former des groupes d’élèves dynamiquement ;</a:t>
            </a:r>
            <a:endParaRPr sz="1800">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fr-FR" sz="1800">
                <a:latin typeface="Calibri"/>
                <a:ea typeface="Calibri"/>
                <a:cs typeface="Calibri"/>
                <a:sym typeface="Calibri"/>
              </a:rPr>
              <a:t>de proposer des contenus qui s’adaptent aux besoins des élèves via des activités personnalisées.</a:t>
            </a:r>
            <a:endParaRPr sz="1800">
              <a:latin typeface="Calibri"/>
              <a:ea typeface="Calibri"/>
              <a:cs typeface="Calibri"/>
              <a:sym typeface="Calibri"/>
            </a:endParaRPr>
          </a:p>
        </p:txBody>
      </p:sp>
      <p:pic>
        <p:nvPicPr>
          <p:cNvPr id="11" name="Image 10">
            <a:extLst>
              <a:ext uri="{FF2B5EF4-FFF2-40B4-BE49-F238E27FC236}">
                <a16:creationId xmlns:a16="http://schemas.microsoft.com/office/drawing/2014/main" id="{00F04587-2740-4BAD-B15C-6B81864CF1E8}"/>
              </a:ext>
            </a:extLst>
          </p:cNvPr>
          <p:cNvPicPr>
            <a:picLocks noChangeAspect="1"/>
          </p:cNvPicPr>
          <p:nvPr/>
        </p:nvPicPr>
        <p:blipFill>
          <a:blip r:embed="rId10"/>
          <a:stretch>
            <a:fillRect/>
          </a:stretch>
        </p:blipFill>
        <p:spPr>
          <a:xfrm>
            <a:off x="10949416" y="204085"/>
            <a:ext cx="655377" cy="6553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fb2a18ab26_0_1"/>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494949"/>
              </a:buClr>
              <a:buSzPct val="192232"/>
              <a:buFont typeface="Calibri"/>
              <a:buNone/>
            </a:pPr>
            <a:r>
              <a:rPr lang="fr-FR" dirty="0"/>
              <a:t>Domino</a:t>
            </a:r>
            <a:br>
              <a:rPr lang="fr-FR" dirty="0"/>
            </a:br>
            <a:r>
              <a:rPr lang="fr-FR" sz="2288" i="1" dirty="0"/>
              <a:t>Programme d’investissements d’avenir (PIA)</a:t>
            </a:r>
            <a:br>
              <a:rPr lang="fr-FR" dirty="0"/>
            </a:br>
            <a:endParaRPr sz="2288" dirty="0"/>
          </a:p>
        </p:txBody>
      </p:sp>
      <p:sp>
        <p:nvSpPr>
          <p:cNvPr id="149" name="Google Shape;149;g1fb2a18ab26_0_1"/>
          <p:cNvSpPr txBox="1"/>
          <p:nvPr/>
        </p:nvSpPr>
        <p:spPr>
          <a:xfrm>
            <a:off x="2140075" y="1071650"/>
            <a:ext cx="9657900" cy="1846629"/>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fr-FR" sz="1800" dirty="0">
                <a:latin typeface="Calibri"/>
                <a:ea typeface="Calibri"/>
                <a:cs typeface="Calibri"/>
                <a:sym typeface="Calibri"/>
              </a:rPr>
              <a:t>Domino met à disposition des enseignants de cycle 2 et des élèves des ressources (exercices, vidéos, podcasts…) et une bibliothèque de fiches professeur.</a:t>
            </a:r>
          </a:p>
          <a:p>
            <a:pPr marL="0" lvl="0" indent="0" algn="l" rtl="0">
              <a:lnSpc>
                <a:spcPct val="100000"/>
              </a:lnSpc>
              <a:spcBef>
                <a:spcPts val="0"/>
              </a:spcBef>
              <a:spcAft>
                <a:spcPts val="0"/>
              </a:spcAft>
              <a:buNone/>
            </a:pPr>
            <a:endParaRPr lang="fr-FR" sz="1800" dirty="0">
              <a:latin typeface="Calibri"/>
              <a:ea typeface="Calibri"/>
              <a:cs typeface="Calibri"/>
              <a:sym typeface="Calibri"/>
            </a:endParaRPr>
          </a:p>
          <a:p>
            <a:pPr marL="0" lvl="0" indent="0" algn="l" rtl="0">
              <a:lnSpc>
                <a:spcPct val="100000"/>
              </a:lnSpc>
              <a:spcBef>
                <a:spcPts val="0"/>
              </a:spcBef>
              <a:spcAft>
                <a:spcPts val="0"/>
              </a:spcAft>
              <a:buNone/>
            </a:pPr>
            <a:r>
              <a:rPr lang="fr-FR" sz="1800" dirty="0">
                <a:latin typeface="Calibri"/>
                <a:ea typeface="Calibri"/>
                <a:cs typeface="Calibri"/>
                <a:sym typeface="Calibri"/>
              </a:rPr>
              <a:t>Les enseignants bénéficient de fonctionnalités leur permettant d’élaborer des séances, de suivre leurs élèves (séquences déjà prêtes et modulables, kits pédagogiques…) et de choisir le degré de personnalisation souhaité.</a:t>
            </a:r>
          </a:p>
        </p:txBody>
      </p:sp>
      <p:pic>
        <p:nvPicPr>
          <p:cNvPr id="12" name="Image 11">
            <a:extLst>
              <a:ext uri="{FF2B5EF4-FFF2-40B4-BE49-F238E27FC236}">
                <a16:creationId xmlns:a16="http://schemas.microsoft.com/office/drawing/2014/main" id="{12CBA416-DC7A-4C9C-BCC6-627DCF5AB4B9}"/>
              </a:ext>
            </a:extLst>
          </p:cNvPr>
          <p:cNvPicPr/>
          <p:nvPr/>
        </p:nvPicPr>
        <p:blipFill rotWithShape="1">
          <a:blip r:embed="rId3" cstate="print">
            <a:extLst>
              <a:ext uri="{28A0092B-C50C-407E-A947-70E740481C1C}">
                <a14:useLocalDpi xmlns:a14="http://schemas.microsoft.com/office/drawing/2010/main" val="0"/>
              </a:ext>
            </a:extLst>
          </a:blip>
          <a:srcRect t="28898" r="20149" b="24134"/>
          <a:stretch/>
        </p:blipFill>
        <p:spPr bwMode="auto">
          <a:xfrm>
            <a:off x="1139845" y="47355"/>
            <a:ext cx="1268305" cy="606830"/>
          </a:xfrm>
          <a:prstGeom prst="rect">
            <a:avLst/>
          </a:prstGeom>
          <a:noFill/>
          <a:ln>
            <a:noFill/>
          </a:ln>
        </p:spPr>
      </p:pic>
      <p:pic>
        <p:nvPicPr>
          <p:cNvPr id="13" name="Image 12">
            <a:extLst>
              <a:ext uri="{FF2B5EF4-FFF2-40B4-BE49-F238E27FC236}">
                <a16:creationId xmlns:a16="http://schemas.microsoft.com/office/drawing/2014/main" id="{63E71F05-E6CD-4BBD-8244-FE6D067C0A95}"/>
              </a:ext>
            </a:extLst>
          </p:cNvPr>
          <p:cNvPicPr>
            <a:picLocks noChangeAspect="1"/>
          </p:cNvPicPr>
          <p:nvPr/>
        </p:nvPicPr>
        <p:blipFill>
          <a:blip r:embed="rId4"/>
          <a:stretch>
            <a:fillRect/>
          </a:stretch>
        </p:blipFill>
        <p:spPr>
          <a:xfrm>
            <a:off x="10927023" y="179134"/>
            <a:ext cx="655377" cy="655377"/>
          </a:xfrm>
          <a:prstGeom prst="rect">
            <a:avLst/>
          </a:prstGeom>
        </p:spPr>
      </p:pic>
      <p:pic>
        <p:nvPicPr>
          <p:cNvPr id="1025" name="Image 9">
            <a:extLst>
              <a:ext uri="{FF2B5EF4-FFF2-40B4-BE49-F238E27FC236}">
                <a16:creationId xmlns:a16="http://schemas.microsoft.com/office/drawing/2014/main" id="{5356A732-8FB9-40B6-A8A0-CE989D4021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571" y="3429000"/>
            <a:ext cx="2242458" cy="25755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4A2735D0-6BF6-4C79-9722-7DAC0506D13E}"/>
              </a:ext>
            </a:extLst>
          </p:cNvPr>
          <p:cNvSpPr>
            <a:spLocks noChangeArrowheads="1"/>
          </p:cNvSpPr>
          <p:nvPr/>
        </p:nvSpPr>
        <p:spPr bwMode="auto">
          <a:xfrm>
            <a:off x="5856515" y="25323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33935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94949"/>
              </a:buClr>
              <a:buSzPts val="4400"/>
              <a:buFont typeface="Calibri"/>
              <a:buNone/>
            </a:pPr>
            <a:r>
              <a:rPr lang="fr-FR"/>
              <a:t>Applications au service du calcul</a:t>
            </a:r>
            <a:endParaRPr/>
          </a:p>
        </p:txBody>
      </p:sp>
      <p:graphicFrame>
        <p:nvGraphicFramePr>
          <p:cNvPr id="156" name="Google Shape;156;p7"/>
          <p:cNvGraphicFramePr/>
          <p:nvPr/>
        </p:nvGraphicFramePr>
        <p:xfrm>
          <a:off x="809899" y="1206418"/>
          <a:ext cx="11221000" cy="5328510"/>
        </p:xfrm>
        <a:graphic>
          <a:graphicData uri="http://schemas.openxmlformats.org/drawingml/2006/table">
            <a:tbl>
              <a:tblPr firstRow="1" bandRow="1">
                <a:noFill/>
                <a:tableStyleId>{78BFA089-29E4-4439-B7CD-F65052F04AA2}</a:tableStyleId>
              </a:tblPr>
              <a:tblGrid>
                <a:gridCol w="2142300">
                  <a:extLst>
                    <a:ext uri="{9D8B030D-6E8A-4147-A177-3AD203B41FA5}">
                      <a16:colId xmlns:a16="http://schemas.microsoft.com/office/drawing/2014/main" val="20000"/>
                    </a:ext>
                  </a:extLst>
                </a:gridCol>
                <a:gridCol w="6570625">
                  <a:extLst>
                    <a:ext uri="{9D8B030D-6E8A-4147-A177-3AD203B41FA5}">
                      <a16:colId xmlns:a16="http://schemas.microsoft.com/office/drawing/2014/main" val="20001"/>
                    </a:ext>
                  </a:extLst>
                </a:gridCol>
                <a:gridCol w="2508075">
                  <a:extLst>
                    <a:ext uri="{9D8B030D-6E8A-4147-A177-3AD203B41FA5}">
                      <a16:colId xmlns:a16="http://schemas.microsoft.com/office/drawing/2014/main" val="20002"/>
                    </a:ext>
                  </a:extLst>
                </a:gridCol>
              </a:tblGrid>
              <a:tr h="587675">
                <a:tc>
                  <a:txBody>
                    <a:bodyPr/>
                    <a:lstStyle/>
                    <a:p>
                      <a:pPr marL="0" marR="0" lvl="0" indent="0" algn="ctr" rtl="0">
                        <a:spcBef>
                          <a:spcPts val="0"/>
                        </a:spcBef>
                        <a:spcAft>
                          <a:spcPts val="0"/>
                        </a:spcAft>
                        <a:buNone/>
                      </a:pPr>
                      <a:r>
                        <a:rPr lang="fr-FR" sz="1800" u="none" strike="noStrike" cap="none"/>
                        <a:t>Applications</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fr-FR" sz="1800" u="none" strike="noStrike" cap="none"/>
                        <a:t>Descriptif</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fr-FR" sz="1800" u="none" strike="noStrike" cap="none"/>
                        <a:t>Plateforme</a:t>
                      </a:r>
                      <a:endParaRPr sz="1800" u="none" strike="noStrike" cap="none"/>
                    </a:p>
                  </a:txBody>
                  <a:tcPr marL="91450" marR="91450" marT="45725" marB="45725" anchor="ctr"/>
                </a:tc>
                <a:extLst>
                  <a:ext uri="{0D108BD9-81ED-4DB2-BD59-A6C34878D82A}">
                    <a16:rowId xmlns:a16="http://schemas.microsoft.com/office/drawing/2014/main" val="10000"/>
                  </a:ext>
                </a:extLst>
              </a:tr>
              <a:tr h="13018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fr-FR" sz="1600"/>
                        <a:t>Défi Tables est un exerciseur portant sur les tables de multiplications de 2 à 13. Constitué de six exercices paramétrables, il permet un apprentissage progressif et ludique des tables, et propose un suivi des progrès effectués.</a:t>
                      </a:r>
                      <a:endParaRPr/>
                    </a:p>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5876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fr-FR" sz="1600"/>
                        <a:t>120 s est un exerciseur portant sur les 4 opérations. Le but du jeu est de répondre correctement à un maximum de calculs en 2 minutes. A chaque fois que le score passe à la dizaine supérieure, le niveau augmente et les calculs sont un peu plus compliqués (apparition de la division, nombres plus grands, etc.).</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10615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fr-FR" sz="1600"/>
                        <a:t>Math Fight est un jeu éducatif amusant dans lequel deux joueurs se défient. A partir de 7 ans.</a:t>
                      </a:r>
                      <a:endParaRPr sz="16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5876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fr-FR" sz="1600"/>
                        <a:t>Je calcule est une application de quiz pour le calcul mental.</a:t>
                      </a:r>
                      <a:endParaRPr/>
                    </a:p>
                    <a:p>
                      <a:pPr marL="0" marR="0" lvl="0" indent="0" algn="l" rtl="0">
                        <a:spcBef>
                          <a:spcPts val="0"/>
                        </a:spcBef>
                        <a:spcAft>
                          <a:spcPts val="0"/>
                        </a:spcAft>
                        <a:buNone/>
                      </a:pPr>
                      <a:r>
                        <a:rPr lang="fr-FR" sz="1600"/>
                        <a:t>On peut jouer avec l'addition, la soustraction, la multiplication, la division ou avec les quatre en même temps.</a:t>
                      </a:r>
                      <a:endParaRPr/>
                    </a:p>
                    <a:p>
                      <a:pPr marL="0" marR="0" lvl="0" indent="0" algn="l" rtl="0">
                        <a:spcBef>
                          <a:spcPts val="0"/>
                        </a:spcBef>
                        <a:spcAft>
                          <a:spcPts val="0"/>
                        </a:spcAft>
                        <a:buNone/>
                      </a:pPr>
                      <a:r>
                        <a:rPr lang="fr-FR" sz="1600"/>
                        <a:t>Les parties peuvent se faire seul ou en duel.</a:t>
                      </a:r>
                      <a:endParaRPr sz="16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bl>
          </a:graphicData>
        </a:graphic>
      </p:graphicFrame>
      <p:pic>
        <p:nvPicPr>
          <p:cNvPr id="157" name="Google Shape;157;p7"/>
          <p:cNvPicPr preferRelativeResize="0"/>
          <p:nvPr/>
        </p:nvPicPr>
        <p:blipFill rotWithShape="1">
          <a:blip r:embed="rId3">
            <a:alphaModFix/>
          </a:blip>
          <a:srcRect/>
          <a:stretch/>
        </p:blipFill>
        <p:spPr>
          <a:xfrm>
            <a:off x="1578794" y="3387771"/>
            <a:ext cx="808628" cy="798349"/>
          </a:xfrm>
          <a:prstGeom prst="rect">
            <a:avLst/>
          </a:prstGeom>
          <a:noFill/>
          <a:ln>
            <a:noFill/>
          </a:ln>
        </p:spPr>
      </p:pic>
      <p:pic>
        <p:nvPicPr>
          <p:cNvPr id="158" name="Google Shape;158;p7" descr="http://mathematiques.ac-dijon.fr/local/cache-vignettes/L123xH123/windows1-9d5da.png?1505985179"/>
          <p:cNvPicPr preferRelativeResize="0"/>
          <p:nvPr/>
        </p:nvPicPr>
        <p:blipFill rotWithShape="1">
          <a:blip r:embed="rId4">
            <a:alphaModFix/>
          </a:blip>
          <a:srcRect/>
          <a:stretch/>
        </p:blipFill>
        <p:spPr>
          <a:xfrm>
            <a:off x="11313781" y="2218077"/>
            <a:ext cx="537237" cy="537237"/>
          </a:xfrm>
          <a:prstGeom prst="rect">
            <a:avLst/>
          </a:prstGeom>
          <a:noFill/>
          <a:ln>
            <a:noFill/>
          </a:ln>
        </p:spPr>
      </p:pic>
      <p:pic>
        <p:nvPicPr>
          <p:cNvPr id="159" name="Google Shape;159;p7"/>
          <p:cNvPicPr preferRelativeResize="0"/>
          <p:nvPr/>
        </p:nvPicPr>
        <p:blipFill rotWithShape="1">
          <a:blip r:embed="rId5">
            <a:alphaModFix/>
          </a:blip>
          <a:srcRect/>
          <a:stretch/>
        </p:blipFill>
        <p:spPr>
          <a:xfrm>
            <a:off x="1578794" y="1943201"/>
            <a:ext cx="808628" cy="812113"/>
          </a:xfrm>
          <a:prstGeom prst="rect">
            <a:avLst/>
          </a:prstGeom>
          <a:noFill/>
          <a:ln>
            <a:noFill/>
          </a:ln>
        </p:spPr>
      </p:pic>
      <p:pic>
        <p:nvPicPr>
          <p:cNvPr id="160" name="Google Shape;160;p7" descr="https://calculatice.ac-lille.fr/squelettes/images/LieniOS.png"/>
          <p:cNvPicPr preferRelativeResize="0"/>
          <p:nvPr/>
        </p:nvPicPr>
        <p:blipFill rotWithShape="1">
          <a:blip r:embed="rId6">
            <a:alphaModFix/>
          </a:blip>
          <a:srcRect/>
          <a:stretch/>
        </p:blipFill>
        <p:spPr>
          <a:xfrm>
            <a:off x="9696163" y="1876347"/>
            <a:ext cx="1132946" cy="437995"/>
          </a:xfrm>
          <a:prstGeom prst="rect">
            <a:avLst/>
          </a:prstGeom>
          <a:noFill/>
          <a:ln>
            <a:noFill/>
          </a:ln>
        </p:spPr>
      </p:pic>
      <p:pic>
        <p:nvPicPr>
          <p:cNvPr id="161" name="Google Shape;161;p7" descr="https://calculatice.ac-lille.fr/squelettes/images/LienAndroid.png"/>
          <p:cNvPicPr preferRelativeResize="0"/>
          <p:nvPr/>
        </p:nvPicPr>
        <p:blipFill rotWithShape="1">
          <a:blip r:embed="rId7">
            <a:alphaModFix/>
          </a:blip>
          <a:srcRect/>
          <a:stretch/>
        </p:blipFill>
        <p:spPr>
          <a:xfrm>
            <a:off x="9696163" y="2486073"/>
            <a:ext cx="1132946" cy="437995"/>
          </a:xfrm>
          <a:prstGeom prst="rect">
            <a:avLst/>
          </a:prstGeom>
          <a:noFill/>
          <a:ln>
            <a:noFill/>
          </a:ln>
        </p:spPr>
      </p:pic>
      <p:pic>
        <p:nvPicPr>
          <p:cNvPr id="162" name="Google Shape;162;p7" descr="https://calculatice.ac-lille.fr/squelettes/images/LieniOS.png"/>
          <p:cNvPicPr preferRelativeResize="0"/>
          <p:nvPr/>
        </p:nvPicPr>
        <p:blipFill rotWithShape="1">
          <a:blip r:embed="rId6">
            <a:alphaModFix/>
          </a:blip>
          <a:srcRect/>
          <a:stretch/>
        </p:blipFill>
        <p:spPr>
          <a:xfrm>
            <a:off x="9714730" y="5702848"/>
            <a:ext cx="1132946" cy="437995"/>
          </a:xfrm>
          <a:prstGeom prst="rect">
            <a:avLst/>
          </a:prstGeom>
          <a:noFill/>
          <a:ln>
            <a:noFill/>
          </a:ln>
        </p:spPr>
      </p:pic>
      <p:pic>
        <p:nvPicPr>
          <p:cNvPr id="163" name="Google Shape;163;p7" descr="http://mathematiques.ac-dijon.fr/local/cache-vignettes/L123xH123/windows1-9d5da.png?1505985179"/>
          <p:cNvPicPr preferRelativeResize="0"/>
          <p:nvPr/>
        </p:nvPicPr>
        <p:blipFill rotWithShape="1">
          <a:blip r:embed="rId4">
            <a:alphaModFix/>
          </a:blip>
          <a:srcRect/>
          <a:stretch/>
        </p:blipFill>
        <p:spPr>
          <a:xfrm>
            <a:off x="11313781" y="3387771"/>
            <a:ext cx="537237" cy="537237"/>
          </a:xfrm>
          <a:prstGeom prst="rect">
            <a:avLst/>
          </a:prstGeom>
          <a:noFill/>
          <a:ln>
            <a:noFill/>
          </a:ln>
        </p:spPr>
      </p:pic>
      <p:pic>
        <p:nvPicPr>
          <p:cNvPr id="164" name="Google Shape;164;p7" descr="https://calculatice.ac-lille.fr/squelettes/images/LieniOS.png"/>
          <p:cNvPicPr preferRelativeResize="0"/>
          <p:nvPr/>
        </p:nvPicPr>
        <p:blipFill rotWithShape="1">
          <a:blip r:embed="rId6">
            <a:alphaModFix/>
          </a:blip>
          <a:srcRect/>
          <a:stretch/>
        </p:blipFill>
        <p:spPr>
          <a:xfrm>
            <a:off x="9696163" y="3046041"/>
            <a:ext cx="1132946" cy="437995"/>
          </a:xfrm>
          <a:prstGeom prst="rect">
            <a:avLst/>
          </a:prstGeom>
          <a:noFill/>
          <a:ln>
            <a:noFill/>
          </a:ln>
        </p:spPr>
      </p:pic>
      <p:pic>
        <p:nvPicPr>
          <p:cNvPr id="165" name="Google Shape;165;p7" descr="https://calculatice.ac-lille.fr/squelettes/images/LienAndroid.png"/>
          <p:cNvPicPr preferRelativeResize="0"/>
          <p:nvPr/>
        </p:nvPicPr>
        <p:blipFill rotWithShape="1">
          <a:blip r:embed="rId7">
            <a:alphaModFix/>
          </a:blip>
          <a:srcRect/>
          <a:stretch/>
        </p:blipFill>
        <p:spPr>
          <a:xfrm>
            <a:off x="9696163" y="3655767"/>
            <a:ext cx="1132946" cy="437995"/>
          </a:xfrm>
          <a:prstGeom prst="rect">
            <a:avLst/>
          </a:prstGeom>
          <a:noFill/>
          <a:ln>
            <a:noFill/>
          </a:ln>
        </p:spPr>
      </p:pic>
      <p:pic>
        <p:nvPicPr>
          <p:cNvPr id="166" name="Google Shape;166;p7"/>
          <p:cNvPicPr preferRelativeResize="0"/>
          <p:nvPr/>
        </p:nvPicPr>
        <p:blipFill rotWithShape="1">
          <a:blip r:embed="rId8">
            <a:alphaModFix/>
          </a:blip>
          <a:srcRect/>
          <a:stretch/>
        </p:blipFill>
        <p:spPr>
          <a:xfrm>
            <a:off x="1550430" y="4523448"/>
            <a:ext cx="836992" cy="851612"/>
          </a:xfrm>
          <a:prstGeom prst="rect">
            <a:avLst/>
          </a:prstGeom>
          <a:noFill/>
          <a:ln>
            <a:noFill/>
          </a:ln>
        </p:spPr>
      </p:pic>
      <p:pic>
        <p:nvPicPr>
          <p:cNvPr id="167" name="Google Shape;167;p7"/>
          <p:cNvPicPr preferRelativeResize="0"/>
          <p:nvPr/>
        </p:nvPicPr>
        <p:blipFill rotWithShape="1">
          <a:blip r:embed="rId9">
            <a:alphaModFix/>
          </a:blip>
          <a:srcRect/>
          <a:stretch/>
        </p:blipFill>
        <p:spPr>
          <a:xfrm>
            <a:off x="1578794" y="5590878"/>
            <a:ext cx="808628" cy="812128"/>
          </a:xfrm>
          <a:prstGeom prst="rect">
            <a:avLst/>
          </a:prstGeom>
          <a:noFill/>
          <a:ln>
            <a:noFill/>
          </a:ln>
        </p:spPr>
      </p:pic>
      <p:pic>
        <p:nvPicPr>
          <p:cNvPr id="168" name="Google Shape;168;p7" descr="https://calculatice.ac-lille.fr/squelettes/images/LieniOS.png"/>
          <p:cNvPicPr preferRelativeResize="0"/>
          <p:nvPr/>
        </p:nvPicPr>
        <p:blipFill rotWithShape="1">
          <a:blip r:embed="rId6">
            <a:alphaModFix/>
          </a:blip>
          <a:srcRect/>
          <a:stretch/>
        </p:blipFill>
        <p:spPr>
          <a:xfrm>
            <a:off x="9714730" y="4480263"/>
            <a:ext cx="1132946" cy="437995"/>
          </a:xfrm>
          <a:prstGeom prst="rect">
            <a:avLst/>
          </a:prstGeom>
          <a:noFill/>
          <a:ln>
            <a:noFill/>
          </a:ln>
        </p:spPr>
      </p:pic>
      <p:pic>
        <p:nvPicPr>
          <p:cNvPr id="169" name="Google Shape;169;p7" descr="https://calculatice.ac-lille.fr/squelettes/images/LienAndroid.png"/>
          <p:cNvPicPr preferRelativeResize="0"/>
          <p:nvPr/>
        </p:nvPicPr>
        <p:blipFill rotWithShape="1">
          <a:blip r:embed="rId7">
            <a:alphaModFix/>
          </a:blip>
          <a:srcRect/>
          <a:stretch/>
        </p:blipFill>
        <p:spPr>
          <a:xfrm>
            <a:off x="9714730" y="4994479"/>
            <a:ext cx="1132946" cy="437995"/>
          </a:xfrm>
          <a:prstGeom prst="rect">
            <a:avLst/>
          </a:prstGeom>
          <a:noFill/>
          <a:ln>
            <a:noFill/>
          </a:ln>
        </p:spPr>
      </p:pic>
    </p:spTree>
  </p:cSld>
  <p:clrMapOvr>
    <a:masterClrMapping/>
  </p:clrMapOvr>
</p:sld>
</file>

<file path=ppt/theme/theme1.xml><?xml version="1.0" encoding="utf-8"?>
<a:theme xmlns:a="http://schemas.openxmlformats.org/drawingml/2006/main" name="Abstract_Squares_PowerPoint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1313</Words>
  <Application>Microsoft Office PowerPoint</Application>
  <PresentationFormat>Grand écran</PresentationFormat>
  <Paragraphs>103</Paragraphs>
  <Slides>11</Slides>
  <Notes>11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Calibri</vt:lpstr>
      <vt:lpstr>Abstract_Squares_PowerPoint_Template</vt:lpstr>
      <vt:lpstr>Des outils numériques au service du calcul mental</vt:lpstr>
      <vt:lpstr>Outils au service du calcul</vt:lpstr>
      <vt:lpstr>Outils au service du calcul</vt:lpstr>
      <vt:lpstr>Outils au service du calcul</vt:lpstr>
      <vt:lpstr>Outils au service du calcul</vt:lpstr>
      <vt:lpstr>Outils au service du calcul</vt:lpstr>
      <vt:lpstr>Ressources P2IA pour le cycle 2 Partenariat d’Innovation et Intelligence Artificielle </vt:lpstr>
      <vt:lpstr>Domino Programme d’investissements d’avenir (PIA) </vt:lpstr>
      <vt:lpstr>Applications au service du calcul</vt:lpstr>
      <vt:lpstr>Applications au service du calcul</vt:lpstr>
      <vt:lpstr>Applications au service du calcul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outils numériques au service du calcul mental</dc:title>
  <dc:creator>pc</dc:creator>
  <cp:lastModifiedBy>Le-Moal Marc</cp:lastModifiedBy>
  <cp:revision>13</cp:revision>
  <dcterms:created xsi:type="dcterms:W3CDTF">2016-02-04T16:09:15Z</dcterms:created>
  <dcterms:modified xsi:type="dcterms:W3CDTF">2024-02-20T08:41:34Z</dcterms:modified>
</cp:coreProperties>
</file>