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2.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3.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4.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5.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6.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7.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8.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9.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notesSlides/notesSlide10.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notesSlides/notesSlide11.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12.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13.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14.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15.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16.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17.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18.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19.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notesSlides/notesSlide20.xml" ContentType="application/vnd.openxmlformats-officedocument.presentationml.notesSlide+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notesSlides/notesSlide21.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5"/>
  </p:notesMasterIdLst>
  <p:sldIdLst>
    <p:sldId id="256" r:id="rId3"/>
    <p:sldId id="404" r:id="rId4"/>
    <p:sldId id="271" r:id="rId5"/>
    <p:sldId id="275" r:id="rId6"/>
    <p:sldId id="405" r:id="rId7"/>
    <p:sldId id="406" r:id="rId8"/>
    <p:sldId id="284" r:id="rId9"/>
    <p:sldId id="332" r:id="rId10"/>
    <p:sldId id="286" r:id="rId11"/>
    <p:sldId id="395" r:id="rId12"/>
    <p:sldId id="411" r:id="rId13"/>
    <p:sldId id="294" r:id="rId14"/>
    <p:sldId id="272" r:id="rId15"/>
    <p:sldId id="409" r:id="rId16"/>
    <p:sldId id="410" r:id="rId17"/>
    <p:sldId id="288" r:id="rId18"/>
    <p:sldId id="289" r:id="rId19"/>
    <p:sldId id="290" r:id="rId20"/>
    <p:sldId id="334" r:id="rId21"/>
    <p:sldId id="296" r:id="rId22"/>
    <p:sldId id="418" r:id="rId23"/>
    <p:sldId id="297"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95551E22-3D41-2545-9A8A-6C6D75339CEE}">
          <p14:sldIdLst>
            <p14:sldId id="256"/>
          </p14:sldIdLst>
        </p14:section>
        <p14:section name="Les différents niveaux de géométrie" id="{16192BA9-3BE5-F141-9B5D-41AA85AE05CC}">
          <p14:sldIdLst>
            <p14:sldId id="404"/>
            <p14:sldId id="271"/>
            <p14:sldId id="275"/>
            <p14:sldId id="405"/>
          </p14:sldIdLst>
        </p14:section>
        <p14:section name="Un enjeu, l'évolution du regard porté sur les figures" id="{DD876BDC-EB3A-B747-B731-C4CCF24A1BF4}">
          <p14:sldIdLst>
            <p14:sldId id="406"/>
            <p14:sldId id="284"/>
            <p14:sldId id="332"/>
            <p14:sldId id="286"/>
            <p14:sldId id="395"/>
            <p14:sldId id="411"/>
          </p14:sldIdLst>
        </p14:section>
        <p14:section name="Les constituants du savoir géométrique" id="{FB99102A-D267-7047-9A4E-89191D17FA18}">
          <p14:sldIdLst>
            <p14:sldId id="294"/>
            <p14:sldId id="272"/>
            <p14:sldId id="409"/>
            <p14:sldId id="410"/>
          </p14:sldIdLst>
        </p14:section>
        <p14:section name="Le rôle des problèmes" id="{A209200E-480C-6941-BD1A-2D98696D9313}">
          <p14:sldIdLst>
            <p14:sldId id="288"/>
            <p14:sldId id="289"/>
            <p14:sldId id="290"/>
            <p14:sldId id="334"/>
          </p14:sldIdLst>
        </p14:section>
        <p14:section name="Les instruments une variable didactique essentielle" id="{B06C5AA6-BA84-9C4F-B2A0-4522CA4BC2EE}">
          <p14:sldIdLst>
            <p14:sldId id="296"/>
            <p14:sldId id="418"/>
            <p14:sldId id="29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1F36"/>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31"/>
    <p:restoredTop sz="55536" autoAdjust="0"/>
  </p:normalViewPr>
  <p:slideViewPr>
    <p:cSldViewPr snapToGrid="0">
      <p:cViewPr varScale="1">
        <p:scale>
          <a:sx n="50" d="100"/>
          <a:sy n="50" d="100"/>
        </p:scale>
        <p:origin x="1928" y="1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2" d="100"/>
          <a:sy n="62" d="100"/>
        </p:scale>
        <p:origin x="315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fr-FR" sz="1800" b="0" strike="noStrike" spc="-1">
                <a:solidFill>
                  <a:srgbClr val="000000"/>
                </a:solidFill>
                <a:latin typeface="Calibri"/>
              </a:rPr>
              <a:t>Cliquez pour déplacer la diapo</a:t>
            </a:r>
          </a:p>
        </p:txBody>
      </p:sp>
      <p:sp>
        <p:nvSpPr>
          <p:cNvPr id="83" name="PlaceHolder 2"/>
          <p:cNvSpPr>
            <a:spLocks noGrp="1"/>
          </p:cNvSpPr>
          <p:nvPr>
            <p:ph type="body"/>
          </p:nvPr>
        </p:nvSpPr>
        <p:spPr>
          <a:xfrm>
            <a:off x="756000" y="5078520"/>
            <a:ext cx="6047640" cy="4811040"/>
          </a:xfrm>
          <a:prstGeom prst="rect">
            <a:avLst/>
          </a:prstGeom>
        </p:spPr>
        <p:txBody>
          <a:bodyPr lIns="0" tIns="0" rIns="0" bIns="0">
            <a:noAutofit/>
          </a:bodyPr>
          <a:lstStyle/>
          <a:p>
            <a:r>
              <a:rPr lang="fr-FR" sz="2000" b="0" strike="noStrike" spc="-1">
                <a:latin typeface="Arial"/>
              </a:rPr>
              <a:t>Cliquez pour modifier le format des notes</a:t>
            </a:r>
          </a:p>
        </p:txBody>
      </p:sp>
      <p:sp>
        <p:nvSpPr>
          <p:cNvPr id="84" name="PlaceHolder 3"/>
          <p:cNvSpPr>
            <a:spLocks noGrp="1"/>
          </p:cNvSpPr>
          <p:nvPr>
            <p:ph type="hdr"/>
          </p:nvPr>
        </p:nvSpPr>
        <p:spPr>
          <a:xfrm>
            <a:off x="0" y="0"/>
            <a:ext cx="3280680" cy="534240"/>
          </a:xfrm>
          <a:prstGeom prst="rect">
            <a:avLst/>
          </a:prstGeom>
        </p:spPr>
        <p:txBody>
          <a:bodyPr lIns="0" tIns="0" rIns="0" bIns="0">
            <a:noAutofit/>
          </a:bodyPr>
          <a:lstStyle/>
          <a:p>
            <a:r>
              <a:rPr lang="fr-FR" sz="1400" b="0" strike="noStrike" spc="-1">
                <a:latin typeface="Times New Roman"/>
              </a:rPr>
              <a:t>&lt;en-tête&gt;</a:t>
            </a:r>
          </a:p>
        </p:txBody>
      </p:sp>
      <p:sp>
        <p:nvSpPr>
          <p:cNvPr id="85"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r-FR" sz="1400" b="0" strike="noStrike" spc="-1">
                <a:latin typeface="Times New Roman"/>
              </a:rPr>
              <a:t>&lt;date/heure&gt;</a:t>
            </a:r>
          </a:p>
        </p:txBody>
      </p:sp>
      <p:sp>
        <p:nvSpPr>
          <p:cNvPr id="86"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r-FR" sz="1400" b="0" strike="noStrike" spc="-1">
                <a:latin typeface="Times New Roman"/>
              </a:rPr>
              <a:t>&lt;pied de page&gt;</a:t>
            </a:r>
          </a:p>
        </p:txBody>
      </p:sp>
      <p:sp>
        <p:nvSpPr>
          <p:cNvPr id="87"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081D0880-C0D6-46F7-BBEB-16B587A1D5FA}" type="slidenum">
              <a:rPr lang="fr-FR" sz="1400" b="0" strike="noStrike" spc="-1">
                <a:latin typeface="Times New Roman"/>
              </a:rPr>
              <a:t>‹N°›</a:t>
            </a:fld>
            <a:endParaRPr lang="fr-F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 name="PlaceHolder 1"/>
          <p:cNvSpPr>
            <a:spLocks noGrp="1" noRot="1" noChangeAspect="1"/>
          </p:cNvSpPr>
          <p:nvPr>
            <p:ph type="sldImg"/>
          </p:nvPr>
        </p:nvSpPr>
        <p:spPr>
          <a:xfrm>
            <a:off x="685800" y="1143000"/>
            <a:ext cx="5486400" cy="3086100"/>
          </a:xfrm>
          <a:prstGeom prst="rect">
            <a:avLst/>
          </a:prstGeom>
        </p:spPr>
      </p:sp>
      <p:sp>
        <p:nvSpPr>
          <p:cNvPr id="914" name="PlaceHolder 2"/>
          <p:cNvSpPr>
            <a:spLocks noGrp="1"/>
          </p:cNvSpPr>
          <p:nvPr>
            <p:ph type="body"/>
          </p:nvPr>
        </p:nvSpPr>
        <p:spPr>
          <a:xfrm>
            <a:off x="685800" y="4400640"/>
            <a:ext cx="5486040" cy="3600000"/>
          </a:xfrm>
          <a:prstGeom prst="rect">
            <a:avLst/>
          </a:prstGeom>
        </p:spPr>
        <p:txBody>
          <a:bodyPr>
            <a:noAutofit/>
          </a:bodyPr>
          <a:lstStyle/>
          <a:p>
            <a:pPr marL="109440" indent="0" algn="just">
              <a:lnSpc>
                <a:spcPct val="100000"/>
              </a:lnSpc>
              <a:spcBef>
                <a:spcPts val="1060"/>
              </a:spcBef>
              <a:buClr>
                <a:srgbClr val="FF0000"/>
              </a:buClr>
              <a:buFontTx/>
              <a:buNone/>
              <a:tabLst>
                <a:tab pos="0" algn="l"/>
              </a:tabLst>
            </a:pPr>
            <a:endParaRPr lang="fr-FR" sz="1200" b="0" strike="noStrike" spc="-1" dirty="0">
              <a:solidFill>
                <a:srgbClr val="333333"/>
              </a:solidFill>
              <a:latin typeface="Calibri" panose="020F0502020204030204" pitchFamily="34" charset="0"/>
              <a:ea typeface="Century Gothic"/>
              <a:cs typeface="Calibri" panose="020F0502020204030204" pitchFamily="34" charset="0"/>
            </a:endParaRPr>
          </a:p>
          <a:p>
            <a:pPr marL="452340" indent="-342900" algn="just">
              <a:lnSpc>
                <a:spcPct val="100000"/>
              </a:lnSpc>
              <a:spcBef>
                <a:spcPts val="1060"/>
              </a:spcBef>
              <a:buClr>
                <a:srgbClr val="FF0000"/>
              </a:buClr>
              <a:buFont typeface="Arial" panose="020B0604020202020204" pitchFamily="34" charset="0"/>
              <a:buChar char="•"/>
              <a:tabLst>
                <a:tab pos="0" algn="l"/>
              </a:tabLst>
            </a:pPr>
            <a:r>
              <a:rPr lang="fr-FR" sz="1200" b="0" strike="noStrike" spc="-1" dirty="0">
                <a:solidFill>
                  <a:srgbClr val="333333"/>
                </a:solidFill>
                <a:latin typeface="Calibri" panose="020F0502020204030204" pitchFamily="34" charset="0"/>
                <a:ea typeface="Century Gothic"/>
                <a:cs typeface="Calibri" panose="020F0502020204030204" pitchFamily="34" charset="0"/>
              </a:rPr>
              <a:t>Appréhender les principaux obstacles et ruptures conceptuelles</a:t>
            </a:r>
            <a:r>
              <a:rPr lang="fr-FR" sz="1200" b="0" strike="noStrike" spc="-1" dirty="0">
                <a:solidFill>
                  <a:schemeClr val="tx1"/>
                </a:solidFill>
                <a:latin typeface="Calibri" panose="020F0502020204030204" pitchFamily="34" charset="0"/>
                <a:ea typeface="+mn-ea"/>
                <a:cs typeface="Calibri" panose="020F0502020204030204" pitchFamily="34" charset="0"/>
              </a:rPr>
              <a:t> </a:t>
            </a:r>
            <a:r>
              <a:rPr lang="fr-FR" sz="1200" b="0" strike="noStrike" spc="-1" dirty="0">
                <a:solidFill>
                  <a:srgbClr val="333333"/>
                </a:solidFill>
                <a:latin typeface="Calibri" panose="020F0502020204030204" pitchFamily="34" charset="0"/>
                <a:ea typeface="Century Gothic"/>
                <a:cs typeface="Calibri" panose="020F0502020204030204" pitchFamily="34" charset="0"/>
              </a:rPr>
              <a:t>rencontrés par les élèves</a:t>
            </a:r>
          </a:p>
          <a:p>
            <a:pPr marL="452340" indent="-342900" algn="just">
              <a:lnSpc>
                <a:spcPct val="100000"/>
              </a:lnSpc>
              <a:spcBef>
                <a:spcPts val="1060"/>
              </a:spcBef>
              <a:buClr>
                <a:srgbClr val="FF0000"/>
              </a:buClr>
              <a:buFont typeface="Arial" panose="020B0604020202020204" pitchFamily="34" charset="0"/>
              <a:buChar char="•"/>
              <a:tabLst>
                <a:tab pos="0" algn="l"/>
              </a:tabLst>
            </a:pPr>
            <a:r>
              <a:rPr lang="fr-FR" sz="1200" b="0" strike="noStrike" spc="-1" dirty="0">
                <a:solidFill>
                  <a:srgbClr val="333333"/>
                </a:solidFill>
                <a:latin typeface="Calibri" panose="020F0502020204030204" pitchFamily="34" charset="0"/>
                <a:ea typeface="Century Gothic"/>
                <a:cs typeface="Calibri" panose="020F0502020204030204" pitchFamily="34" charset="0"/>
              </a:rPr>
              <a:t>Cerner les enjeux de l’enseignement de la géométrie plane</a:t>
            </a:r>
            <a:r>
              <a:rPr lang="fr-FR" sz="1200" b="0" strike="noStrike" spc="-1" dirty="0">
                <a:solidFill>
                  <a:schemeClr val="tx1"/>
                </a:solidFill>
                <a:latin typeface="Calibri" panose="020F0502020204030204" pitchFamily="34" charset="0"/>
                <a:ea typeface="+mn-ea"/>
                <a:cs typeface="Calibri" panose="020F0502020204030204" pitchFamily="34" charset="0"/>
              </a:rPr>
              <a:t> </a:t>
            </a:r>
            <a:r>
              <a:rPr lang="fr-FR" sz="1200" b="0" strike="noStrike" spc="-1" dirty="0">
                <a:solidFill>
                  <a:srgbClr val="333333"/>
                </a:solidFill>
                <a:latin typeface="Calibri" panose="020F0502020204030204" pitchFamily="34" charset="0"/>
                <a:ea typeface="Century Gothic"/>
                <a:cs typeface="Calibri" panose="020F0502020204030204" pitchFamily="34" charset="0"/>
              </a:rPr>
              <a:t> à l’école primaire : </a:t>
            </a:r>
            <a:r>
              <a:rPr lang="fr-FR" sz="1200" dirty="0">
                <a:solidFill>
                  <a:srgbClr val="3F4489"/>
                </a:solidFill>
                <a:effectLst/>
                <a:latin typeface="Calibri" panose="020F0502020204030204" pitchFamily="34" charset="0"/>
                <a:cs typeface="Calibri" panose="020F0502020204030204" pitchFamily="34" charset="0"/>
              </a:rPr>
              <a:t>passer du regard ordinaire porté sur un dessin au regard géométrique porté sur une figure. </a:t>
            </a:r>
          </a:p>
          <a:p>
            <a:pPr marL="452340" indent="-342900" algn="just">
              <a:lnSpc>
                <a:spcPct val="100000"/>
              </a:lnSpc>
              <a:spcBef>
                <a:spcPts val="1060"/>
              </a:spcBef>
              <a:buClr>
                <a:srgbClr val="FF0000"/>
              </a:buClr>
              <a:buFont typeface="Arial" panose="020B0604020202020204" pitchFamily="34" charset="0"/>
              <a:buChar char="•"/>
              <a:tabLst>
                <a:tab pos="0" algn="l"/>
              </a:tabLst>
            </a:pPr>
            <a:r>
              <a:rPr lang="fr-FR" sz="1200" b="0" strike="noStrike" spc="-1" dirty="0">
                <a:solidFill>
                  <a:srgbClr val="333333"/>
                </a:solidFill>
                <a:latin typeface="Calibri" panose="020F0502020204030204" pitchFamily="34" charset="0"/>
                <a:cs typeface="Calibri" panose="020F0502020204030204" pitchFamily="34" charset="0"/>
              </a:rPr>
              <a:t>Identifier les savoirs géométrique à construire et la manière de faire au regard des différentes tâches. Quoi et quand institutionnaliser : langage, définitions, propriétés…</a:t>
            </a:r>
          </a:p>
          <a:p>
            <a:pPr marL="452340" indent="-342900" algn="just">
              <a:lnSpc>
                <a:spcPct val="100000"/>
              </a:lnSpc>
              <a:spcBef>
                <a:spcPts val="1060"/>
              </a:spcBef>
              <a:buClr>
                <a:srgbClr val="FF0000"/>
              </a:buClr>
              <a:buFont typeface="Arial" panose="020B0604020202020204" pitchFamily="34" charset="0"/>
              <a:buChar char="•"/>
              <a:tabLst>
                <a:tab pos="0" algn="l"/>
              </a:tabLst>
            </a:pPr>
            <a:r>
              <a:rPr lang="fr-FR" sz="1200" b="0" strike="noStrike" spc="-1" dirty="0">
                <a:solidFill>
                  <a:srgbClr val="333333"/>
                </a:solidFill>
                <a:latin typeface="Calibri" panose="020F0502020204030204" pitchFamily="34" charset="0"/>
                <a:cs typeface="Calibri" panose="020F0502020204030204" pitchFamily="34" charset="0"/>
              </a:rPr>
              <a:t>Percevoir les atouts de la RDP en géométrie et en particulier les situations de reproduction et de restauration de figures</a:t>
            </a:r>
          </a:p>
          <a:p>
            <a:pPr marL="452340" indent="-342900" algn="just">
              <a:lnSpc>
                <a:spcPct val="100000"/>
              </a:lnSpc>
              <a:spcBef>
                <a:spcPts val="1060"/>
              </a:spcBef>
              <a:buClr>
                <a:srgbClr val="FF0000"/>
              </a:buClr>
              <a:buFont typeface="Arial" panose="020B0604020202020204" pitchFamily="34" charset="0"/>
              <a:buChar char="•"/>
              <a:tabLst>
                <a:tab pos="0" algn="l"/>
              </a:tabLst>
            </a:pPr>
            <a:r>
              <a:rPr lang="fr-FR" sz="1200" b="0" strike="noStrike" spc="-1" dirty="0">
                <a:latin typeface="Calibri" panose="020F0502020204030204" pitchFamily="34" charset="0"/>
                <a:cs typeface="Calibri" panose="020F0502020204030204" pitchFamily="34" charset="0"/>
              </a:rPr>
              <a:t>Découvrir le rôle fondamental joué par les instruments porteurs de propriétés dans la construction des concepts (variable didactique essentielle)</a:t>
            </a:r>
          </a:p>
          <a:p>
            <a:pPr marL="452340" indent="-342900" algn="just">
              <a:lnSpc>
                <a:spcPct val="100000"/>
              </a:lnSpc>
              <a:spcBef>
                <a:spcPts val="1060"/>
              </a:spcBef>
              <a:buClr>
                <a:srgbClr val="FF0000"/>
              </a:buClr>
              <a:buFont typeface="Arial" panose="020B0604020202020204" pitchFamily="34" charset="0"/>
              <a:buChar char="•"/>
              <a:tabLst>
                <a:tab pos="0" algn="l"/>
              </a:tabLst>
            </a:pPr>
            <a:r>
              <a:rPr lang="fr-FR" sz="1200" b="0" strike="noStrike" spc="-1" dirty="0">
                <a:latin typeface="Calibri" panose="020F0502020204030204" pitchFamily="34" charset="0"/>
                <a:cs typeface="Calibri" panose="020F0502020204030204" pitchFamily="34" charset="0"/>
              </a:rPr>
              <a:t>Aborder l’importance du langage</a:t>
            </a:r>
          </a:p>
          <a:p>
            <a:endParaRPr lang="fr-FR" sz="2000" b="0" strike="noStrike" spc="-1" dirty="0">
              <a:latin typeface="Arial"/>
            </a:endParaRPr>
          </a:p>
        </p:txBody>
      </p:sp>
      <p:sp>
        <p:nvSpPr>
          <p:cNvPr id="91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72D6BEF0-92DC-43A3-A11E-AA74375ABBB0}" type="slidenum">
              <a:rPr lang="fr-FR" sz="1200" b="0" strike="noStrike" spc="-1">
                <a:latin typeface="Times New Roman"/>
              </a:rPr>
              <a:t>1</a:t>
            </a:fld>
            <a:endParaRPr lang="fr-FR"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p:nvPr>
        </p:nvSpPr>
        <p:spPr/>
        <p:txBody>
          <a:bodyPr/>
          <a:lstStyle/>
          <a:p>
            <a:pPr algn="r"/>
            <a:fld id="{081D0880-C0D6-46F7-BBEB-16B587A1D5FA}" type="slidenum">
              <a:rPr lang="fr-FR" sz="1400" b="0" strike="noStrike" spc="-1" smtClean="0">
                <a:latin typeface="Times New Roman"/>
              </a:rPr>
              <a:t>10</a:t>
            </a:fld>
            <a:endParaRPr lang="fr-FR" sz="1400" b="0" strike="noStrike" spc="-1">
              <a:latin typeface="Times New Roman"/>
            </a:endParaRPr>
          </a:p>
        </p:txBody>
      </p:sp>
    </p:spTree>
    <p:extLst>
      <p:ext uri="{BB962C8B-B14F-4D97-AF65-F5344CB8AC3E}">
        <p14:creationId xmlns:p14="http://schemas.microsoft.com/office/powerpoint/2010/main" val="763306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p:nvPr>
        </p:nvSpPr>
        <p:spPr/>
        <p:txBody>
          <a:bodyPr/>
          <a:lstStyle/>
          <a:p>
            <a:pPr algn="r"/>
            <a:fld id="{081D0880-C0D6-46F7-BBEB-16B587A1D5FA}" type="slidenum">
              <a:rPr lang="fr-FR" sz="1400" b="0" strike="noStrike" spc="-1" smtClean="0">
                <a:latin typeface="Times New Roman"/>
              </a:rPr>
              <a:t>11</a:t>
            </a:fld>
            <a:endParaRPr lang="fr-FR" sz="1400" b="0" strike="noStrike" spc="-1">
              <a:latin typeface="Times New Roman"/>
            </a:endParaRPr>
          </a:p>
        </p:txBody>
      </p:sp>
    </p:spTree>
    <p:extLst>
      <p:ext uri="{BB962C8B-B14F-4D97-AF65-F5344CB8AC3E}">
        <p14:creationId xmlns:p14="http://schemas.microsoft.com/office/powerpoint/2010/main" val="673841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 name="PlaceHolder 1"/>
          <p:cNvSpPr>
            <a:spLocks noGrp="1" noRot="1" noChangeAspect="1"/>
          </p:cNvSpPr>
          <p:nvPr>
            <p:ph type="sldImg"/>
          </p:nvPr>
        </p:nvSpPr>
        <p:spPr>
          <a:xfrm>
            <a:off x="685800" y="1143000"/>
            <a:ext cx="5486400" cy="3086100"/>
          </a:xfrm>
          <a:prstGeom prst="rect">
            <a:avLst/>
          </a:prstGeom>
        </p:spPr>
      </p:sp>
      <p:sp>
        <p:nvSpPr>
          <p:cNvPr id="1019" name="PlaceHolder 2"/>
          <p:cNvSpPr>
            <a:spLocks noGrp="1"/>
          </p:cNvSpPr>
          <p:nvPr>
            <p:ph type="body"/>
          </p:nvPr>
        </p:nvSpPr>
        <p:spPr>
          <a:xfrm>
            <a:off x="685800" y="4400640"/>
            <a:ext cx="5486040" cy="3600000"/>
          </a:xfrm>
          <a:prstGeom prst="rect">
            <a:avLst/>
          </a:prstGeom>
        </p:spPr>
        <p:txBody>
          <a:bodyPr>
            <a:noAutofit/>
          </a:bodyPr>
          <a:lstStyle/>
          <a:p>
            <a:r>
              <a:rPr lang="fr-FR" sz="1200" dirty="0">
                <a:solidFill>
                  <a:srgbClr val="333333"/>
                </a:solidFill>
                <a:effectLst/>
                <a:latin typeface="Calibri" panose="020F0502020204030204" pitchFamily="34" charset="0"/>
                <a:cs typeface="Calibri" panose="020F0502020204030204" pitchFamily="34" charset="0"/>
              </a:rPr>
              <a:t>Les savoirs </a:t>
            </a:r>
            <a:r>
              <a:rPr lang="fr-FR" sz="1200" dirty="0" err="1">
                <a:solidFill>
                  <a:srgbClr val="333333"/>
                </a:solidFill>
                <a:effectLst/>
                <a:latin typeface="Calibri" panose="020F0502020204030204" pitchFamily="34" charset="0"/>
                <a:cs typeface="Calibri" panose="020F0502020204030204" pitchFamily="34" charset="0"/>
              </a:rPr>
              <a:t>géométriques</a:t>
            </a:r>
            <a:r>
              <a:rPr lang="fr-FR" sz="1200" dirty="0">
                <a:solidFill>
                  <a:srgbClr val="333333"/>
                </a:solidFill>
                <a:effectLst/>
                <a:latin typeface="Calibri" panose="020F0502020204030204" pitchFamily="34" charset="0"/>
                <a:cs typeface="Calibri" panose="020F0502020204030204" pitchFamily="34" charset="0"/>
              </a:rPr>
              <a:t> peuvent </a:t>
            </a:r>
            <a:r>
              <a:rPr lang="fr-FR" sz="1200" dirty="0" err="1">
                <a:solidFill>
                  <a:srgbClr val="333333"/>
                </a:solidFill>
                <a:effectLst/>
                <a:latin typeface="Calibri" panose="020F0502020204030204" pitchFamily="34" charset="0"/>
                <a:cs typeface="Calibri" panose="020F0502020204030204" pitchFamily="34" charset="0"/>
              </a:rPr>
              <a:t>être</a:t>
            </a:r>
            <a:r>
              <a:rPr lang="fr-FR" sz="1200" dirty="0">
                <a:solidFill>
                  <a:srgbClr val="333333"/>
                </a:solidFill>
                <a:effectLst/>
                <a:latin typeface="Calibri" panose="020F0502020204030204" pitchFamily="34" charset="0"/>
                <a:cs typeface="Calibri" panose="020F0502020204030204" pitchFamily="34" charset="0"/>
              </a:rPr>
              <a:t> </a:t>
            </a:r>
            <a:r>
              <a:rPr lang="fr-FR" sz="1200" dirty="0" err="1">
                <a:solidFill>
                  <a:srgbClr val="333333"/>
                </a:solidFill>
                <a:effectLst/>
                <a:latin typeface="Calibri" panose="020F0502020204030204" pitchFamily="34" charset="0"/>
                <a:cs typeface="Calibri" panose="020F0502020204030204" pitchFamily="34" charset="0"/>
              </a:rPr>
              <a:t>classés</a:t>
            </a:r>
            <a:r>
              <a:rPr lang="fr-FR" sz="1200" dirty="0">
                <a:solidFill>
                  <a:srgbClr val="333333"/>
                </a:solidFill>
                <a:effectLst/>
                <a:latin typeface="Calibri" panose="020F0502020204030204" pitchFamily="34" charset="0"/>
                <a:cs typeface="Calibri" panose="020F0502020204030204" pitchFamily="34" charset="0"/>
              </a:rPr>
              <a:t> en trois </a:t>
            </a:r>
            <a:r>
              <a:rPr lang="fr-FR" sz="1200" dirty="0" err="1">
                <a:solidFill>
                  <a:srgbClr val="333333"/>
                </a:solidFill>
                <a:effectLst/>
                <a:latin typeface="Calibri" panose="020F0502020204030204" pitchFamily="34" charset="0"/>
                <a:cs typeface="Calibri" panose="020F0502020204030204" pitchFamily="34" charset="0"/>
              </a:rPr>
              <a:t>catégories</a:t>
            </a:r>
            <a:r>
              <a:rPr lang="fr-FR" sz="1200" dirty="0">
                <a:solidFill>
                  <a:srgbClr val="333333"/>
                </a:solidFill>
                <a:effectLst/>
                <a:latin typeface="Calibri" panose="020F0502020204030204" pitchFamily="34" charset="0"/>
                <a:cs typeface="Calibri" panose="020F0502020204030204" pitchFamily="34" charset="0"/>
              </a:rPr>
              <a:t> : </a:t>
            </a:r>
          </a:p>
          <a:p>
            <a:endParaRPr lang="fr-FR" sz="1200" dirty="0">
              <a:latin typeface="Calibri" panose="020F0502020204030204" pitchFamily="34" charset="0"/>
              <a:cs typeface="Calibri" panose="020F0502020204030204" pitchFamily="34" charset="0"/>
            </a:endParaRPr>
          </a:p>
          <a:p>
            <a:r>
              <a:rPr lang="fr-FR" sz="1200" b="1" dirty="0">
                <a:solidFill>
                  <a:srgbClr val="666699"/>
                </a:solidFill>
                <a:effectLst/>
                <a:latin typeface="Calibri" panose="020F0502020204030204" pitchFamily="34" charset="0"/>
                <a:cs typeface="Calibri" panose="020F0502020204030204" pitchFamily="34" charset="0"/>
              </a:rPr>
              <a:t>Les objets </a:t>
            </a:r>
            <a:r>
              <a:rPr lang="fr-FR" sz="1200" b="1" dirty="0" err="1">
                <a:solidFill>
                  <a:srgbClr val="666699"/>
                </a:solidFill>
                <a:effectLst/>
                <a:latin typeface="Calibri" panose="020F0502020204030204" pitchFamily="34" charset="0"/>
                <a:cs typeface="Calibri" panose="020F0502020204030204" pitchFamily="34" charset="0"/>
              </a:rPr>
              <a:t>géométriques</a:t>
            </a:r>
            <a:r>
              <a:rPr lang="fr-FR" sz="1200" b="1" dirty="0">
                <a:solidFill>
                  <a:srgbClr val="666699"/>
                </a:solidFill>
                <a:effectLst/>
                <a:latin typeface="Calibri" panose="020F0502020204030204" pitchFamily="34" charset="0"/>
                <a:cs typeface="Calibri" panose="020F0502020204030204" pitchFamily="34" charset="0"/>
              </a:rPr>
              <a:t> </a:t>
            </a:r>
            <a:endParaRPr lang="fr-FR" sz="1200" b="1" dirty="0">
              <a:latin typeface="Calibri" panose="020F0502020204030204" pitchFamily="34" charset="0"/>
              <a:cs typeface="Calibri" panose="020F0502020204030204" pitchFamily="34" charset="0"/>
            </a:endParaRPr>
          </a:p>
          <a:p>
            <a:r>
              <a:rPr lang="fr-FR" sz="1200" dirty="0">
                <a:solidFill>
                  <a:srgbClr val="333333"/>
                </a:solidFill>
                <a:effectLst/>
                <a:latin typeface="Calibri" panose="020F0502020204030204" pitchFamily="34" charset="0"/>
                <a:cs typeface="Calibri" panose="020F0502020204030204" pitchFamily="34" charset="0"/>
              </a:rPr>
              <a:t>Ceux -ci peuvent </a:t>
            </a:r>
            <a:r>
              <a:rPr lang="fr-FR" sz="1200" dirty="0" err="1">
                <a:solidFill>
                  <a:srgbClr val="333333"/>
                </a:solidFill>
                <a:effectLst/>
                <a:latin typeface="Calibri" panose="020F0502020204030204" pitchFamily="34" charset="0"/>
                <a:cs typeface="Calibri" panose="020F0502020204030204" pitchFamily="34" charset="0"/>
              </a:rPr>
              <a:t>être</a:t>
            </a:r>
            <a:r>
              <a:rPr lang="fr-FR" sz="1200" dirty="0">
                <a:solidFill>
                  <a:srgbClr val="333333"/>
                </a:solidFill>
                <a:effectLst/>
                <a:latin typeface="Calibri" panose="020F0502020204030204" pitchFamily="34" charset="0"/>
                <a:cs typeface="Calibri" panose="020F0502020204030204" pitchFamily="34" charset="0"/>
              </a:rPr>
              <a:t> </a:t>
            </a:r>
            <a:r>
              <a:rPr lang="fr-FR" sz="1200" dirty="0" err="1">
                <a:solidFill>
                  <a:srgbClr val="666699"/>
                </a:solidFill>
                <a:effectLst/>
                <a:latin typeface="Calibri" panose="020F0502020204030204" pitchFamily="34" charset="0"/>
                <a:cs typeface="Calibri" panose="020F0502020204030204" pitchFamily="34" charset="0"/>
              </a:rPr>
              <a:t>matériels</a:t>
            </a:r>
            <a:r>
              <a:rPr lang="fr-FR" sz="1200" dirty="0">
                <a:solidFill>
                  <a:srgbClr val="666699"/>
                </a:solidFill>
                <a:effectLst/>
                <a:latin typeface="Calibri" panose="020F0502020204030204" pitchFamily="34" charset="0"/>
                <a:cs typeface="Calibri" panose="020F0502020204030204" pitchFamily="34" charset="0"/>
              </a:rPr>
              <a:t> </a:t>
            </a:r>
            <a:r>
              <a:rPr lang="fr-FR" sz="1200" dirty="0">
                <a:solidFill>
                  <a:srgbClr val="333333"/>
                </a:solidFill>
                <a:effectLst/>
                <a:latin typeface="Calibri" panose="020F0502020204030204" pitchFamily="34" charset="0"/>
                <a:cs typeface="Calibri" panose="020F0502020204030204" pitchFamily="34" charset="0"/>
              </a:rPr>
              <a:t>(et donc </a:t>
            </a:r>
            <a:r>
              <a:rPr lang="fr-FR" sz="1200" dirty="0" err="1">
                <a:solidFill>
                  <a:srgbClr val="333333"/>
                </a:solidFill>
                <a:effectLst/>
                <a:latin typeface="Calibri" panose="020F0502020204030204" pitchFamily="34" charset="0"/>
                <a:cs typeface="Calibri" panose="020F0502020204030204" pitchFamily="34" charset="0"/>
              </a:rPr>
              <a:t>reliables</a:t>
            </a:r>
            <a:r>
              <a:rPr lang="fr-FR" sz="1200" dirty="0">
                <a:solidFill>
                  <a:srgbClr val="333333"/>
                </a:solidFill>
                <a:effectLst/>
                <a:latin typeface="Calibri" panose="020F0502020204030204" pitchFamily="34" charset="0"/>
                <a:cs typeface="Calibri" panose="020F0502020204030204" pitchFamily="34" charset="0"/>
              </a:rPr>
              <a:t> au monde sensible comme par exemple le rectangle), ou </a:t>
            </a:r>
            <a:r>
              <a:rPr lang="fr-FR" sz="1200" dirty="0" err="1">
                <a:solidFill>
                  <a:srgbClr val="666699"/>
                </a:solidFill>
                <a:effectLst/>
                <a:latin typeface="Calibri" panose="020F0502020204030204" pitchFamily="34" charset="0"/>
                <a:cs typeface="Calibri" panose="020F0502020204030204" pitchFamily="34" charset="0"/>
              </a:rPr>
              <a:t>théoriques</a:t>
            </a:r>
            <a:r>
              <a:rPr lang="fr-FR" sz="1200" dirty="0">
                <a:solidFill>
                  <a:srgbClr val="666699"/>
                </a:solidFill>
                <a:effectLst/>
                <a:latin typeface="Calibri" panose="020F0502020204030204" pitchFamily="34" charset="0"/>
                <a:cs typeface="Calibri" panose="020F0502020204030204" pitchFamily="34" charset="0"/>
              </a:rPr>
              <a:t> </a:t>
            </a:r>
            <a:r>
              <a:rPr lang="fr-FR" sz="1200" dirty="0">
                <a:solidFill>
                  <a:srgbClr val="333333"/>
                </a:solidFill>
                <a:effectLst/>
                <a:latin typeface="Calibri" panose="020F0502020204030204" pitchFamily="34" charset="0"/>
                <a:cs typeface="Calibri" panose="020F0502020204030204" pitchFamily="34" charset="0"/>
              </a:rPr>
              <a:t>(droite, point). </a:t>
            </a:r>
            <a:endParaRPr lang="fr-FR" sz="1200" dirty="0">
              <a:latin typeface="Calibri" panose="020F0502020204030204" pitchFamily="34" charset="0"/>
              <a:cs typeface="Calibri" panose="020F0502020204030204" pitchFamily="34" charset="0"/>
            </a:endParaRPr>
          </a:p>
          <a:p>
            <a:endParaRPr lang="fr-FR" sz="1200" dirty="0">
              <a:solidFill>
                <a:srgbClr val="666699"/>
              </a:solidFill>
              <a:effectLst/>
              <a:latin typeface="Calibri" panose="020F0502020204030204" pitchFamily="34" charset="0"/>
              <a:cs typeface="Calibri" panose="020F0502020204030204" pitchFamily="34" charset="0"/>
            </a:endParaRPr>
          </a:p>
          <a:p>
            <a:r>
              <a:rPr lang="fr-FR" sz="1200" b="1" dirty="0">
                <a:solidFill>
                  <a:srgbClr val="666699"/>
                </a:solidFill>
                <a:effectLst/>
                <a:latin typeface="Calibri" panose="020F0502020204030204" pitchFamily="34" charset="0"/>
                <a:cs typeface="Calibri" panose="020F0502020204030204" pitchFamily="34" charset="0"/>
              </a:rPr>
              <a:t>Les relations (liens entre les objets) </a:t>
            </a:r>
            <a:r>
              <a:rPr lang="fr-FR" sz="1200" dirty="0">
                <a:solidFill>
                  <a:srgbClr val="666699"/>
                </a:solidFill>
                <a:effectLst/>
                <a:latin typeface="Calibri" panose="020F0502020204030204" pitchFamily="34" charset="0"/>
                <a:cs typeface="Calibri" panose="020F0502020204030204" pitchFamily="34" charset="0"/>
              </a:rPr>
              <a:t>:</a:t>
            </a:r>
            <a:r>
              <a:rPr lang="fr-FR" sz="1200" dirty="0">
                <a:solidFill>
                  <a:schemeClr val="tx1"/>
                </a:solidFill>
                <a:effectLst/>
                <a:latin typeface="Calibri" panose="020F0502020204030204" pitchFamily="34" charset="0"/>
                <a:cs typeface="Calibri" panose="020F0502020204030204" pitchFamily="34" charset="0"/>
              </a:rPr>
              <a:t> l’alignement, </a:t>
            </a:r>
            <a:r>
              <a:rPr lang="fr-FR" sz="1200" dirty="0">
                <a:solidFill>
                  <a:srgbClr val="333333"/>
                </a:solidFill>
                <a:effectLst/>
                <a:latin typeface="Calibri" panose="020F0502020204030204" pitchFamily="34" charset="0"/>
                <a:cs typeface="Calibri" panose="020F0502020204030204" pitchFamily="34" charset="0"/>
              </a:rPr>
              <a:t>l'appartenance, le </a:t>
            </a:r>
            <a:r>
              <a:rPr lang="fr-FR" sz="1200" dirty="0" err="1">
                <a:solidFill>
                  <a:srgbClr val="333333"/>
                </a:solidFill>
                <a:effectLst/>
                <a:latin typeface="Calibri" panose="020F0502020204030204" pitchFamily="34" charset="0"/>
                <a:cs typeface="Calibri" panose="020F0502020204030204" pitchFamily="34" charset="0"/>
              </a:rPr>
              <a:t>parallélisme</a:t>
            </a:r>
            <a:r>
              <a:rPr lang="fr-FR" sz="1200" dirty="0">
                <a:solidFill>
                  <a:srgbClr val="333333"/>
                </a:solidFill>
                <a:effectLst/>
                <a:latin typeface="Calibri" panose="020F0502020204030204" pitchFamily="34" charset="0"/>
                <a:cs typeface="Calibri" panose="020F0502020204030204" pitchFamily="34" charset="0"/>
              </a:rPr>
              <a:t>, l'</a:t>
            </a:r>
            <a:r>
              <a:rPr lang="fr-FR" sz="1200" dirty="0" err="1">
                <a:solidFill>
                  <a:srgbClr val="333333"/>
                </a:solidFill>
                <a:effectLst/>
                <a:latin typeface="Calibri" panose="020F0502020204030204" pitchFamily="34" charset="0"/>
                <a:cs typeface="Calibri" panose="020F0502020204030204" pitchFamily="34" charset="0"/>
              </a:rPr>
              <a:t>orthogonalite</a:t>
            </a:r>
            <a:r>
              <a:rPr lang="fr-FR" sz="1200" dirty="0">
                <a:solidFill>
                  <a:srgbClr val="333333"/>
                </a:solidFill>
                <a:effectLst/>
                <a:latin typeface="Calibri" panose="020F0502020204030204" pitchFamily="34" charset="0"/>
                <a:cs typeface="Calibri" panose="020F0502020204030204" pitchFamily="34" charset="0"/>
              </a:rPr>
              <a:t>́, l'</a:t>
            </a:r>
            <a:r>
              <a:rPr lang="fr-FR" sz="1200" dirty="0" err="1">
                <a:solidFill>
                  <a:srgbClr val="333333"/>
                </a:solidFill>
                <a:effectLst/>
                <a:latin typeface="Calibri" panose="020F0502020204030204" pitchFamily="34" charset="0"/>
                <a:cs typeface="Calibri" panose="020F0502020204030204" pitchFamily="34" charset="0"/>
              </a:rPr>
              <a:t>égalite</a:t>
            </a:r>
            <a:r>
              <a:rPr lang="fr-FR" sz="1200" dirty="0">
                <a:solidFill>
                  <a:srgbClr val="333333"/>
                </a:solidFill>
                <a:effectLst/>
                <a:latin typeface="Calibri" panose="020F0502020204030204" pitchFamily="34" charset="0"/>
                <a:cs typeface="Calibri" panose="020F0502020204030204" pitchFamily="34" charset="0"/>
              </a:rPr>
              <a:t>́ des longueurs, l'</a:t>
            </a:r>
            <a:r>
              <a:rPr lang="fr-FR" sz="1200" dirty="0" err="1">
                <a:solidFill>
                  <a:srgbClr val="333333"/>
                </a:solidFill>
                <a:effectLst/>
                <a:latin typeface="Calibri" panose="020F0502020204030204" pitchFamily="34" charset="0"/>
                <a:cs typeface="Calibri" panose="020F0502020204030204" pitchFamily="34" charset="0"/>
              </a:rPr>
              <a:t>isométrie</a:t>
            </a:r>
            <a:r>
              <a:rPr lang="fr-FR" sz="1200" dirty="0">
                <a:solidFill>
                  <a:srgbClr val="333333"/>
                </a:solidFill>
                <a:effectLst/>
                <a:latin typeface="Calibri" panose="020F0502020204030204" pitchFamily="34" charset="0"/>
                <a:cs typeface="Calibri" panose="020F0502020204030204" pitchFamily="34" charset="0"/>
              </a:rPr>
              <a:t>.</a:t>
            </a:r>
            <a:endParaRPr lang="fr-FR" sz="1200" dirty="0">
              <a:solidFill>
                <a:srgbClr val="666699"/>
              </a:solidFill>
              <a:effectLst/>
              <a:latin typeface="Calibri" panose="020F0502020204030204" pitchFamily="34" charset="0"/>
              <a:cs typeface="Calibri" panose="020F0502020204030204" pitchFamily="34" charset="0"/>
            </a:endParaRPr>
          </a:p>
          <a:p>
            <a:endParaRPr lang="fr-FR" sz="1200" dirty="0">
              <a:solidFill>
                <a:srgbClr val="666699"/>
              </a:solidFill>
              <a:effectLst/>
              <a:latin typeface="Calibri" panose="020F0502020204030204" pitchFamily="34" charset="0"/>
              <a:cs typeface="Calibri" panose="020F0502020204030204" pitchFamily="34" charset="0"/>
            </a:endParaRPr>
          </a:p>
          <a:p>
            <a:r>
              <a:rPr lang="fr-FR" sz="1200" b="1" dirty="0">
                <a:solidFill>
                  <a:srgbClr val="666699"/>
                </a:solidFill>
                <a:effectLst/>
                <a:latin typeface="Calibri" panose="020F0502020204030204" pitchFamily="34" charset="0"/>
                <a:cs typeface="Calibri" panose="020F0502020204030204" pitchFamily="34" charset="0"/>
              </a:rPr>
              <a:t>Les </a:t>
            </a:r>
            <a:r>
              <a:rPr lang="fr-FR" sz="1200" b="1" dirty="0" err="1">
                <a:solidFill>
                  <a:srgbClr val="666699"/>
                </a:solidFill>
                <a:effectLst/>
                <a:latin typeface="Calibri" panose="020F0502020204030204" pitchFamily="34" charset="0"/>
                <a:cs typeface="Calibri" panose="020F0502020204030204" pitchFamily="34" charset="0"/>
              </a:rPr>
              <a:t>propriétés</a:t>
            </a:r>
            <a:r>
              <a:rPr lang="fr-FR" sz="1200" b="1" dirty="0">
                <a:solidFill>
                  <a:srgbClr val="666699"/>
                </a:solidFill>
                <a:effectLst/>
                <a:latin typeface="Calibri" panose="020F0502020204030204" pitchFamily="34" charset="0"/>
                <a:cs typeface="Calibri" panose="020F0502020204030204" pitchFamily="34" charset="0"/>
              </a:rPr>
              <a:t> </a:t>
            </a:r>
            <a:endParaRPr lang="fr-FR" sz="1200" b="1" dirty="0">
              <a:latin typeface="Calibri" panose="020F0502020204030204" pitchFamily="34" charset="0"/>
              <a:cs typeface="Calibri" panose="020F0502020204030204" pitchFamily="34" charset="0"/>
            </a:endParaRPr>
          </a:p>
          <a:p>
            <a:r>
              <a:rPr lang="fr-FR" sz="1200" dirty="0">
                <a:solidFill>
                  <a:srgbClr val="333333"/>
                </a:solidFill>
                <a:effectLst/>
                <a:latin typeface="Calibri" panose="020F0502020204030204" pitchFamily="34" charset="0"/>
                <a:cs typeface="Calibri" panose="020F0502020204030204" pitchFamily="34" charset="0"/>
              </a:rPr>
              <a:t>Ce sont les liens entre objets et relations. Il peut s'agir de </a:t>
            </a:r>
            <a:r>
              <a:rPr lang="fr-FR" sz="1200" dirty="0" err="1">
                <a:solidFill>
                  <a:srgbClr val="666699"/>
                </a:solidFill>
                <a:effectLst/>
                <a:latin typeface="Calibri" panose="020F0502020204030204" pitchFamily="34" charset="0"/>
                <a:cs typeface="Calibri" panose="020F0502020204030204" pitchFamily="34" charset="0"/>
              </a:rPr>
              <a:t>propriétés</a:t>
            </a:r>
            <a:r>
              <a:rPr lang="fr-FR" sz="1200" dirty="0">
                <a:solidFill>
                  <a:srgbClr val="666699"/>
                </a:solidFill>
                <a:effectLst/>
                <a:latin typeface="Calibri" panose="020F0502020204030204" pitchFamily="34" charset="0"/>
                <a:cs typeface="Calibri" panose="020F0502020204030204" pitchFamily="34" charset="0"/>
              </a:rPr>
              <a:t> d'objets </a:t>
            </a:r>
            <a:r>
              <a:rPr lang="fr-FR" sz="1200" dirty="0">
                <a:solidFill>
                  <a:srgbClr val="333333"/>
                </a:solidFill>
                <a:effectLst/>
                <a:latin typeface="Calibri" panose="020F0502020204030204" pitchFamily="34" charset="0"/>
                <a:cs typeface="Calibri" panose="020F0502020204030204" pitchFamily="34" charset="0"/>
              </a:rPr>
              <a:t>(</a:t>
            </a:r>
            <a:r>
              <a:rPr lang="fr-FR" sz="1200" dirty="0">
                <a:solidFill>
                  <a:srgbClr val="494949"/>
                </a:solidFill>
                <a:effectLst/>
                <a:latin typeface="Calibri" panose="020F0502020204030204" pitchFamily="34" charset="0"/>
                <a:cs typeface="Calibri" panose="020F0502020204030204" pitchFamily="34" charset="0"/>
              </a:rPr>
              <a:t>exemple: le cube a 8 sommets</a:t>
            </a:r>
            <a:r>
              <a:rPr lang="fr-FR" sz="1200" dirty="0">
                <a:solidFill>
                  <a:srgbClr val="333333"/>
                </a:solidFill>
                <a:effectLst/>
                <a:latin typeface="Calibri" panose="020F0502020204030204" pitchFamily="34" charset="0"/>
                <a:cs typeface="Calibri" panose="020F0502020204030204" pitchFamily="34" charset="0"/>
              </a:rPr>
              <a:t>) ou de </a:t>
            </a:r>
            <a:r>
              <a:rPr lang="fr-FR" sz="1200" dirty="0" err="1">
                <a:solidFill>
                  <a:srgbClr val="666699"/>
                </a:solidFill>
                <a:effectLst/>
                <a:latin typeface="Calibri" panose="020F0502020204030204" pitchFamily="34" charset="0"/>
                <a:cs typeface="Calibri" panose="020F0502020204030204" pitchFamily="34" charset="0"/>
              </a:rPr>
              <a:t>théorèmes</a:t>
            </a:r>
            <a:r>
              <a:rPr lang="fr-FR" sz="1200" dirty="0">
                <a:solidFill>
                  <a:srgbClr val="666699"/>
                </a:solidFill>
                <a:effectLst/>
                <a:latin typeface="Calibri" panose="020F0502020204030204" pitchFamily="34" charset="0"/>
                <a:cs typeface="Calibri" panose="020F0502020204030204" pitchFamily="34" charset="0"/>
              </a:rPr>
              <a:t> </a:t>
            </a:r>
            <a:r>
              <a:rPr lang="fr-FR" sz="1200" dirty="0">
                <a:solidFill>
                  <a:srgbClr val="333333"/>
                </a:solidFill>
                <a:effectLst/>
                <a:latin typeface="Calibri" panose="020F0502020204030204" pitchFamily="34" charset="0"/>
                <a:cs typeface="Calibri" panose="020F0502020204030204" pitchFamily="34" charset="0"/>
              </a:rPr>
              <a:t>(</a:t>
            </a:r>
            <a:r>
              <a:rPr lang="fr-FR" sz="1200" dirty="0">
                <a:solidFill>
                  <a:srgbClr val="494949"/>
                </a:solidFill>
                <a:effectLst/>
                <a:latin typeface="Calibri" panose="020F0502020204030204" pitchFamily="34" charset="0"/>
                <a:cs typeface="Calibri" panose="020F0502020204030204" pitchFamily="34" charset="0"/>
              </a:rPr>
              <a:t>exemple: si deux droites sont </a:t>
            </a:r>
            <a:r>
              <a:rPr lang="fr-FR" sz="1200" dirty="0" err="1">
                <a:solidFill>
                  <a:srgbClr val="494949"/>
                </a:solidFill>
                <a:effectLst/>
                <a:latin typeface="Calibri" panose="020F0502020204030204" pitchFamily="34" charset="0"/>
                <a:cs typeface="Calibri" panose="020F0502020204030204" pitchFamily="34" charset="0"/>
              </a:rPr>
              <a:t>parallèles</a:t>
            </a:r>
            <a:r>
              <a:rPr lang="fr-FR" sz="1200" dirty="0">
                <a:solidFill>
                  <a:srgbClr val="494949"/>
                </a:solidFill>
                <a:effectLst/>
                <a:latin typeface="Calibri" panose="020F0502020204030204" pitchFamily="34" charset="0"/>
                <a:cs typeface="Calibri" panose="020F0502020204030204" pitchFamily="34" charset="0"/>
              </a:rPr>
              <a:t> , toute </a:t>
            </a:r>
            <a:r>
              <a:rPr lang="fr-FR" sz="1200" dirty="0" err="1">
                <a:solidFill>
                  <a:srgbClr val="494949"/>
                </a:solidFill>
                <a:effectLst/>
                <a:latin typeface="Calibri" panose="020F0502020204030204" pitchFamily="34" charset="0"/>
                <a:cs typeface="Calibri" panose="020F0502020204030204" pitchFamily="34" charset="0"/>
              </a:rPr>
              <a:t>parallèle</a:t>
            </a:r>
            <a:r>
              <a:rPr lang="fr-FR" sz="1200" dirty="0">
                <a:solidFill>
                  <a:srgbClr val="494949"/>
                </a:solidFill>
                <a:effectLst/>
                <a:latin typeface="Calibri" panose="020F0502020204030204" pitchFamily="34" charset="0"/>
                <a:cs typeface="Calibri" panose="020F0502020204030204" pitchFamily="34" charset="0"/>
              </a:rPr>
              <a:t> à l'une est </a:t>
            </a:r>
            <a:r>
              <a:rPr lang="fr-FR" sz="1200" dirty="0" err="1">
                <a:solidFill>
                  <a:srgbClr val="494949"/>
                </a:solidFill>
                <a:effectLst/>
                <a:latin typeface="Calibri" panose="020F0502020204030204" pitchFamily="34" charset="0"/>
                <a:cs typeface="Calibri" panose="020F0502020204030204" pitchFamily="34" charset="0"/>
              </a:rPr>
              <a:t>parallèle</a:t>
            </a:r>
            <a:r>
              <a:rPr lang="fr-FR" sz="1200" dirty="0">
                <a:solidFill>
                  <a:srgbClr val="494949"/>
                </a:solidFill>
                <a:effectLst/>
                <a:latin typeface="Calibri" panose="020F0502020204030204" pitchFamily="34" charset="0"/>
                <a:cs typeface="Calibri" panose="020F0502020204030204" pitchFamily="34" charset="0"/>
              </a:rPr>
              <a:t> à l'autr</a:t>
            </a:r>
            <a:r>
              <a:rPr lang="fr-FR" sz="1200" dirty="0">
                <a:solidFill>
                  <a:srgbClr val="333333"/>
                </a:solidFill>
                <a:effectLst/>
                <a:latin typeface="Calibri" panose="020F0502020204030204" pitchFamily="34" charset="0"/>
                <a:cs typeface="Calibri" panose="020F0502020204030204" pitchFamily="34" charset="0"/>
              </a:rPr>
              <a:t>e) </a:t>
            </a:r>
            <a:endParaRPr lang="fr-FR" sz="1200" dirty="0">
              <a:latin typeface="Calibri" panose="020F0502020204030204" pitchFamily="34" charset="0"/>
              <a:cs typeface="Calibri" panose="020F0502020204030204" pitchFamily="34" charset="0"/>
            </a:endParaRPr>
          </a:p>
          <a:p>
            <a:pPr>
              <a:lnSpc>
                <a:spcPct val="100000"/>
              </a:lnSpc>
              <a:tabLst>
                <a:tab pos="0" algn="l"/>
              </a:tabLst>
            </a:pPr>
            <a:endParaRPr lang="fr-FR" sz="1200" b="0" strike="noStrike" spc="-1" dirty="0">
              <a:solidFill>
                <a:srgbClr val="000000"/>
              </a:solidFill>
              <a:latin typeface="Calibri" panose="020F0502020204030204" pitchFamily="34" charset="0"/>
              <a:ea typeface="Calibri"/>
              <a:cs typeface="Calibri" panose="020F0502020204030204" pitchFamily="34" charset="0"/>
            </a:endParaRPr>
          </a:p>
          <a:p>
            <a:pPr>
              <a:lnSpc>
                <a:spcPct val="100000"/>
              </a:lnSpc>
              <a:tabLst>
                <a:tab pos="0" algn="l"/>
              </a:tabLst>
            </a:pPr>
            <a:r>
              <a:rPr lang="fr-FR" sz="1200" b="1" strike="noStrike" spc="-1" dirty="0">
                <a:solidFill>
                  <a:srgbClr val="000000"/>
                </a:solidFill>
                <a:latin typeface="Calibri" panose="020F0502020204030204" pitchFamily="34" charset="0"/>
                <a:ea typeface="Calibri"/>
                <a:cs typeface="Calibri" panose="020F0502020204030204" pitchFamily="34" charset="0"/>
              </a:rPr>
              <a:t>Il faut donc passer de l’objet physique au concept mathématique par cette opération empirique et universelle qui consiste à classer des objets, puis à sélectionner un critère de classement, et enfin à identifier ce critère comme une propriété caractéristique. Pour repérer ces critères, il faut séparer le nécessaire du contingent, se débarrasser des caractéristiques physiques, matériau, taille, couleur mais aussi choisir les caractéristiques théoriques pertinentes, en particulier se débarrasser de tout ce qui concerne l’orientation. C’est l’abstraction au sens propre du terme. Cette opération va être plus ou moins difficile suivant les concepts. </a:t>
            </a:r>
          </a:p>
          <a:p>
            <a:pPr>
              <a:lnSpc>
                <a:spcPct val="100000"/>
              </a:lnSpc>
              <a:tabLst>
                <a:tab pos="0" algn="l"/>
              </a:tabLst>
            </a:pPr>
            <a:endParaRPr lang="fr-FR" sz="1200" b="1" strike="noStrike" spc="-1" dirty="0">
              <a:solidFill>
                <a:srgbClr val="000000"/>
              </a:solidFill>
              <a:latin typeface="Calibri" panose="020F0502020204030204" pitchFamily="34" charset="0"/>
              <a:cs typeface="Calibri" panose="020F0502020204030204" pitchFamily="34" charset="0"/>
            </a:endParaRPr>
          </a:p>
          <a:p>
            <a:pPr>
              <a:lnSpc>
                <a:spcPct val="100000"/>
              </a:lnSpc>
              <a:tabLst>
                <a:tab pos="0" algn="l"/>
              </a:tabLst>
            </a:pPr>
            <a:r>
              <a:rPr lang="fr-FR" sz="1200" b="1" strike="noStrike" spc="-1" dirty="0">
                <a:solidFill>
                  <a:srgbClr val="000000"/>
                </a:solidFill>
                <a:latin typeface="Calibri" panose="020F0502020204030204" pitchFamily="34" charset="0"/>
                <a:cs typeface="Calibri" panose="020F0502020204030204" pitchFamily="34" charset="0"/>
              </a:rPr>
              <a:t>Enseigner c’est donner à comprendre les objets et du coup aussi aider les élèves à se forger des images mentales (différents des propriétés)</a:t>
            </a:r>
            <a:endParaRPr lang="fr-FR" sz="1200" b="1" strike="noStrike" spc="-1" dirty="0">
              <a:latin typeface="Calibri" panose="020F0502020204030204" pitchFamily="34" charset="0"/>
              <a:cs typeface="Calibri" panose="020F0502020204030204" pitchFamily="34" charset="0"/>
            </a:endParaRPr>
          </a:p>
          <a:p>
            <a:pPr>
              <a:lnSpc>
                <a:spcPct val="100000"/>
              </a:lnSpc>
              <a:tabLst>
                <a:tab pos="0" algn="l"/>
              </a:tabLst>
            </a:pP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1200" b="0" strike="noStrike" spc="-1" dirty="0">
                <a:solidFill>
                  <a:srgbClr val="000000"/>
                </a:solidFill>
                <a:latin typeface="Calibri" panose="020F0502020204030204" pitchFamily="34" charset="0"/>
                <a:ea typeface="Calibri"/>
                <a:cs typeface="Calibri" panose="020F0502020204030204" pitchFamily="34" charset="0"/>
              </a:rPr>
              <a:t>Les élèves du cycle 1 apprennent facilement à identifier globalement les formes du plan. La difficulté est de passer par la suite de la description globale à la description locale par la construction de concepts plus abstraits comme le sommet, le côté et l’angle. Mais certains concepts sont purement mathématiques, et s’appuient difficilement sur des objets matériels. La droite, par exemple est un concept très abstrait, qui renvoie à diverses conceptions, et que la droite dessinée au tableau résume mal. La droite mathématiques est infinie, parfaitement rectiligne, et n’a pas d’épaisseur. Alors que la représentation que l’on fait de la droite, au tableau ou sur son cahier, n’est pas infinie, et a une épaisseur, pour qu’on puisse la voir !</a:t>
            </a:r>
            <a:endParaRPr lang="fr-FR" sz="1200" b="0" strike="noStrike" spc="-1" dirty="0">
              <a:latin typeface="Calibri" panose="020F0502020204030204" pitchFamily="34" charset="0"/>
              <a:cs typeface="Calibri" panose="020F0502020204030204" pitchFamily="34" charset="0"/>
            </a:endParaRPr>
          </a:p>
          <a:p>
            <a:pPr marL="216000" indent="-216000">
              <a:lnSpc>
                <a:spcPct val="100000"/>
              </a:lnSpc>
            </a:pPr>
            <a:endParaRPr lang="fr-FR" sz="1200" b="1" strike="noStrike" spc="-1" dirty="0">
              <a:latin typeface="Calibri" panose="020F0502020204030204" pitchFamily="34" charset="0"/>
              <a:cs typeface="Calibri" panose="020F0502020204030204" pitchFamily="34" charset="0"/>
            </a:endParaRPr>
          </a:p>
          <a:p>
            <a:pPr marL="216000" indent="-216000">
              <a:lnSpc>
                <a:spcPct val="100000"/>
              </a:lnSpc>
            </a:pPr>
            <a:r>
              <a:rPr lang="fr-FR" sz="1200" b="1" strike="noStrike" spc="-1" dirty="0">
                <a:solidFill>
                  <a:srgbClr val="333333"/>
                </a:solidFill>
                <a:latin typeface="Calibri" panose="020F0502020204030204" pitchFamily="34" charset="0"/>
                <a:cs typeface="Calibri" panose="020F0502020204030204" pitchFamily="34" charset="0"/>
              </a:rPr>
              <a:t>Comprendre qu’un concept revêt plusieurs aspects et se construit sur plusieurs années. </a:t>
            </a:r>
            <a:endParaRPr lang="fr-FR" sz="1200" b="1" strike="noStrike" spc="-1" dirty="0">
              <a:latin typeface="Calibri" panose="020F0502020204030204" pitchFamily="34" charset="0"/>
              <a:cs typeface="Calibri" panose="020F0502020204030204" pitchFamily="34" charset="0"/>
            </a:endParaRPr>
          </a:p>
          <a:p>
            <a:pPr marL="216000" indent="-216000">
              <a:lnSpc>
                <a:spcPct val="100000"/>
              </a:lnSpc>
            </a:pPr>
            <a:endParaRPr lang="fr-FR" sz="1200" b="0" strike="noStrike" spc="-1" dirty="0">
              <a:latin typeface="Calibri" panose="020F0502020204030204" pitchFamily="34" charset="0"/>
              <a:cs typeface="Calibri" panose="020F0502020204030204" pitchFamily="34" charset="0"/>
            </a:endParaRPr>
          </a:p>
          <a:p>
            <a:pPr marL="216000" indent="-216000">
              <a:lnSpc>
                <a:spcPct val="100000"/>
              </a:lnSpc>
            </a:pPr>
            <a:r>
              <a:rPr lang="fr-FR" sz="1200" b="0" strike="noStrike" spc="-1" dirty="0">
                <a:solidFill>
                  <a:srgbClr val="333333"/>
                </a:solidFill>
                <a:latin typeface="Calibri" panose="020F0502020204030204" pitchFamily="34" charset="0"/>
                <a:cs typeface="Calibri" panose="020F0502020204030204" pitchFamily="34" charset="0"/>
              </a:rPr>
              <a:t>On peut dégager différents aspects des concepts d’angle droit, de perpendicularité ou de parallélisme qui correspondent à autant de façon de les définir ou de les introduire. </a:t>
            </a:r>
            <a:endParaRPr lang="fr-FR" sz="1200" b="0" strike="noStrike" spc="-1" dirty="0">
              <a:latin typeface="Calibri" panose="020F0502020204030204" pitchFamily="34" charset="0"/>
              <a:cs typeface="Calibri" panose="020F0502020204030204" pitchFamily="34" charset="0"/>
            </a:endParaRPr>
          </a:p>
          <a:p>
            <a:pPr marL="216000" indent="-216000">
              <a:lnSpc>
                <a:spcPct val="100000"/>
              </a:lnSpc>
            </a:pPr>
            <a:endParaRPr lang="fr-FR" sz="1200" b="0" strike="noStrike" spc="-1" dirty="0">
              <a:latin typeface="Calibri" panose="020F0502020204030204" pitchFamily="34" charset="0"/>
              <a:cs typeface="Calibri" panose="020F0502020204030204" pitchFamily="34" charset="0"/>
            </a:endParaRPr>
          </a:p>
          <a:p>
            <a:pPr marL="216000" indent="-216000">
              <a:lnSpc>
                <a:spcPct val="100000"/>
              </a:lnSpc>
            </a:pPr>
            <a:r>
              <a:rPr lang="fr-FR" sz="1200" b="0" strike="noStrike" spc="-1" dirty="0">
                <a:solidFill>
                  <a:srgbClr val="333333"/>
                </a:solidFill>
                <a:latin typeface="Calibri" panose="020F0502020204030204" pitchFamily="34" charset="0"/>
                <a:cs typeface="Calibri" panose="020F0502020204030204" pitchFamily="34" charset="0"/>
              </a:rPr>
              <a:t>Pour Gérard </a:t>
            </a:r>
            <a:r>
              <a:rPr lang="fr-FR" sz="1200" b="0" strike="noStrike" spc="-1" dirty="0" err="1">
                <a:solidFill>
                  <a:srgbClr val="333333"/>
                </a:solidFill>
                <a:latin typeface="Calibri" panose="020F0502020204030204" pitchFamily="34" charset="0"/>
                <a:cs typeface="Calibri" panose="020F0502020204030204" pitchFamily="34" charset="0"/>
              </a:rPr>
              <a:t>Vergnaud</a:t>
            </a:r>
            <a:r>
              <a:rPr lang="fr-FR" sz="1200" b="0" strike="noStrike" spc="-1" dirty="0">
                <a:solidFill>
                  <a:srgbClr val="333333"/>
                </a:solidFill>
                <a:latin typeface="Calibri" panose="020F0502020204030204" pitchFamily="34" charset="0"/>
                <a:cs typeface="Calibri" panose="020F0502020204030204" pitchFamily="34" charset="0"/>
              </a:rPr>
              <a:t>, le véritable enjeu de l’enseignement en mathématiques sont les concepts et l’apprentissage d’un concept passe par la construction de son champ conceptuel aux différents niveau de la scolarité.</a:t>
            </a:r>
            <a:endParaRPr lang="fr-FR" sz="1200" b="0" strike="noStrike" spc="-1" dirty="0">
              <a:latin typeface="Calibri" panose="020F0502020204030204" pitchFamily="34" charset="0"/>
              <a:cs typeface="Calibri" panose="020F0502020204030204" pitchFamily="34" charset="0"/>
            </a:endParaRPr>
          </a:p>
          <a:p>
            <a:pPr marL="216000" indent="-216000">
              <a:lnSpc>
                <a:spcPct val="100000"/>
              </a:lnSpc>
            </a:pPr>
            <a:endParaRPr lang="fr-FR" sz="1200" b="0" strike="noStrike" spc="-1" dirty="0">
              <a:latin typeface="Calibri" panose="020F0502020204030204" pitchFamily="34" charset="0"/>
              <a:cs typeface="Calibri" panose="020F0502020204030204" pitchFamily="34" charset="0"/>
            </a:endParaRPr>
          </a:p>
          <a:p>
            <a:pPr marL="216000" indent="-216000">
              <a:lnSpc>
                <a:spcPct val="100000"/>
              </a:lnSpc>
            </a:pPr>
            <a:r>
              <a:rPr lang="fr-FR" sz="1200" b="0" i="1" strike="noStrike" spc="-1" dirty="0">
                <a:solidFill>
                  <a:srgbClr val="333333"/>
                </a:solidFill>
                <a:latin typeface="Calibri" panose="020F0502020204030204" pitchFamily="34" charset="0"/>
                <a:cs typeface="Calibri" panose="020F0502020204030204" pitchFamily="34" charset="0"/>
              </a:rPr>
              <a:t>Pour lui, un concept se caractérise par :</a:t>
            </a:r>
            <a:endParaRPr lang="fr-FR" sz="1200" b="0" i="1" strike="noStrike" spc="-1" dirty="0">
              <a:latin typeface="Calibri" panose="020F0502020204030204" pitchFamily="34" charset="0"/>
              <a:cs typeface="Calibri" panose="020F0502020204030204" pitchFamily="34" charset="0"/>
            </a:endParaRPr>
          </a:p>
          <a:p>
            <a:pPr marL="171360" indent="-171000">
              <a:lnSpc>
                <a:spcPct val="100000"/>
              </a:lnSpc>
              <a:buClr>
                <a:srgbClr val="333333"/>
              </a:buClr>
              <a:buFont typeface="StarSymbol"/>
              <a:buChar char="-"/>
            </a:pPr>
            <a:r>
              <a:rPr lang="fr-FR" sz="1200" b="0" i="1" strike="noStrike" spc="-1" dirty="0">
                <a:solidFill>
                  <a:srgbClr val="333333"/>
                </a:solidFill>
                <a:latin typeface="Calibri" panose="020F0502020204030204" pitchFamily="34" charset="0"/>
                <a:cs typeface="Calibri" panose="020F0502020204030204" pitchFamily="34" charset="0"/>
              </a:rPr>
              <a:t>Un ensemble de situations qui donnent du sens au concept (c’est dans ces situations qu’il montre son utilité) </a:t>
            </a:r>
            <a:endParaRPr lang="fr-FR" sz="1200" b="0" i="1" strike="noStrike" spc="-1" dirty="0">
              <a:latin typeface="Calibri" panose="020F0502020204030204" pitchFamily="34" charset="0"/>
              <a:cs typeface="Calibri" panose="020F0502020204030204" pitchFamily="34" charset="0"/>
            </a:endParaRPr>
          </a:p>
          <a:p>
            <a:pPr marL="171360" indent="-171000">
              <a:lnSpc>
                <a:spcPct val="100000"/>
              </a:lnSpc>
              <a:buClr>
                <a:srgbClr val="333333"/>
              </a:buClr>
              <a:buFont typeface="StarSymbol"/>
              <a:buChar char="-"/>
            </a:pPr>
            <a:r>
              <a:rPr lang="fr-FR" sz="1200" b="0" i="1" strike="noStrike" spc="-1" dirty="0">
                <a:solidFill>
                  <a:srgbClr val="333333"/>
                </a:solidFill>
                <a:latin typeface="Calibri" panose="020F0502020204030204" pitchFamily="34" charset="0"/>
                <a:cs typeface="Calibri" panose="020F0502020204030204" pitchFamily="34" charset="0"/>
              </a:rPr>
              <a:t>Un ensemble d’invariants opératoires sur lesquels s’appuie l’organisation de l’activité (l’ensemble des propriétés, des techniques communes à toutes les situations qui font qu’on les range toutes dans la même catégorie conceptuelle).</a:t>
            </a:r>
            <a:endParaRPr lang="fr-FR" sz="1200" b="0" i="1" strike="noStrike" spc="-1" dirty="0">
              <a:latin typeface="Calibri" panose="020F0502020204030204" pitchFamily="34" charset="0"/>
              <a:cs typeface="Calibri" panose="020F0502020204030204" pitchFamily="34" charset="0"/>
            </a:endParaRPr>
          </a:p>
          <a:p>
            <a:pPr marL="171360" indent="-171000">
              <a:lnSpc>
                <a:spcPct val="100000"/>
              </a:lnSpc>
              <a:buClr>
                <a:srgbClr val="333333"/>
              </a:buClr>
              <a:buFont typeface="StarSymbol"/>
              <a:buChar char="-"/>
            </a:pPr>
            <a:r>
              <a:rPr lang="fr-FR" sz="1200" b="0" i="1" strike="noStrike" spc="-1" dirty="0">
                <a:solidFill>
                  <a:srgbClr val="333333"/>
                </a:solidFill>
                <a:latin typeface="Calibri" panose="020F0502020204030204" pitchFamily="34" charset="0"/>
                <a:cs typeface="Calibri" panose="020F0502020204030204" pitchFamily="34" charset="0"/>
              </a:rPr>
              <a:t>Un ensemble des termes, dénomination ou symboles qui permettent de représenter le concept et sa relation avec l’action.</a:t>
            </a:r>
            <a:endParaRPr lang="fr-FR" sz="1200" b="0" i="1" strike="noStrike" spc="-1" dirty="0">
              <a:latin typeface="Calibri" panose="020F0502020204030204" pitchFamily="34" charset="0"/>
              <a:cs typeface="Calibri" panose="020F0502020204030204" pitchFamily="34" charset="0"/>
            </a:endParaRPr>
          </a:p>
          <a:p>
            <a:pPr>
              <a:lnSpc>
                <a:spcPct val="100000"/>
              </a:lnSpc>
            </a:pP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1200" b="0" strike="noStrike" spc="-1" dirty="0">
                <a:solidFill>
                  <a:srgbClr val="333333"/>
                </a:solidFill>
                <a:latin typeface="Calibri" panose="020F0502020204030204" pitchFamily="34" charset="0"/>
                <a:cs typeface="Calibri" panose="020F0502020204030204" pitchFamily="34" charset="0"/>
              </a:rPr>
              <a:t>Un champ conceptuel est l’ensemble des situations dont le traitement impose la mobilisation du concept, de ses propriétés et des procédures qui en découlent et symboles qui y sont associés.</a:t>
            </a: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1200" b="0" strike="noStrike" spc="-1" dirty="0">
                <a:solidFill>
                  <a:srgbClr val="333333"/>
                </a:solidFill>
                <a:latin typeface="Calibri" panose="020F0502020204030204" pitchFamily="34" charset="0"/>
                <a:cs typeface="Calibri" panose="020F0502020204030204" pitchFamily="34" charset="0"/>
              </a:rPr>
              <a:t>De la fréquentation de situations différentes relevant du même champ vont naître les invariants, les caractéristiques, le vocabulaire, l’emploi des symboles. Il en est ainsi pour les concepts d’angle droit, de perpendicularité ou de parallélisme.</a:t>
            </a: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1200" b="0" strike="noStrike" spc="-1" dirty="0">
                <a:solidFill>
                  <a:srgbClr val="333333"/>
                </a:solidFill>
                <a:latin typeface="Calibri" panose="020F0502020204030204" pitchFamily="34" charset="0"/>
                <a:cs typeface="Calibri" panose="020F0502020204030204" pitchFamily="34" charset="0"/>
              </a:rPr>
              <a:t>Les aspects du concept choisis (et en particulier du premier aspect introduit) : quelle image mentale ?</a:t>
            </a: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1200" b="0" strike="noStrike" spc="-1" dirty="0">
                <a:solidFill>
                  <a:srgbClr val="333333"/>
                </a:solidFill>
                <a:latin typeface="Calibri" panose="020F0502020204030204" pitchFamily="34" charset="0"/>
                <a:cs typeface="Calibri" panose="020F0502020204030204" pitchFamily="34" charset="0"/>
              </a:rPr>
              <a:t>Droites de même direction </a:t>
            </a: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1200" b="0" strike="noStrike" spc="-1" dirty="0">
                <a:solidFill>
                  <a:srgbClr val="333333"/>
                </a:solidFill>
                <a:latin typeface="Calibri" panose="020F0502020204030204" pitchFamily="34" charset="0"/>
                <a:cs typeface="Calibri" panose="020F0502020204030204" pitchFamily="34" charset="0"/>
              </a:rPr>
              <a:t>Droites supports des côtés opposés d’un rectangle</a:t>
            </a: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1200" b="0" strike="noStrike" spc="-1" dirty="0">
                <a:solidFill>
                  <a:srgbClr val="333333"/>
                </a:solidFill>
                <a:latin typeface="Calibri" panose="020F0502020204030204" pitchFamily="34" charset="0"/>
                <a:cs typeface="Calibri" panose="020F0502020204030204" pitchFamily="34" charset="0"/>
              </a:rPr>
              <a:t>Droites qui ne se coupent pas</a:t>
            </a: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1200" b="0" strike="noStrike" spc="-1" dirty="0">
                <a:solidFill>
                  <a:srgbClr val="333333"/>
                </a:solidFill>
                <a:latin typeface="Calibri" panose="020F0502020204030204" pitchFamily="34" charset="0"/>
                <a:cs typeface="Calibri" panose="020F0502020204030204" pitchFamily="34" charset="0"/>
              </a:rPr>
              <a:t>Droites d’écart constant</a:t>
            </a: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1200" b="0" strike="noStrike" spc="-1" dirty="0">
                <a:solidFill>
                  <a:srgbClr val="333333"/>
                </a:solidFill>
                <a:latin typeface="Calibri" panose="020F0502020204030204" pitchFamily="34" charset="0"/>
                <a:cs typeface="Calibri" panose="020F0502020204030204" pitchFamily="34" charset="0"/>
              </a:rPr>
              <a:t>Droites qui sont perpendiculaires à une même troisième</a:t>
            </a: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1200" b="0" strike="noStrike" spc="-1" dirty="0">
                <a:solidFill>
                  <a:srgbClr val="333333"/>
                </a:solidFill>
                <a:latin typeface="Calibri" panose="020F0502020204030204" pitchFamily="34" charset="0"/>
                <a:cs typeface="Calibri" panose="020F0502020204030204" pitchFamily="34" charset="0"/>
              </a:rPr>
              <a:t>Droites qui font le même angle avec une même troisième</a:t>
            </a: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1200" b="0" strike="noStrike" spc="-1" dirty="0">
                <a:solidFill>
                  <a:srgbClr val="333333"/>
                </a:solidFill>
                <a:latin typeface="Calibri" panose="020F0502020204030204" pitchFamily="34" charset="0"/>
                <a:cs typeface="Calibri" panose="020F0502020204030204" pitchFamily="34" charset="0"/>
              </a:rPr>
              <a:t>Pour construire une progression, il faut se poser des questions à propos de l’aspect premier à mettre en avant :</a:t>
            </a:r>
            <a:endParaRPr lang="fr-FR" sz="1200" b="0" strike="noStrike" spc="-1" dirty="0">
              <a:latin typeface="Calibri" panose="020F0502020204030204" pitchFamily="34" charset="0"/>
              <a:cs typeface="Calibri" panose="020F0502020204030204" pitchFamily="34" charset="0"/>
            </a:endParaRPr>
          </a:p>
          <a:p>
            <a:pPr marL="171360" indent="-171000">
              <a:lnSpc>
                <a:spcPct val="100000"/>
              </a:lnSpc>
              <a:buClr>
                <a:srgbClr val="333333"/>
              </a:buClr>
              <a:buFont typeface="StarSymbol"/>
              <a:buChar char="-"/>
              <a:tabLst>
                <a:tab pos="0" algn="l"/>
              </a:tabLst>
            </a:pPr>
            <a:r>
              <a:rPr lang="fr-FR" sz="1200" b="0" strike="noStrike" spc="-1" dirty="0">
                <a:solidFill>
                  <a:srgbClr val="333333"/>
                </a:solidFill>
                <a:latin typeface="Calibri" panose="020F0502020204030204" pitchFamily="34" charset="0"/>
                <a:cs typeface="Calibri" panose="020F0502020204030204" pitchFamily="34" charset="0"/>
              </a:rPr>
              <a:t>faut-il choisir le plus intuitif ?</a:t>
            </a:r>
            <a:endParaRPr lang="fr-FR" sz="1200" b="0" strike="noStrike" spc="-1" dirty="0">
              <a:latin typeface="Calibri" panose="020F0502020204030204" pitchFamily="34" charset="0"/>
              <a:cs typeface="Calibri" panose="020F0502020204030204" pitchFamily="34" charset="0"/>
            </a:endParaRPr>
          </a:p>
          <a:p>
            <a:pPr marL="171360" indent="-171000">
              <a:lnSpc>
                <a:spcPct val="100000"/>
              </a:lnSpc>
              <a:buClr>
                <a:srgbClr val="333333"/>
              </a:buClr>
              <a:buFont typeface="StarSymbol"/>
              <a:buChar char="-"/>
              <a:tabLst>
                <a:tab pos="0" algn="l"/>
              </a:tabLst>
            </a:pPr>
            <a:r>
              <a:rPr lang="fr-FR" sz="1200" b="0" strike="noStrike" spc="-1" dirty="0">
                <a:solidFill>
                  <a:srgbClr val="333333"/>
                </a:solidFill>
                <a:latin typeface="Calibri" panose="020F0502020204030204" pitchFamily="34" charset="0"/>
                <a:cs typeface="Calibri" panose="020F0502020204030204" pitchFamily="34" charset="0"/>
              </a:rPr>
              <a:t>Celui qui est le plus familier à l’élève ?</a:t>
            </a:r>
            <a:endParaRPr lang="fr-FR" sz="1200" b="0" strike="noStrike" spc="-1" dirty="0">
              <a:latin typeface="Calibri" panose="020F0502020204030204" pitchFamily="34" charset="0"/>
              <a:cs typeface="Calibri" panose="020F0502020204030204" pitchFamily="34" charset="0"/>
            </a:endParaRPr>
          </a:p>
          <a:p>
            <a:pPr marL="171360" indent="-171000">
              <a:lnSpc>
                <a:spcPct val="100000"/>
              </a:lnSpc>
              <a:buClr>
                <a:srgbClr val="333333"/>
              </a:buClr>
              <a:buFont typeface="StarSymbol"/>
              <a:buChar char="-"/>
              <a:tabLst>
                <a:tab pos="0" algn="l"/>
              </a:tabLst>
            </a:pPr>
            <a:r>
              <a:rPr lang="fr-FR" sz="1200" b="0" strike="noStrike" spc="-1" dirty="0">
                <a:solidFill>
                  <a:srgbClr val="333333"/>
                </a:solidFill>
                <a:latin typeface="Calibri" panose="020F0502020204030204" pitchFamily="34" charset="0"/>
                <a:cs typeface="Calibri" panose="020F0502020204030204" pitchFamily="34" charset="0"/>
              </a:rPr>
              <a:t>Comment faire pour que ce premier aspect ne fasse pas obstacle à la construction des autres aspects ?</a:t>
            </a: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1200" b="0" strike="noStrike" spc="-1" dirty="0">
                <a:solidFill>
                  <a:srgbClr val="333333"/>
                </a:solidFill>
                <a:latin typeface="Calibri" panose="020F0502020204030204" pitchFamily="34" charset="0"/>
                <a:cs typeface="Calibri" panose="020F0502020204030204" pitchFamily="34" charset="0"/>
              </a:rPr>
              <a:t>Pour aborder les différents aspects retenus, il est nécessaire de faire des choix et de définir une chronologie.</a:t>
            </a: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1200" b="0" strike="noStrike" spc="-1" dirty="0">
                <a:solidFill>
                  <a:srgbClr val="333333"/>
                </a:solidFill>
                <a:latin typeface="Calibri" panose="020F0502020204030204" pitchFamily="34" charset="0"/>
                <a:cs typeface="Calibri" panose="020F0502020204030204" pitchFamily="34" charset="0"/>
              </a:rPr>
              <a:t>Pour arrêter ces choix, il est aussi nécessaire de prendre en compte à la fois la logique des contenus et les possibilités de l’apprenant. On ne peut pas commencer par certains aspects car ils découlent d’autres. Ainsi on ne saurait définir l’angle droit comme un angle de 90° avant d’avoir vu la mesure des angles. D’autres aspects sont d’un abord difficile et ne sauraient être premiers. Par exemple, la notion de droites parallèles vue comme deux droites perpendiculaires à une même troisième, notion qui est le fruit d’une construction intellectuelle, est plus difficile d’accès que celle de droites qui ne se coupent pas ou encore d’écart constant.</a:t>
            </a: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1200" b="0" strike="noStrike" spc="-1" dirty="0">
                <a:solidFill>
                  <a:srgbClr val="333333"/>
                </a:solidFill>
                <a:latin typeface="Calibri" panose="020F0502020204030204" pitchFamily="34" charset="0"/>
                <a:cs typeface="Calibri" panose="020F0502020204030204" pitchFamily="34" charset="0"/>
              </a:rPr>
              <a:t>Les programmes déclinent des compétences et tâches mais font rarement mention des aspects d’un concept à travailler à un niveau donné. Ceci est laissé à la charge des auteurs de manuels et des enseignants.</a:t>
            </a: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endParaRPr lang="fr-FR" sz="1200" b="0" strike="noStrike" spc="-1" dirty="0">
              <a:latin typeface="Arial"/>
            </a:endParaRPr>
          </a:p>
        </p:txBody>
      </p:sp>
      <p:sp>
        <p:nvSpPr>
          <p:cNvPr id="102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68F9C90B-69C8-4E68-AF38-F0C2D9708818}" type="slidenum">
              <a:rPr lang="fr-FR" sz="1200" b="0" strike="noStrike" spc="-1">
                <a:latin typeface="Times New Roman"/>
              </a:rPr>
              <a:t>12</a:t>
            </a:fld>
            <a:endParaRPr lang="fr-FR" sz="1200" b="0" strike="noStrike" spc="-1">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 name="PlaceHolder 1"/>
          <p:cNvSpPr>
            <a:spLocks noGrp="1" noRot="1" noChangeAspect="1"/>
          </p:cNvSpPr>
          <p:nvPr>
            <p:ph type="sldImg"/>
          </p:nvPr>
        </p:nvSpPr>
        <p:spPr>
          <a:xfrm>
            <a:off x="685800" y="1143000"/>
            <a:ext cx="5486400" cy="3086100"/>
          </a:xfrm>
          <a:prstGeom prst="rect">
            <a:avLst/>
          </a:prstGeom>
        </p:spPr>
      </p:sp>
      <p:sp>
        <p:nvSpPr>
          <p:cNvPr id="956"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fr-FR" sz="1200" b="0" strike="noStrike" spc="-1" dirty="0">
                <a:latin typeface="Calibri" panose="020F0502020204030204" pitchFamily="34" charset="0"/>
                <a:cs typeface="Calibri" panose="020F0502020204030204" pitchFamily="34" charset="0"/>
              </a:rPr>
              <a:t>Les niveaux de conceptualisation </a:t>
            </a:r>
          </a:p>
          <a:p>
            <a:pPr>
              <a:lnSpc>
                <a:spcPct val="100000"/>
              </a:lnSpc>
              <a:tabLst>
                <a:tab pos="0" algn="l"/>
              </a:tabLst>
            </a:pPr>
            <a:endParaRPr lang="fr-FR" sz="1200" b="0" strike="noStrike" spc="-1" dirty="0">
              <a:solidFill>
                <a:srgbClr val="000000"/>
              </a:solidFill>
              <a:latin typeface="Calibri" panose="020F0502020204030204" pitchFamily="34" charset="0"/>
              <a:ea typeface="+mn-ea"/>
              <a:cs typeface="Calibri" panose="020F0502020204030204" pitchFamily="34" charset="0"/>
            </a:endParaRPr>
          </a:p>
          <a:p>
            <a:pPr>
              <a:lnSpc>
                <a:spcPct val="100000"/>
              </a:lnSpc>
              <a:tabLst>
                <a:tab pos="0" algn="l"/>
              </a:tabLst>
            </a:pPr>
            <a:r>
              <a:rPr lang="fr-FR" sz="1200" b="0" strike="noStrike" spc="-1" dirty="0">
                <a:solidFill>
                  <a:srgbClr val="000000"/>
                </a:solidFill>
                <a:latin typeface="Calibri" panose="020F0502020204030204" pitchFamily="34" charset="0"/>
                <a:ea typeface="+mn-ea"/>
                <a:cs typeface="Calibri" panose="020F0502020204030204" pitchFamily="34" charset="0"/>
              </a:rPr>
              <a:t>L’argumentation attendue pour justifier qu’un polygone donné est bien un carré évolue tout au long des quatre premiers cycles. </a:t>
            </a:r>
          </a:p>
          <a:p>
            <a:pPr>
              <a:lnSpc>
                <a:spcPct val="100000"/>
              </a:lnSpc>
              <a:tabLst>
                <a:tab pos="0" algn="l"/>
              </a:tabLst>
            </a:pPr>
            <a:endParaRPr lang="fr-FR" sz="1200" b="0" strike="noStrike" spc="-1" dirty="0">
              <a:solidFill>
                <a:srgbClr val="000000"/>
              </a:solidFill>
              <a:latin typeface="Calibri" panose="020F0502020204030204" pitchFamily="34" charset="0"/>
              <a:ea typeface="+mn-ea"/>
              <a:cs typeface="Calibri" panose="020F0502020204030204" pitchFamily="34" charset="0"/>
            </a:endParaRPr>
          </a:p>
          <a:p>
            <a:pPr>
              <a:lnSpc>
                <a:spcPct val="100000"/>
              </a:lnSpc>
              <a:tabLst>
                <a:tab pos="0" algn="l"/>
              </a:tabLst>
            </a:pPr>
            <a:r>
              <a:rPr lang="fr-FR" sz="1200" b="0" strike="noStrike" spc="-1" dirty="0">
                <a:solidFill>
                  <a:srgbClr val="000000"/>
                </a:solidFill>
                <a:latin typeface="Calibri" panose="020F0502020204030204" pitchFamily="34" charset="0"/>
                <a:ea typeface="+mn-ea"/>
                <a:cs typeface="Calibri" panose="020F0502020204030204" pitchFamily="34" charset="0"/>
              </a:rPr>
              <a:t>Au cycle 1, la reconnaissance est globale. </a:t>
            </a:r>
          </a:p>
          <a:p>
            <a:pPr>
              <a:lnSpc>
                <a:spcPct val="100000"/>
              </a:lnSpc>
              <a:tabLst>
                <a:tab pos="0" algn="l"/>
              </a:tabLst>
            </a:pPr>
            <a:endParaRPr lang="fr-FR" sz="1200" b="0" strike="noStrike" spc="-1" dirty="0">
              <a:solidFill>
                <a:srgbClr val="000000"/>
              </a:solidFill>
              <a:latin typeface="Calibri" panose="020F0502020204030204" pitchFamily="34" charset="0"/>
              <a:ea typeface="+mn-ea"/>
              <a:cs typeface="Calibri" panose="020F0502020204030204" pitchFamily="34" charset="0"/>
            </a:endParaRPr>
          </a:p>
          <a:p>
            <a:pPr>
              <a:lnSpc>
                <a:spcPct val="100000"/>
              </a:lnSpc>
              <a:tabLst>
                <a:tab pos="0" algn="l"/>
              </a:tabLst>
            </a:pPr>
            <a:r>
              <a:rPr lang="fr-FR" sz="1200" b="0" strike="noStrike" spc="-1" dirty="0">
                <a:solidFill>
                  <a:srgbClr val="000000"/>
                </a:solidFill>
                <a:latin typeface="Calibri" panose="020F0502020204030204" pitchFamily="34" charset="0"/>
                <a:ea typeface="+mn-ea"/>
                <a:cs typeface="Calibri" panose="020F0502020204030204" pitchFamily="34" charset="0"/>
              </a:rPr>
              <a:t>Si la situation est la même en début de cycle 2, elle évolue quand les élèves apprennent qu’un carré a quatre sommets, quatre côtés égaux et quatre angles droits, cela leur permet d’acquérir progressivement des éléments pour justifier qu’un polygone donné est ou non un carré en s’appuyant sur des faits qu’ils peuvent eux-mêmes vérifier avec leurs outils en fin de cycle 2 (gabarit d’angle droit, règle graduée, équerre). Ces mêmes faits et outils permettent alors aux élèves de construire eux-mêmes des carrés. </a:t>
            </a:r>
          </a:p>
          <a:p>
            <a:pPr>
              <a:lnSpc>
                <a:spcPct val="100000"/>
              </a:lnSpc>
              <a:tabLst>
                <a:tab pos="0" algn="l"/>
              </a:tabLst>
            </a:pPr>
            <a:endParaRPr lang="fr-FR" sz="1200" b="0" strike="noStrike" spc="-1" dirty="0">
              <a:solidFill>
                <a:srgbClr val="000000"/>
              </a:solidFill>
              <a:latin typeface="Calibri" panose="020F0502020204030204" pitchFamily="34" charset="0"/>
              <a:ea typeface="+mn-ea"/>
              <a:cs typeface="Calibri" panose="020F0502020204030204" pitchFamily="34" charset="0"/>
            </a:endParaRPr>
          </a:p>
          <a:p>
            <a:pPr>
              <a:lnSpc>
                <a:spcPct val="100000"/>
              </a:lnSpc>
              <a:tabLst>
                <a:tab pos="0" algn="l"/>
              </a:tabLst>
            </a:pPr>
            <a:r>
              <a:rPr lang="fr-FR" sz="1200" b="0" strike="noStrike" spc="-1" dirty="0">
                <a:solidFill>
                  <a:srgbClr val="000000"/>
                </a:solidFill>
                <a:latin typeface="Calibri" panose="020F0502020204030204" pitchFamily="34" charset="0"/>
                <a:ea typeface="+mn-ea"/>
                <a:cs typeface="Calibri" panose="020F0502020204030204" pitchFamily="34" charset="0"/>
              </a:rPr>
              <a:t>Au cycle 3, ces faits se structurent davantage au niveau de la définition ou des propriétés qui permettent aux élèves d’affirmer qu’un polygone donné est ou n’est pas un carré. Au cours de la dernière année du cycle, les élèves se détachent progressivement des mesures effectuées directement sur les figures, l’équerre n’est plus utilisée pour prouver qu’un angle est droit et la règle graduée ne permet plus de justifier que deux segments donnés ne sont pas de même longueur. Les énoncés disponibles, qui continuent de s’enrichir tout au long du cycle 3, concernent également les diagonales du carré à partir de la classe de sixième. </a:t>
            </a:r>
          </a:p>
          <a:p>
            <a:pPr>
              <a:lnSpc>
                <a:spcPct val="100000"/>
              </a:lnSpc>
              <a:tabLst>
                <a:tab pos="0" algn="l"/>
              </a:tabLst>
            </a:pPr>
            <a:endParaRPr lang="fr-FR" sz="1200" b="0" strike="noStrike" spc="-1" dirty="0">
              <a:solidFill>
                <a:srgbClr val="000000"/>
              </a:solidFill>
              <a:latin typeface="Calibri" panose="020F0502020204030204" pitchFamily="34" charset="0"/>
              <a:ea typeface="+mn-ea"/>
              <a:cs typeface="Calibri" panose="020F0502020204030204" pitchFamily="34" charset="0"/>
            </a:endParaRPr>
          </a:p>
          <a:p>
            <a:pPr>
              <a:lnSpc>
                <a:spcPct val="100000"/>
              </a:lnSpc>
              <a:tabLst>
                <a:tab pos="0" algn="l"/>
              </a:tabLst>
            </a:pPr>
            <a:r>
              <a:rPr lang="fr-FR" sz="1200" b="0" strike="noStrike" spc="-1" dirty="0">
                <a:solidFill>
                  <a:srgbClr val="000000"/>
                </a:solidFill>
                <a:latin typeface="Calibri" panose="020F0502020204030204" pitchFamily="34" charset="0"/>
                <a:ea typeface="+mn-ea"/>
                <a:cs typeface="Calibri" panose="020F0502020204030204" pitchFamily="34" charset="0"/>
              </a:rPr>
              <a:t>Au cycle 4, les élèves prouvent qu’un polygone est un carré en utilisant à la fois les connaissances acquises précédemment et de nouveaux outils comme le théorème de Pythagore qui leur permet de déterminer des longueurs ou d’affirmer qu’un angle donné est droit. </a:t>
            </a:r>
          </a:p>
          <a:p>
            <a:pPr>
              <a:lnSpc>
                <a:spcPct val="100000"/>
              </a:lnSpc>
              <a:tabLst>
                <a:tab pos="0" algn="l"/>
              </a:tabLst>
            </a:pPr>
            <a:endParaRPr lang="fr-FR" sz="1200" b="0" strike="noStrike" spc="-1" dirty="0">
              <a:solidFill>
                <a:srgbClr val="000000"/>
              </a:solidFill>
              <a:latin typeface="Calibri" panose="020F0502020204030204" pitchFamily="34" charset="0"/>
              <a:ea typeface="+mn-ea"/>
              <a:cs typeface="Calibri" panose="020F0502020204030204" pitchFamily="34" charset="0"/>
            </a:endParaRPr>
          </a:p>
          <a:p>
            <a:pPr>
              <a:lnSpc>
                <a:spcPct val="100000"/>
              </a:lnSpc>
              <a:tabLst>
                <a:tab pos="0" algn="l"/>
              </a:tabLst>
            </a:pPr>
            <a:r>
              <a:rPr lang="fr-FR" sz="1200" b="0" strike="noStrike" spc="-1" dirty="0">
                <a:solidFill>
                  <a:srgbClr val="000000"/>
                </a:solidFill>
                <a:latin typeface="Calibri" panose="020F0502020204030204" pitchFamily="34" charset="0"/>
                <a:ea typeface="+mn-ea"/>
                <a:cs typeface="Calibri" panose="020F0502020204030204" pitchFamily="34" charset="0"/>
              </a:rPr>
              <a:t>Ces changements de registres tout au long de la scolarité nécessitent d’être explicités pour justifier qu’une preuve acceptable à un moment donné ou dans un certain contexte ne le sera plus ultérieurement ou dans un autre contexte.</a:t>
            </a: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endParaRPr lang="fr-FR" sz="1200" b="0" strike="noStrike" spc="-1" dirty="0">
              <a:latin typeface="Calibri" panose="020F0502020204030204" pitchFamily="34" charset="0"/>
              <a:cs typeface="Calibri" panose="020F0502020204030204" pitchFamily="34" charset="0"/>
            </a:endParaRPr>
          </a:p>
          <a:p>
            <a:r>
              <a:rPr lang="fr-FR" sz="1200" b="1" kern="1200" dirty="0">
                <a:solidFill>
                  <a:schemeClr val="tx1"/>
                </a:solidFill>
                <a:effectLst/>
                <a:latin typeface="Calibri" panose="020F0502020204030204" pitchFamily="34" charset="0"/>
                <a:ea typeface="+mn-ea"/>
                <a:cs typeface="Calibri" panose="020F0502020204030204" pitchFamily="34" charset="0"/>
              </a:rPr>
              <a:t>L’institutionnalisation en géométrie </a:t>
            </a:r>
            <a:endParaRPr lang="fr-FR" sz="1200" kern="1200" dirty="0">
              <a:solidFill>
                <a:schemeClr val="tx1"/>
              </a:solidFill>
              <a:effectLst/>
              <a:latin typeface="Calibri" panose="020F0502020204030204" pitchFamily="34" charset="0"/>
              <a:ea typeface="+mn-ea"/>
              <a:cs typeface="Calibri" panose="020F0502020204030204" pitchFamily="34" charset="0"/>
            </a:endParaRPr>
          </a:p>
          <a:p>
            <a:r>
              <a:rPr lang="fr-FR" sz="1200" kern="1200" dirty="0">
                <a:solidFill>
                  <a:schemeClr val="tx1"/>
                </a:solidFill>
                <a:effectLst/>
                <a:latin typeface="Calibri" panose="020F0502020204030204" pitchFamily="34" charset="0"/>
                <a:ea typeface="+mn-ea"/>
                <a:cs typeface="Calibri" panose="020F0502020204030204" pitchFamily="34" charset="0"/>
              </a:rPr>
              <a:t>Comme pour les autres domaines des mathématiques, les élèves ont besoin d’écrits auxquels se référer (affichages et cahiers personnels d’élèves). Les énoncés contenus dans ces écrits doivent être connus, appris et mémorisés à plus ou moins court terme. Ils sont indispensables au développement d’automatismes et à la résolution de problèmes. Les cahiers d’élèves peuvent être utilisés plusieurs années. </a:t>
            </a:r>
          </a:p>
          <a:p>
            <a:endParaRPr lang="fr-FR" sz="1200" kern="1200" dirty="0">
              <a:solidFill>
                <a:schemeClr val="tx1"/>
              </a:solidFill>
              <a:effectLst/>
              <a:latin typeface="Calibri" panose="020F0502020204030204" pitchFamily="34" charset="0"/>
              <a:ea typeface="+mn-ea"/>
              <a:cs typeface="Calibri" panose="020F0502020204030204" pitchFamily="34" charset="0"/>
            </a:endParaRPr>
          </a:p>
          <a:p>
            <a:r>
              <a:rPr lang="fr-FR" sz="1200" kern="1200" dirty="0">
                <a:solidFill>
                  <a:schemeClr val="tx1"/>
                </a:solidFill>
                <a:effectLst/>
                <a:latin typeface="Calibri" panose="020F0502020204030204" pitchFamily="34" charset="0"/>
                <a:ea typeface="+mn-ea"/>
                <a:cs typeface="Calibri" panose="020F0502020204030204" pitchFamily="34" charset="0"/>
              </a:rPr>
              <a:t>Les « écrits de savoir », l’institutionnalisation, ne sont pas un préalable au travail mené en géométrie, mais une étape qui arrive après de nombreux travaux de construction et d’écrits intermédiaires produits par les élèves. Ces « écrits de savoir » ne sont pas une fin en soi. Au contraire, les élèves doivent être incités à les utiliser régulièrement dans les travaux de construction et de recherche menés en classe. </a:t>
            </a:r>
          </a:p>
          <a:p>
            <a:endParaRPr lang="fr-FR" sz="1200"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Calibri" panose="020F0502020204030204" pitchFamily="34" charset="0"/>
                <a:ea typeface="+mn-ea"/>
                <a:cs typeface="Calibri" panose="020F0502020204030204" pitchFamily="34" charset="0"/>
              </a:rPr>
              <a:t>Afin de permettre aux élèves de s’appuyer sur les propriétés des figures, l’enseignant veille lors des temps d’institutionnalisation ou lors de la conception d’affichages à ce que les figures ne soient pas systématiquement placées dans des configurations que l’on qualifie habituellement de « prototypiques » : le rectangle ou le carré « posés » sur un côté, le losange « posé » sur un sommet, le segment dont on trace la médiatrice tracé horizontalement, etc. En effet, ces configurations conduisent ensuite à des conceptions erronées et à des réponses fausses, comme dans les deux exemples ci-dessous. </a:t>
            </a:r>
          </a:p>
          <a:p>
            <a:pPr>
              <a:lnSpc>
                <a:spcPct val="100000"/>
              </a:lnSpc>
              <a:tabLst>
                <a:tab pos="0" algn="l"/>
              </a:tabLst>
            </a:pPr>
            <a:endParaRPr lang="fr-FR" sz="1200" b="0" strike="noStrike" spc="-1" dirty="0">
              <a:latin typeface="Arial"/>
            </a:endParaRPr>
          </a:p>
        </p:txBody>
      </p:sp>
      <p:sp>
        <p:nvSpPr>
          <p:cNvPr id="95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D3FAF7B7-9B3D-4A1B-BC93-2442B907F123}" type="slidenum">
              <a:rPr lang="fr-FR" sz="1200" b="0" strike="noStrike" spc="-1">
                <a:latin typeface="Times New Roman"/>
              </a:rPr>
              <a:t>13</a:t>
            </a:fld>
            <a:endParaRPr lang="fr-FR" sz="1200" b="0" strike="noStrike" spc="-1">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 name="PlaceHolder 1"/>
          <p:cNvSpPr>
            <a:spLocks noGrp="1" noRot="1" noChangeAspect="1"/>
          </p:cNvSpPr>
          <p:nvPr>
            <p:ph type="sldImg"/>
          </p:nvPr>
        </p:nvSpPr>
        <p:spPr>
          <a:xfrm>
            <a:off x="685800" y="1143000"/>
            <a:ext cx="5486400" cy="3086100"/>
          </a:xfrm>
          <a:prstGeom prst="rect">
            <a:avLst/>
          </a:prstGeom>
        </p:spPr>
      </p:sp>
      <p:sp>
        <p:nvSpPr>
          <p:cNvPr id="1019"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tabLst>
                <a:tab pos="0" algn="l"/>
              </a:tabLst>
            </a:pPr>
            <a:r>
              <a:rPr lang="fr-FR" sz="1200" b="0" strike="noStrike" spc="-1" dirty="0">
                <a:solidFill>
                  <a:srgbClr val="212121"/>
                </a:solidFill>
                <a:latin typeface="Calibri" panose="020F0502020204030204" pitchFamily="34" charset="0"/>
                <a:ea typeface="Calibri"/>
                <a:cs typeface="Calibri" panose="020F0502020204030204" pitchFamily="34" charset="0"/>
              </a:rPr>
              <a:t>Constat d’une géométrie enseignée souvent réduite au vocabulaire et aux </a:t>
            </a:r>
            <a:r>
              <a:rPr lang="fr-FR" sz="1200" b="1" strike="noStrike" spc="-1" dirty="0">
                <a:solidFill>
                  <a:srgbClr val="212121"/>
                </a:solidFill>
                <a:latin typeface="Calibri" panose="020F0502020204030204" pitchFamily="34" charset="0"/>
                <a:ea typeface="Calibri"/>
                <a:cs typeface="Calibri" panose="020F0502020204030204" pitchFamily="34" charset="0"/>
              </a:rPr>
              <a:t>tracés, quelle place donner à la résolution de problème dans ces apprentissages ?</a:t>
            </a:r>
            <a:endParaRPr lang="fr-FR" sz="1200" b="0" strike="noStrike" spc="-1" dirty="0">
              <a:latin typeface="Calibri" panose="020F0502020204030204" pitchFamily="34" charset="0"/>
              <a:cs typeface="Calibri" panose="020F0502020204030204" pitchFamily="34" charset="0"/>
            </a:endParaRPr>
          </a:p>
          <a:p>
            <a:pPr marL="216000" indent="-216000">
              <a:lnSpc>
                <a:spcPct val="100000"/>
              </a:lnSpc>
              <a:tabLst>
                <a:tab pos="0" algn="l"/>
              </a:tabLst>
            </a:pPr>
            <a:r>
              <a:rPr lang="fr-FR" sz="1200" b="0" strike="noStrike" spc="-1" dirty="0">
                <a:solidFill>
                  <a:srgbClr val="212121"/>
                </a:solidFill>
                <a:latin typeface="Calibri" panose="020F0502020204030204" pitchFamily="34" charset="0"/>
                <a:ea typeface="Calibri"/>
                <a:cs typeface="Calibri" panose="020F0502020204030204" pitchFamily="34" charset="0"/>
              </a:rPr>
              <a:t>En effet, il faut définir beaucoup en géométrie, et la tentation est forte de commencer par un lexique, d’accumuler les définitions préliminaires, alors que les instructions précisent que ces apports doivent être faits en quantité réduite et « toujours en situation ».</a:t>
            </a:r>
            <a:endParaRPr lang="fr-FR" sz="1200" b="0" strike="noStrike" spc="-1" dirty="0">
              <a:latin typeface="Calibri" panose="020F0502020204030204" pitchFamily="34" charset="0"/>
              <a:cs typeface="Calibri" panose="020F0502020204030204" pitchFamily="34" charset="0"/>
            </a:endParaRPr>
          </a:p>
          <a:p>
            <a:pPr marL="216000" indent="-216000">
              <a:lnSpc>
                <a:spcPct val="100000"/>
              </a:lnSpc>
              <a:tabLst>
                <a:tab pos="0" algn="l"/>
              </a:tabLst>
            </a:pPr>
            <a:endParaRPr lang="fr-FR" sz="1200" b="0" strike="noStrike" spc="-1" dirty="0">
              <a:latin typeface="Calibri" panose="020F0502020204030204" pitchFamily="34" charset="0"/>
              <a:cs typeface="Calibri" panose="020F0502020204030204" pitchFamily="34" charset="0"/>
            </a:endParaRPr>
          </a:p>
          <a:p>
            <a:pPr marL="216000" indent="-216000">
              <a:lnSpc>
                <a:spcPct val="100000"/>
              </a:lnSpc>
              <a:tabLst>
                <a:tab pos="0" algn="l"/>
              </a:tabLst>
            </a:pPr>
            <a:r>
              <a:rPr lang="fr-FR" sz="1200" b="0" strike="noStrike" spc="-1" dirty="0">
                <a:solidFill>
                  <a:srgbClr val="212121"/>
                </a:solidFill>
                <a:latin typeface="Calibri" panose="020F0502020204030204" pitchFamily="34" charset="0"/>
                <a:ea typeface="Calibri"/>
                <a:cs typeface="Calibri" panose="020F0502020204030204" pitchFamily="34" charset="0"/>
              </a:rPr>
              <a:t>La tradition géométrique se contente de définir, sans s’attaquer vraiment au problème de donner du sens aux concepts qu’elle pose, et les activités de récréations scientifiques donnent du sens, mais ne structurent pas les concepts, qui restent la plupart du temps utilisés implicitement.  La quasi-totalité des manuels de mathématiques plaquent des séquences où ils définissent ces notions a priori, dans une logique ostensive. </a:t>
            </a:r>
            <a:endParaRPr lang="fr-FR" sz="1200" b="0" strike="noStrike" spc="-1" dirty="0">
              <a:latin typeface="Calibri" panose="020F0502020204030204" pitchFamily="34" charset="0"/>
              <a:cs typeface="Calibri" panose="020F0502020204030204" pitchFamily="34" charset="0"/>
            </a:endParaRPr>
          </a:p>
          <a:p>
            <a:pPr marL="216000" indent="-216000">
              <a:lnSpc>
                <a:spcPct val="100000"/>
              </a:lnSpc>
              <a:tabLst>
                <a:tab pos="0" algn="l"/>
              </a:tabLst>
            </a:pPr>
            <a:endParaRPr lang="fr-FR" sz="1200" b="0" strike="noStrike" spc="-1" dirty="0">
              <a:latin typeface="+mn-lt"/>
            </a:endParaRPr>
          </a:p>
          <a:p>
            <a:pPr>
              <a:lnSpc>
                <a:spcPct val="100000"/>
              </a:lnSpc>
              <a:tabLst>
                <a:tab pos="0" algn="l"/>
              </a:tabLst>
            </a:pPr>
            <a:endParaRPr lang="fr-FR" sz="1200" b="0" strike="noStrike" spc="-1" dirty="0">
              <a:latin typeface="Arial"/>
            </a:endParaRPr>
          </a:p>
        </p:txBody>
      </p:sp>
      <p:sp>
        <p:nvSpPr>
          <p:cNvPr id="102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68F9C90B-69C8-4E68-AF38-F0C2D9708818}" type="slidenum">
              <a:rPr lang="fr-FR" sz="1200" b="0" strike="noStrike" spc="-1">
                <a:latin typeface="Times New Roman"/>
              </a:rPr>
              <a:t>14</a:t>
            </a:fld>
            <a:endParaRPr lang="fr-FR" sz="1200" b="0" strike="noStrike" spc="-1">
              <a:latin typeface="Times New Roman"/>
            </a:endParaRPr>
          </a:p>
        </p:txBody>
      </p:sp>
    </p:spTree>
    <p:extLst>
      <p:ext uri="{BB962C8B-B14F-4D97-AF65-F5344CB8AC3E}">
        <p14:creationId xmlns:p14="http://schemas.microsoft.com/office/powerpoint/2010/main" val="1798714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 name="PlaceHolder 1"/>
          <p:cNvSpPr>
            <a:spLocks noGrp="1" noRot="1" noChangeAspect="1"/>
          </p:cNvSpPr>
          <p:nvPr>
            <p:ph type="sldImg"/>
          </p:nvPr>
        </p:nvSpPr>
        <p:spPr>
          <a:xfrm>
            <a:off x="685800" y="1143000"/>
            <a:ext cx="5486400" cy="3086100"/>
          </a:xfrm>
          <a:prstGeom prst="rect">
            <a:avLst/>
          </a:prstGeom>
        </p:spPr>
      </p:sp>
      <p:sp>
        <p:nvSpPr>
          <p:cNvPr id="1019"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fr-FR" sz="1200" b="0" strike="noStrike" spc="-1" dirty="0">
                <a:solidFill>
                  <a:srgbClr val="333333"/>
                </a:solidFill>
                <a:latin typeface="Calibri" panose="020F0502020204030204" pitchFamily="34" charset="0"/>
                <a:cs typeface="Calibri" panose="020F0502020204030204" pitchFamily="34" charset="0"/>
              </a:rPr>
              <a:t>Le savoir prend du sens dans les problèmes qu’il permet de résoudre et pour lesquels jusque-là l’élève soit ne disposait pas d’outils pour le faire, soit l’emploi des outils utilisés était fastidieux et souvent source d’erreurs. Ces situations problèmes qui permettent d’aborder une notion en en construisant le sens sont autant de situations de référence pour l’élève, mais elles ne suffisent pas à rendre le savoir disponible, il sera donc nécessaire de mettre en place des situations complémentaires ou le savoir sera entraîné et réinvesti. </a:t>
            </a:r>
            <a:endParaRPr lang="fr-FR" sz="1200" b="0" strike="noStrike" spc="-1" dirty="0">
              <a:latin typeface="Calibri" panose="020F0502020204030204" pitchFamily="34" charset="0"/>
              <a:cs typeface="Calibri" panose="020F0502020204030204" pitchFamily="34" charset="0"/>
            </a:endParaRPr>
          </a:p>
          <a:p>
            <a:pPr marL="216000" indent="-216000">
              <a:lnSpc>
                <a:spcPct val="100000"/>
              </a:lnSpc>
              <a:tabLst>
                <a:tab pos="0" algn="l"/>
              </a:tabLst>
            </a:pPr>
            <a:endParaRPr lang="fr-FR" sz="1200" b="0" strike="noStrike" spc="-1" dirty="0">
              <a:solidFill>
                <a:srgbClr val="212121"/>
              </a:solidFill>
              <a:latin typeface="Calibri" panose="020F0502020204030204" pitchFamily="34" charset="0"/>
              <a:ea typeface="Calibri"/>
              <a:cs typeface="Calibri" panose="020F0502020204030204" pitchFamily="34" charset="0"/>
            </a:endParaRPr>
          </a:p>
          <a:p>
            <a:pPr marL="216000" indent="-216000">
              <a:lnSpc>
                <a:spcPct val="100000"/>
              </a:lnSpc>
              <a:tabLst>
                <a:tab pos="0" algn="l"/>
              </a:tabLst>
            </a:pPr>
            <a:r>
              <a:rPr lang="fr-FR" sz="1200" b="0" strike="noStrike" spc="-1" dirty="0">
                <a:solidFill>
                  <a:srgbClr val="212121"/>
                </a:solidFill>
                <a:latin typeface="Calibri" panose="020F0502020204030204" pitchFamily="34" charset="0"/>
                <a:ea typeface="Calibri"/>
                <a:cs typeface="Calibri" panose="020F0502020204030204" pitchFamily="34" charset="0"/>
              </a:rPr>
              <a:t>Ces relations spatiales se construisent empiriquement dans des activités partielles, par touches successives, en organisant l’apprentissage à partir des conceptions les plus signifiantes. C’est en donnant ainsi du sens par petites touches, puis en faisant une synthèse que l’on peut espérer construire solidement ces concepts vraiment fondamentaux. </a:t>
            </a: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endParaRPr lang="fr-FR" sz="1200" b="0" strike="noStrike" spc="-1" dirty="0">
              <a:latin typeface="Arial"/>
            </a:endParaRPr>
          </a:p>
        </p:txBody>
      </p:sp>
      <p:sp>
        <p:nvSpPr>
          <p:cNvPr id="102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68F9C90B-69C8-4E68-AF38-F0C2D9708818}" type="slidenum">
              <a:rPr lang="fr-FR" sz="1200" b="0" strike="noStrike" spc="-1">
                <a:latin typeface="Times New Roman"/>
              </a:rPr>
              <a:t>15</a:t>
            </a:fld>
            <a:endParaRPr lang="fr-FR" sz="1200" b="0" strike="noStrike" spc="-1">
              <a:latin typeface="Times New Roman"/>
            </a:endParaRPr>
          </a:p>
        </p:txBody>
      </p:sp>
    </p:spTree>
    <p:extLst>
      <p:ext uri="{BB962C8B-B14F-4D97-AF65-F5344CB8AC3E}">
        <p14:creationId xmlns:p14="http://schemas.microsoft.com/office/powerpoint/2010/main" val="1583003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10"/>
          </p:nvPr>
        </p:nvSpPr>
        <p:spPr/>
        <p:txBody>
          <a:bodyPr/>
          <a:lstStyle/>
          <a:p>
            <a:pPr algn="r"/>
            <a:fld id="{081D0880-C0D6-46F7-BBEB-16B587A1D5FA}" type="slidenum">
              <a:rPr lang="fr-FR" sz="1400" b="0" strike="noStrike" spc="-1" smtClean="0">
                <a:latin typeface="Times New Roman"/>
              </a:rPr>
              <a:t>16</a:t>
            </a:fld>
            <a:endParaRPr lang="fr-FR" sz="1400" b="0" strike="noStrike" spc="-1">
              <a:latin typeface="Times New Roman"/>
            </a:endParaRPr>
          </a:p>
        </p:txBody>
      </p:sp>
    </p:spTree>
    <p:extLst>
      <p:ext uri="{BB962C8B-B14F-4D97-AF65-F5344CB8AC3E}">
        <p14:creationId xmlns:p14="http://schemas.microsoft.com/office/powerpoint/2010/main" val="3203462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 name="PlaceHolder 1"/>
          <p:cNvSpPr>
            <a:spLocks noGrp="1" noRot="1" noChangeAspect="1"/>
          </p:cNvSpPr>
          <p:nvPr>
            <p:ph type="sldImg"/>
          </p:nvPr>
        </p:nvSpPr>
        <p:spPr>
          <a:xfrm>
            <a:off x="685800" y="1143000"/>
            <a:ext cx="5486400" cy="3086100"/>
          </a:xfrm>
          <a:prstGeom prst="rect">
            <a:avLst/>
          </a:prstGeom>
        </p:spPr>
      </p:sp>
      <p:sp>
        <p:nvSpPr>
          <p:cNvPr id="1004"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fr-FR" sz="1200" b="0" strike="noStrike" spc="-1" dirty="0">
                <a:latin typeface="Calibri" panose="020F0502020204030204" pitchFamily="34" charset="0"/>
                <a:cs typeface="Calibri" panose="020F0502020204030204" pitchFamily="34" charset="0"/>
              </a:rPr>
              <a:t>Les programmes attirent l’attention sur la nécessité de faire évoluer au cours de la scolarité obligatoire le regard que les enfants portent sur les figures géométriques et ils mettent en</a:t>
            </a:r>
          </a:p>
          <a:p>
            <a:pPr marL="216000" indent="-216000">
              <a:lnSpc>
                <a:spcPct val="100000"/>
              </a:lnSpc>
            </a:pPr>
            <a:r>
              <a:rPr lang="fr-FR" sz="1200" b="0" strike="noStrike" spc="-1" dirty="0">
                <a:latin typeface="Calibri" panose="020F0502020204030204" pitchFamily="34" charset="0"/>
                <a:cs typeface="Calibri" panose="020F0502020204030204" pitchFamily="34" charset="0"/>
              </a:rPr>
              <a:t>avant la reproduction de figures comme source de problèmes permettant d’introduire les notions géométriques plus générales et de faire évoluer le regard porté sur les figures. </a:t>
            </a:r>
          </a:p>
        </p:txBody>
      </p:sp>
      <p:sp>
        <p:nvSpPr>
          <p:cNvPr id="100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1B428C87-7DAB-41E3-B878-3C7882102E06}" type="slidenum">
              <a:rPr lang="fr-FR" sz="1200" b="0" strike="noStrike" spc="-1">
                <a:latin typeface="Times New Roman"/>
              </a:rPr>
              <a:t>17</a:t>
            </a:fld>
            <a:endParaRPr lang="fr-FR" sz="1200" b="0" strike="noStrike" spc="-1">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 name="PlaceHolder 1"/>
          <p:cNvSpPr>
            <a:spLocks noGrp="1" noRot="1" noChangeAspect="1"/>
          </p:cNvSpPr>
          <p:nvPr>
            <p:ph type="sldImg"/>
          </p:nvPr>
        </p:nvSpPr>
        <p:spPr>
          <a:xfrm>
            <a:off x="685800" y="1143000"/>
            <a:ext cx="5486400" cy="3086100"/>
          </a:xfrm>
          <a:prstGeom prst="rect">
            <a:avLst/>
          </a:prstGeom>
        </p:spPr>
      </p:sp>
      <p:sp>
        <p:nvSpPr>
          <p:cNvPr id="1007" name="PlaceHolder 2"/>
          <p:cNvSpPr>
            <a:spLocks noGrp="1"/>
          </p:cNvSpPr>
          <p:nvPr>
            <p:ph type="body"/>
          </p:nvPr>
        </p:nvSpPr>
        <p:spPr>
          <a:xfrm>
            <a:off x="685800" y="4400640"/>
            <a:ext cx="5486040" cy="3600000"/>
          </a:xfrm>
          <a:prstGeom prst="rect">
            <a:avLst/>
          </a:prstGeom>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strike="noStrike" spc="-1" dirty="0">
                <a:solidFill>
                  <a:srgbClr val="000000"/>
                </a:solidFill>
                <a:latin typeface="Calibri" panose="020F0502020204030204" pitchFamily="34" charset="0"/>
                <a:cs typeface="Calibri" panose="020F0502020204030204" pitchFamily="34" charset="0"/>
              </a:rPr>
              <a:t>Les différents types de tâches en géométrie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strike="noStrike" spc="-1" dirty="0">
              <a:solidFill>
                <a:srgbClr val="000000"/>
              </a:solidFill>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strike="noStrike" spc="-1" dirty="0">
                <a:solidFill>
                  <a:srgbClr val="000000"/>
                </a:solidFill>
                <a:latin typeface="Calibri" panose="020F0502020204030204" pitchFamily="34" charset="0"/>
                <a:cs typeface="Calibri" panose="020F0502020204030204" pitchFamily="34" charset="0"/>
              </a:rPr>
              <a:t>Afin de faire émerger et d’enrichir les concepts géométriques, le programme invite à proposer différents types de tâches aux élèves : </a:t>
            </a:r>
            <a:endParaRPr lang="fr-FR" sz="1200" b="0" strike="noStrike" spc="-1" dirty="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strike="noStrike" spc="-1" dirty="0">
                <a:solidFill>
                  <a:srgbClr val="000000"/>
                </a:solidFill>
                <a:latin typeface="Calibri" panose="020F0502020204030204" pitchFamily="34" charset="0"/>
                <a:cs typeface="Calibri" panose="020F0502020204030204" pitchFamily="34" charset="0"/>
              </a:rPr>
              <a:t>Reconnaître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strike="noStrike" spc="-1" dirty="0">
                <a:solidFill>
                  <a:srgbClr val="000000"/>
                </a:solidFill>
                <a:latin typeface="Calibri" panose="020F0502020204030204" pitchFamily="34" charset="0"/>
                <a:cs typeface="Calibri" panose="020F0502020204030204" pitchFamily="34" charset="0"/>
              </a:rPr>
              <a:t>Nommer</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strike="noStrike" spc="-1" dirty="0">
                <a:solidFill>
                  <a:srgbClr val="000000"/>
                </a:solidFill>
                <a:latin typeface="Calibri" panose="020F0502020204030204" pitchFamily="34" charset="0"/>
                <a:cs typeface="Calibri" panose="020F0502020204030204" pitchFamily="34" charset="0"/>
              </a:rPr>
              <a:t>Vérifier</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strike="noStrike" spc="-1" dirty="0">
                <a:solidFill>
                  <a:srgbClr val="000000"/>
                </a:solidFill>
                <a:latin typeface="Calibri" panose="020F0502020204030204" pitchFamily="34" charset="0"/>
                <a:cs typeface="Calibri" panose="020F0502020204030204" pitchFamily="34" charset="0"/>
              </a:rPr>
              <a:t>Décrire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strike="noStrike" spc="-1" dirty="0">
                <a:solidFill>
                  <a:srgbClr val="000000"/>
                </a:solidFill>
                <a:latin typeface="Calibri" panose="020F0502020204030204" pitchFamily="34" charset="0"/>
                <a:cs typeface="Calibri" panose="020F0502020204030204" pitchFamily="34" charset="0"/>
              </a:rPr>
              <a:t>Reproduire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strike="noStrike" spc="-1" dirty="0">
                <a:solidFill>
                  <a:srgbClr val="000000"/>
                </a:solidFill>
                <a:latin typeface="Calibri" panose="020F0502020204030204" pitchFamily="34" charset="0"/>
                <a:cs typeface="Calibri" panose="020F0502020204030204" pitchFamily="34" charset="0"/>
              </a:rPr>
              <a:t>Représenter</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strike="noStrike" spc="-1" dirty="0">
                <a:solidFill>
                  <a:srgbClr val="000000"/>
                </a:solidFill>
                <a:latin typeface="Calibri" panose="020F0502020204030204" pitchFamily="34" charset="0"/>
                <a:cs typeface="Calibri" panose="020F0502020204030204" pitchFamily="34" charset="0"/>
              </a:rPr>
              <a:t>Construire</a:t>
            </a:r>
            <a:endParaRPr lang="fr-FR" sz="1200" b="0" strike="noStrike" spc="-1" dirty="0">
              <a:latin typeface="Calibri" panose="020F0502020204030204" pitchFamily="34" charset="0"/>
              <a:cs typeface="Calibri" panose="020F0502020204030204" pitchFamily="34" charset="0"/>
            </a:endParaRPr>
          </a:p>
          <a:p>
            <a:endParaRPr lang="fr-FR" sz="2000" b="0" strike="noStrike" spc="-1"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3F4489"/>
                </a:solidFill>
                <a:effectLst/>
                <a:latin typeface="Tahoma" panose="020B0604030504040204" pitchFamily="34" charset="0"/>
              </a:rPr>
              <a:t>Les situations faisant appel à </a:t>
            </a:r>
            <a:r>
              <a:rPr lang="fr-FR" sz="2000" dirty="0" err="1">
                <a:solidFill>
                  <a:srgbClr val="3F4489"/>
                </a:solidFill>
                <a:effectLst/>
                <a:latin typeface="Tahoma" panose="020B0604030504040204" pitchFamily="34" charset="0"/>
              </a:rPr>
              <a:t>différents</a:t>
            </a:r>
            <a:r>
              <a:rPr lang="fr-FR" sz="2000" dirty="0">
                <a:solidFill>
                  <a:srgbClr val="3F4489"/>
                </a:solidFill>
                <a:effectLst/>
                <a:latin typeface="Tahoma" panose="020B0604030504040204" pitchFamily="34" charset="0"/>
              </a:rPr>
              <a:t> types de </a:t>
            </a:r>
            <a:r>
              <a:rPr lang="fr-FR" sz="2000" dirty="0" err="1">
                <a:solidFill>
                  <a:srgbClr val="3F4489"/>
                </a:solidFill>
                <a:effectLst/>
                <a:latin typeface="Tahoma" panose="020B0604030504040204" pitchFamily="34" charset="0"/>
              </a:rPr>
              <a:t>tâches</a:t>
            </a:r>
            <a:r>
              <a:rPr lang="fr-FR" sz="2000" dirty="0">
                <a:solidFill>
                  <a:srgbClr val="3F4489"/>
                </a:solidFill>
                <a:effectLst/>
                <a:latin typeface="Tahoma" panose="020B0604030504040204" pitchFamily="34" charset="0"/>
              </a:rPr>
              <a:t> (</a:t>
            </a:r>
            <a:r>
              <a:rPr lang="fr-FR" sz="2000" dirty="0" err="1">
                <a:solidFill>
                  <a:srgbClr val="3F4489"/>
                </a:solidFill>
                <a:effectLst/>
                <a:latin typeface="Tahoma" panose="020B0604030504040204" pitchFamily="34" charset="0"/>
              </a:rPr>
              <a:t>reconnaître</a:t>
            </a:r>
            <a:r>
              <a:rPr lang="fr-FR" sz="2000" dirty="0">
                <a:solidFill>
                  <a:srgbClr val="3F4489"/>
                </a:solidFill>
                <a:effectLst/>
                <a:latin typeface="Tahoma" panose="020B0604030504040204" pitchFamily="34" charset="0"/>
              </a:rPr>
              <a:t>, nommer, comparer, </a:t>
            </a:r>
            <a:r>
              <a:rPr lang="fr-FR" sz="2000" dirty="0" err="1">
                <a:solidFill>
                  <a:srgbClr val="3F4489"/>
                </a:solidFill>
                <a:effectLst/>
                <a:latin typeface="Tahoma" panose="020B0604030504040204" pitchFamily="34" charset="0"/>
              </a:rPr>
              <a:t>vérifier</a:t>
            </a:r>
            <a:r>
              <a:rPr lang="fr-FR" sz="2000" dirty="0">
                <a:solidFill>
                  <a:srgbClr val="3F4489"/>
                </a:solidFill>
                <a:effectLst/>
                <a:latin typeface="Tahoma" panose="020B0604030504040204" pitchFamily="34" charset="0"/>
              </a:rPr>
              <a:t>, </a:t>
            </a:r>
            <a:r>
              <a:rPr lang="fr-FR" sz="2000" dirty="0" err="1">
                <a:solidFill>
                  <a:srgbClr val="3F4489"/>
                </a:solidFill>
                <a:effectLst/>
                <a:latin typeface="Tahoma" panose="020B0604030504040204" pitchFamily="34" charset="0"/>
              </a:rPr>
              <a:t>décrire</a:t>
            </a:r>
            <a:r>
              <a:rPr lang="fr-FR" sz="2000" dirty="0">
                <a:solidFill>
                  <a:srgbClr val="3F4489"/>
                </a:solidFill>
                <a:effectLst/>
                <a:latin typeface="Tahoma" panose="020B0604030504040204" pitchFamily="34" charset="0"/>
              </a:rPr>
              <a:t>, reproduire, </a:t>
            </a:r>
            <a:r>
              <a:rPr lang="fr-FR" sz="2000" dirty="0" err="1">
                <a:solidFill>
                  <a:srgbClr val="3F4489"/>
                </a:solidFill>
                <a:effectLst/>
                <a:latin typeface="Tahoma" panose="020B0604030504040204" pitchFamily="34" charset="0"/>
              </a:rPr>
              <a:t>représenter</a:t>
            </a:r>
            <a:r>
              <a:rPr lang="fr-FR" sz="2000" dirty="0">
                <a:solidFill>
                  <a:srgbClr val="3F4489"/>
                </a:solidFill>
                <a:effectLst/>
                <a:latin typeface="Tahoma" panose="020B0604030504040204" pitchFamily="34" charset="0"/>
              </a:rPr>
              <a:t>, construire) portant sur des objets </a:t>
            </a:r>
            <a:r>
              <a:rPr lang="fr-FR" sz="2000" dirty="0" err="1">
                <a:solidFill>
                  <a:srgbClr val="3F4489"/>
                </a:solidFill>
                <a:effectLst/>
                <a:latin typeface="Tahoma" panose="020B0604030504040204" pitchFamily="34" charset="0"/>
              </a:rPr>
              <a:t>géométriques</a:t>
            </a:r>
            <a:r>
              <a:rPr lang="fr-FR" sz="2000" dirty="0">
                <a:solidFill>
                  <a:srgbClr val="3F4489"/>
                </a:solidFill>
                <a:effectLst/>
                <a:latin typeface="Tahoma" panose="020B0604030504040204" pitchFamily="34" charset="0"/>
              </a:rPr>
              <a:t>, sont </a:t>
            </a:r>
            <a:r>
              <a:rPr lang="fr-FR" sz="2000" dirty="0" err="1">
                <a:solidFill>
                  <a:srgbClr val="3F4489"/>
                </a:solidFill>
                <a:effectLst/>
                <a:latin typeface="Tahoma" panose="020B0604030504040204" pitchFamily="34" charset="0"/>
              </a:rPr>
              <a:t>privilégiées</a:t>
            </a:r>
            <a:r>
              <a:rPr lang="fr-FR" sz="2000" dirty="0">
                <a:solidFill>
                  <a:srgbClr val="3F4489"/>
                </a:solidFill>
                <a:effectLst/>
                <a:latin typeface="Tahoma" panose="020B0604030504040204" pitchFamily="34" charset="0"/>
              </a:rPr>
              <a:t> afin de faire </a:t>
            </a:r>
            <a:r>
              <a:rPr lang="fr-FR" sz="2000" dirty="0" err="1">
                <a:solidFill>
                  <a:srgbClr val="3F4489"/>
                </a:solidFill>
                <a:effectLst/>
                <a:latin typeface="Tahoma,Bold"/>
              </a:rPr>
              <a:t>émerger</a:t>
            </a:r>
            <a:r>
              <a:rPr lang="fr-FR" sz="2000" dirty="0">
                <a:solidFill>
                  <a:srgbClr val="3F4489"/>
                </a:solidFill>
                <a:effectLst/>
                <a:latin typeface="Tahoma,Bold"/>
              </a:rPr>
              <a:t> des concepts </a:t>
            </a:r>
            <a:r>
              <a:rPr lang="fr-FR" sz="2000" dirty="0" err="1">
                <a:solidFill>
                  <a:srgbClr val="3F4489"/>
                </a:solidFill>
                <a:effectLst/>
                <a:latin typeface="Tahoma,Bold"/>
              </a:rPr>
              <a:t>géométriques</a:t>
            </a:r>
            <a:r>
              <a:rPr lang="fr-FR" sz="2000" dirty="0">
                <a:solidFill>
                  <a:srgbClr val="3F4489"/>
                </a:solidFill>
                <a:effectLst/>
                <a:latin typeface="Tahoma,Bold"/>
              </a:rPr>
              <a:t> </a:t>
            </a:r>
            <a:r>
              <a:rPr lang="fr-FR" sz="2000" dirty="0">
                <a:solidFill>
                  <a:srgbClr val="3F4489"/>
                </a:solidFill>
                <a:effectLst/>
                <a:latin typeface="Tahoma" panose="020B0604030504040204" pitchFamily="34" charset="0"/>
              </a:rPr>
              <a:t>[...] et de les enrichir." </a:t>
            </a:r>
            <a:endParaRPr lang="fr-FR" sz="2000" dirty="0">
              <a:effectLst/>
            </a:endParaRPr>
          </a:p>
          <a:p>
            <a:endParaRPr lang="fr-FR" sz="2000" b="0" strike="noStrike" spc="-1" dirty="0">
              <a:latin typeface="Arial"/>
            </a:endParaRPr>
          </a:p>
        </p:txBody>
      </p:sp>
      <p:sp>
        <p:nvSpPr>
          <p:cNvPr id="100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D771428-3EF2-457D-9FFF-7A2228D819C7}" type="slidenum">
              <a:rPr lang="fr-FR" sz="1200" b="0" strike="noStrike" spc="-1">
                <a:latin typeface="Times New Roman"/>
              </a:rPr>
              <a:t>18</a:t>
            </a:fld>
            <a:endParaRPr lang="fr-FR" sz="1200" b="0" strike="noStrike" spc="-1">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 name="PlaceHolder 1"/>
          <p:cNvSpPr>
            <a:spLocks noGrp="1" noRot="1" noChangeAspect="1"/>
          </p:cNvSpPr>
          <p:nvPr>
            <p:ph type="sldImg"/>
          </p:nvPr>
        </p:nvSpPr>
        <p:spPr>
          <a:xfrm>
            <a:off x="685800" y="1143000"/>
            <a:ext cx="5486400" cy="3086100"/>
          </a:xfrm>
          <a:prstGeom prst="rect">
            <a:avLst/>
          </a:prstGeom>
        </p:spPr>
      </p:sp>
      <p:sp>
        <p:nvSpPr>
          <p:cNvPr id="1022"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fr-FR" sz="1200" b="0" strike="noStrike" spc="-1" dirty="0">
                <a:solidFill>
                  <a:srgbClr val="4C4C4C"/>
                </a:solidFill>
                <a:latin typeface="Calibri" panose="020F0502020204030204" pitchFamily="34" charset="0"/>
                <a:ea typeface="+mn-ea"/>
                <a:cs typeface="Calibri" panose="020F0502020204030204" pitchFamily="34" charset="0"/>
              </a:rPr>
              <a:t>La résolution de problèmes constitue le critère principal de la maîtrise des connaissances dans tous les domaines des mathématiques mais elle est également le moyen d'en assurer une appropriation qui en garantit le sens. La pratique du débat mathématique en particulier permet aux élèves de développer des compétences multiples: argumentation, socialisation, habileté manuelle (géométrie).</a:t>
            </a: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endParaRPr lang="fr-FR" sz="1200" b="1" strike="noStrike" spc="-1" dirty="0">
              <a:solidFill>
                <a:srgbClr val="000000"/>
              </a:solidFill>
              <a:latin typeface="Calibri" panose="020F0502020204030204" pitchFamily="34" charset="0"/>
              <a:ea typeface="+mn-ea"/>
              <a:cs typeface="Calibri" panose="020F0502020204030204" pitchFamily="34" charset="0"/>
            </a:endParaRPr>
          </a:p>
          <a:p>
            <a:pPr>
              <a:lnSpc>
                <a:spcPct val="100000"/>
              </a:lnSpc>
              <a:tabLst>
                <a:tab pos="0" algn="l"/>
              </a:tabLst>
            </a:pPr>
            <a:r>
              <a:rPr lang="fr-FR" sz="1200" b="1" strike="noStrike" spc="-1" dirty="0">
                <a:solidFill>
                  <a:srgbClr val="000000"/>
                </a:solidFill>
                <a:latin typeface="Calibri" panose="020F0502020204030204" pitchFamily="34" charset="0"/>
                <a:ea typeface="+mn-ea"/>
                <a:cs typeface="Calibri" panose="020F0502020204030204" pitchFamily="34" charset="0"/>
              </a:rPr>
              <a:t>La manipulation physique des outils contribue à la compréhension et l’assimilation des différentes propriétés géométriques </a:t>
            </a:r>
            <a:r>
              <a:rPr lang="fr-FR" sz="1200" b="0" strike="noStrike" spc="-1" dirty="0">
                <a:solidFill>
                  <a:srgbClr val="000000"/>
                </a:solidFill>
                <a:latin typeface="Calibri" panose="020F0502020204030204" pitchFamily="34" charset="0"/>
                <a:ea typeface="+mn-ea"/>
                <a:cs typeface="Calibri" panose="020F0502020204030204" pitchFamily="34" charset="0"/>
              </a:rPr>
              <a:t>(alignement, perpendicularité, parallélisme, etc.) et </a:t>
            </a:r>
            <a:r>
              <a:rPr lang="fr-FR" sz="1200" b="1" strike="noStrike" spc="-1" dirty="0">
                <a:solidFill>
                  <a:srgbClr val="000000"/>
                </a:solidFill>
                <a:latin typeface="Calibri" panose="020F0502020204030204" pitchFamily="34" charset="0"/>
                <a:ea typeface="+mn-ea"/>
                <a:cs typeface="Calibri" panose="020F0502020204030204" pitchFamily="34" charset="0"/>
              </a:rPr>
              <a:t>à la connaissance et reconnaissance des figures simples usuelles </a:t>
            </a:r>
            <a:r>
              <a:rPr lang="fr-FR" sz="1200" b="0" strike="noStrike" spc="-1" dirty="0">
                <a:solidFill>
                  <a:srgbClr val="000000"/>
                </a:solidFill>
                <a:latin typeface="Calibri" panose="020F0502020204030204" pitchFamily="34" charset="0"/>
                <a:ea typeface="+mn-ea"/>
                <a:cs typeface="Calibri" panose="020F0502020204030204" pitchFamily="34" charset="0"/>
              </a:rPr>
              <a:t>(triangle, triangle rectangle, triangle isocèle, triangle équilatéral, quadrilatère, etc.). </a:t>
            </a: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1200" b="1" strike="noStrike" spc="-1" dirty="0">
                <a:solidFill>
                  <a:srgbClr val="000000"/>
                </a:solidFill>
                <a:latin typeface="Calibri" panose="020F0502020204030204" pitchFamily="34" charset="0"/>
                <a:ea typeface="+mn-ea"/>
                <a:cs typeface="Calibri" panose="020F0502020204030204" pitchFamily="34" charset="0"/>
              </a:rPr>
              <a:t>Il est possible de prendre appui sur la reproduction instrumentée de figures pour avancer vers la conceptualisation des objets de la géométrie théorique dans un développement mutuel des techniques de construction avec les instruments et des concepts géométriques. Paradoxe géométrie théorique et travail sur la figure.</a:t>
            </a:r>
          </a:p>
          <a:p>
            <a:pPr>
              <a:lnSpc>
                <a:spcPct val="100000"/>
              </a:lnSpc>
              <a:tabLst>
                <a:tab pos="0" algn="l"/>
              </a:tabLst>
            </a:pP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1200" b="1" i="1" strike="noStrike" spc="-1" dirty="0">
                <a:solidFill>
                  <a:srgbClr val="000000"/>
                </a:solidFill>
                <a:latin typeface="Calibri" panose="020F0502020204030204" pitchFamily="34" charset="0"/>
                <a:ea typeface="+mn-ea"/>
                <a:cs typeface="Calibri" panose="020F0502020204030204" pitchFamily="34" charset="0"/>
              </a:rPr>
              <a:t>La connaissance à acquérir est l’outil le mieux adapté pour résoudre le problème.</a:t>
            </a:r>
            <a:endParaRPr lang="fr-FR" sz="1200" b="0" i="1"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1200" b="0" i="1" strike="noStrike" spc="-1" dirty="0">
                <a:solidFill>
                  <a:srgbClr val="000000"/>
                </a:solidFill>
                <a:latin typeface="Calibri" panose="020F0502020204030204" pitchFamily="34" charset="0"/>
                <a:ea typeface="+mn-ea"/>
                <a:cs typeface="Calibri" panose="020F0502020204030204" pitchFamily="34" charset="0"/>
              </a:rPr>
              <a:t>Il y a des contraintes dans la situation (importance du choix des variables) pour que la connaissance visée soit nécessaire à la résolution du problème.</a:t>
            </a:r>
            <a:endParaRPr lang="fr-FR" sz="1200" b="0" i="1"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1200" b="1" i="1" strike="noStrike" spc="-1" dirty="0">
                <a:solidFill>
                  <a:srgbClr val="000000"/>
                </a:solidFill>
                <a:latin typeface="Calibri" panose="020F0502020204030204" pitchFamily="34" charset="0"/>
                <a:ea typeface="+mn-ea"/>
                <a:cs typeface="Calibri" panose="020F0502020204030204" pitchFamily="34" charset="0"/>
              </a:rPr>
              <a:t>Les élèves sont confrontés à un vrai problème.</a:t>
            </a:r>
            <a:endParaRPr lang="fr-FR" sz="1200" b="0" i="1"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1200" b="0" i="1" strike="noStrike" spc="-1" dirty="0">
                <a:solidFill>
                  <a:srgbClr val="000000"/>
                </a:solidFill>
                <a:latin typeface="Calibri" panose="020F0502020204030204" pitchFamily="34" charset="0"/>
                <a:ea typeface="+mn-ea"/>
                <a:cs typeface="Calibri" panose="020F0502020204030204" pitchFamily="34" charset="0"/>
              </a:rPr>
              <a:t>Ils ne connaissent pas a priori la procédure de résolution ; en particulier la consigne ne doit pas induire de procédure.</a:t>
            </a:r>
            <a:endParaRPr lang="fr-FR" sz="1200" b="0" i="1"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1200" b="0" i="1" strike="noStrike" spc="-1" dirty="0">
                <a:solidFill>
                  <a:srgbClr val="000000"/>
                </a:solidFill>
                <a:latin typeface="Calibri" panose="020F0502020204030204" pitchFamily="34" charset="0"/>
                <a:ea typeface="+mn-ea"/>
                <a:cs typeface="Calibri" panose="020F0502020204030204" pitchFamily="34" charset="0"/>
              </a:rPr>
              <a:t>Les élèves peuvent s’engager dans la résolution.</a:t>
            </a:r>
            <a:endParaRPr lang="fr-FR" sz="1200" b="0" i="1"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1200" b="0" i="1" strike="noStrike" spc="-1" dirty="0">
                <a:solidFill>
                  <a:srgbClr val="000000"/>
                </a:solidFill>
                <a:latin typeface="Calibri" panose="020F0502020204030204" pitchFamily="34" charset="0"/>
                <a:ea typeface="+mn-ea"/>
                <a:cs typeface="Calibri" panose="020F0502020204030204" pitchFamily="34" charset="0"/>
              </a:rPr>
              <a:t>Ils comprennent la question, la situation a une finalité pour eux, ils peuvent essayer de résoudre avec les connaissances dont ils disposent.</a:t>
            </a:r>
            <a:endParaRPr lang="fr-FR" sz="1200" b="0" i="1"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1200" b="1" i="1" strike="noStrike" spc="-1" dirty="0">
                <a:solidFill>
                  <a:srgbClr val="000000"/>
                </a:solidFill>
                <a:latin typeface="Calibri" panose="020F0502020204030204" pitchFamily="34" charset="0"/>
                <a:ea typeface="+mn-ea"/>
                <a:cs typeface="Calibri" panose="020F0502020204030204" pitchFamily="34" charset="0"/>
              </a:rPr>
              <a:t>Mais ces connaissances sont insuffisantes pour résoudre le problème immédiatement.</a:t>
            </a:r>
            <a:endParaRPr lang="fr-FR" sz="1200" b="0" i="1"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1200" b="0" i="1" strike="noStrike" spc="-1" dirty="0">
                <a:solidFill>
                  <a:srgbClr val="000000"/>
                </a:solidFill>
                <a:latin typeface="Calibri" panose="020F0502020204030204" pitchFamily="34" charset="0"/>
                <a:ea typeface="+mn-ea"/>
                <a:cs typeface="Calibri" panose="020F0502020204030204" pitchFamily="34" charset="0"/>
              </a:rPr>
              <a:t>Les élèves ressentent les limites de leurs connaissances.</a:t>
            </a:r>
            <a:endParaRPr lang="fr-FR" sz="1200" b="0" i="1"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1200" b="1" i="1" strike="noStrike" spc="-1" dirty="0">
                <a:solidFill>
                  <a:srgbClr val="000000"/>
                </a:solidFill>
                <a:latin typeface="Calibri" panose="020F0502020204030204" pitchFamily="34" charset="0"/>
                <a:ea typeface="+mn-ea"/>
                <a:cs typeface="Calibri" panose="020F0502020204030204" pitchFamily="34" charset="0"/>
              </a:rPr>
              <a:t>La situation permet à l’élève de savoir si sa solution convient ou non.</a:t>
            </a:r>
            <a:endParaRPr lang="fr-FR" sz="1200" b="0" i="1"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1200" b="0" i="1" strike="noStrike" spc="-1" dirty="0">
                <a:solidFill>
                  <a:srgbClr val="000000"/>
                </a:solidFill>
                <a:latin typeface="Calibri" panose="020F0502020204030204" pitchFamily="34" charset="0"/>
                <a:ea typeface="+mn-ea"/>
                <a:cs typeface="Calibri" panose="020F0502020204030204" pitchFamily="34" charset="0"/>
              </a:rPr>
              <a:t>Les élèves peuvent valider ou invalider leur réponse sans l’intervention du maître.</a:t>
            </a:r>
            <a:endParaRPr lang="fr-FR" sz="1200" b="0" i="1"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1200" b="1" i="1" strike="noStrike" spc="-1" dirty="0">
                <a:solidFill>
                  <a:srgbClr val="000000"/>
                </a:solidFill>
                <a:latin typeface="Calibri" panose="020F0502020204030204" pitchFamily="34" charset="0"/>
                <a:ea typeface="+mn-ea"/>
                <a:cs typeface="Calibri" panose="020F0502020204030204" pitchFamily="34" charset="0"/>
              </a:rPr>
              <a:t>L’organisation de la situation doit permettre à chaque  élève de faire plusieurs essais, de réussir.</a:t>
            </a:r>
            <a:endParaRPr lang="fr-FR" sz="1200" b="0" i="1"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1200" b="1" i="1" strike="noStrike" spc="-1" dirty="0">
                <a:solidFill>
                  <a:srgbClr val="000000"/>
                </a:solidFill>
                <a:latin typeface="Calibri" panose="020F0502020204030204" pitchFamily="34" charset="0"/>
                <a:ea typeface="+mn-ea"/>
                <a:cs typeface="Calibri" panose="020F0502020204030204" pitchFamily="34" charset="0"/>
              </a:rPr>
              <a:t>L’organisation de la situation favorise les interactions entre enfants (travail de groupe et/ou mise en commun).</a:t>
            </a:r>
            <a:endParaRPr lang="fr-FR" sz="1200" b="0" i="1"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1200" b="1" i="1" strike="noStrike" spc="-1" dirty="0">
                <a:solidFill>
                  <a:srgbClr val="000000"/>
                </a:solidFill>
                <a:latin typeface="Calibri" panose="020F0502020204030204" pitchFamily="34" charset="0"/>
                <a:ea typeface="+mn-ea"/>
                <a:cs typeface="Calibri" panose="020F0502020204030204" pitchFamily="34" charset="0"/>
              </a:rPr>
              <a:t>L’organisation doit permettre de faire le point sur ce qui a été produit et appris.</a:t>
            </a:r>
            <a:endParaRPr lang="fr-FR" sz="1200" b="0" i="1" strike="noStrike" spc="-1" dirty="0">
              <a:latin typeface="Calibri" panose="020F0502020204030204" pitchFamily="34" charset="0"/>
              <a:cs typeface="Calibri" panose="020F0502020204030204" pitchFamily="34" charset="0"/>
            </a:endParaRPr>
          </a:p>
          <a:p>
            <a:pPr>
              <a:lnSpc>
                <a:spcPct val="100000"/>
              </a:lnSpc>
              <a:tabLst>
                <a:tab pos="0" algn="l"/>
              </a:tabLst>
            </a:pPr>
            <a:endParaRPr lang="fr-FR" sz="1200" b="0" i="1" strike="noStrike" spc="-1" dirty="0">
              <a:latin typeface="Calibri" panose="020F0502020204030204" pitchFamily="34" charset="0"/>
              <a:cs typeface="Calibri" panose="020F0502020204030204" pitchFamily="34" charset="0"/>
            </a:endParaRPr>
          </a:p>
          <a:p>
            <a:pPr>
              <a:lnSpc>
                <a:spcPct val="100000"/>
              </a:lnSpc>
              <a:tabLst>
                <a:tab pos="0" algn="l"/>
              </a:tabLst>
            </a:pPr>
            <a:endParaRPr lang="fr-FR" sz="1200" b="0" strike="noStrike" spc="-1" dirty="0">
              <a:latin typeface="Arial"/>
            </a:endParaRPr>
          </a:p>
        </p:txBody>
      </p:sp>
      <p:sp>
        <p:nvSpPr>
          <p:cNvPr id="102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45C46871-33CC-4CCE-A1B9-2EF7A17A943A}" type="slidenum">
              <a:rPr lang="fr-FR" sz="1200" b="0" strike="noStrike" spc="-1">
                <a:latin typeface="Times New Roman"/>
              </a:rPr>
              <a:t>19</a:t>
            </a:fld>
            <a:endParaRPr lang="fr-FR" sz="1200" b="0" strike="noStrike" spc="-1">
              <a:latin typeface="Times New Roman"/>
            </a:endParaRPr>
          </a:p>
        </p:txBody>
      </p:sp>
    </p:spTree>
    <p:extLst>
      <p:ext uri="{BB962C8B-B14F-4D97-AF65-F5344CB8AC3E}">
        <p14:creationId xmlns:p14="http://schemas.microsoft.com/office/powerpoint/2010/main" val="1626986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 name="PlaceHolder 1"/>
          <p:cNvSpPr>
            <a:spLocks noGrp="1" noRot="1" noChangeAspect="1"/>
          </p:cNvSpPr>
          <p:nvPr>
            <p:ph type="sldImg"/>
          </p:nvPr>
        </p:nvSpPr>
        <p:spPr>
          <a:xfrm>
            <a:off x="685800" y="1143000"/>
            <a:ext cx="5486400" cy="3086100"/>
          </a:xfrm>
          <a:prstGeom prst="rect">
            <a:avLst/>
          </a:prstGeom>
        </p:spPr>
      </p:sp>
      <p:sp>
        <p:nvSpPr>
          <p:cNvPr id="986"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fr-FR" sz="1200" b="1" strike="noStrike" spc="-1" dirty="0">
                <a:latin typeface="Calibri" panose="020F0502020204030204" pitchFamily="34" charset="0"/>
                <a:cs typeface="Calibri" panose="020F0502020204030204" pitchFamily="34" charset="0"/>
              </a:rPr>
              <a:t>Objectif : identifier l’existence de différents niveaux de géométrie par lesquels passe successivement l’élève au cours de sa scolarité et rendre l’enseignant capable de déterminer à quel niveau de géométrie se situe son attente dans les activités proposées.</a:t>
            </a:r>
            <a:endParaRPr lang="fr-FR" sz="1200" b="0" strike="noStrike" spc="-1" dirty="0">
              <a:latin typeface="Calibri" panose="020F0502020204030204" pitchFamily="34" charset="0"/>
              <a:cs typeface="Calibri" panose="020F0502020204030204" pitchFamily="34" charset="0"/>
            </a:endParaRPr>
          </a:p>
          <a:p>
            <a:pPr marL="216000" indent="-216000">
              <a:lnSpc>
                <a:spcPct val="100000"/>
              </a:lnSpc>
            </a:pPr>
            <a:endParaRPr lang="fr-FR" sz="1200" b="0" strike="noStrike" spc="-1" dirty="0">
              <a:latin typeface="Calibri" panose="020F0502020204030204" pitchFamily="34" charset="0"/>
              <a:cs typeface="Calibri" panose="020F0502020204030204" pitchFamily="34" charset="0"/>
            </a:endParaRPr>
          </a:p>
          <a:p>
            <a:pPr marL="216000" indent="-216000">
              <a:lnSpc>
                <a:spcPct val="100000"/>
              </a:lnSpc>
            </a:pPr>
            <a:r>
              <a:rPr lang="fr-FR" sz="1200" b="1" strike="noStrike" spc="-1" dirty="0">
                <a:latin typeface="Calibri" panose="020F0502020204030204" pitchFamily="34" charset="0"/>
                <a:cs typeface="Calibri" panose="020F0502020204030204" pitchFamily="34" charset="0"/>
              </a:rPr>
              <a:t>Perceptive</a:t>
            </a:r>
            <a:r>
              <a:rPr lang="fr-FR" sz="1200" b="0" strike="noStrike" spc="-1" dirty="0">
                <a:latin typeface="Calibri" panose="020F0502020204030204" pitchFamily="34" charset="0"/>
                <a:cs typeface="Calibri" panose="020F0502020204030204" pitchFamily="34" charset="0"/>
              </a:rPr>
              <a:t> où l’élève distingue les formes les unes des autres, perçoit des égalités de longueur…</a:t>
            </a:r>
          </a:p>
          <a:p>
            <a:pPr marL="216000" indent="-216000">
              <a:lnSpc>
                <a:spcPct val="100000"/>
              </a:lnSpc>
            </a:pPr>
            <a:endParaRPr lang="fr-FR" sz="1200" b="0" strike="noStrike" spc="-1" dirty="0">
              <a:latin typeface="Calibri" panose="020F0502020204030204" pitchFamily="34" charset="0"/>
              <a:cs typeface="Calibri" panose="020F0502020204030204" pitchFamily="34" charset="0"/>
            </a:endParaRPr>
          </a:p>
          <a:p>
            <a:pPr marL="216000" indent="-216000">
              <a:lnSpc>
                <a:spcPct val="100000"/>
              </a:lnSpc>
            </a:pPr>
            <a:r>
              <a:rPr lang="fr-FR" sz="1200" b="1" strike="noStrike" spc="-1" dirty="0">
                <a:latin typeface="Calibri" panose="020F0502020204030204" pitchFamily="34" charset="0"/>
                <a:cs typeface="Calibri" panose="020F0502020204030204" pitchFamily="34" charset="0"/>
              </a:rPr>
              <a:t>Instrumentée</a:t>
            </a:r>
            <a:r>
              <a:rPr lang="fr-FR" sz="1200" b="0" strike="noStrike" spc="-1" dirty="0">
                <a:latin typeface="Calibri" panose="020F0502020204030204" pitchFamily="34" charset="0"/>
                <a:cs typeface="Calibri" panose="020F0502020204030204" pitchFamily="34" charset="0"/>
              </a:rPr>
              <a:t> où les propriétés sont contrôlées avec les instruments. L’élève est déjà passé d’une perception globale de l’objet à une perception séquentielle (assemblage de plusieurs éléments de base, comme des segments…). L’élève s’appuie sur certaines propriétés d’éléments constitutifs de la figure. Cette  connaissance plus analytique lui permet de prendre appui sur quelques propriétés (alignement, perpendicularité, parallélisme, égalité de longueurs, milieu, axes de symétrie) vérifiées à l’aide d’instruments.</a:t>
            </a:r>
          </a:p>
          <a:p>
            <a:pPr marL="216000" indent="-216000">
              <a:lnSpc>
                <a:spcPct val="100000"/>
              </a:lnSpc>
            </a:pPr>
            <a:endParaRPr lang="fr-FR" sz="1200" b="0" strike="noStrike" spc="-1" dirty="0">
              <a:latin typeface="Calibri" panose="020F0502020204030204" pitchFamily="34" charset="0"/>
              <a:cs typeface="Calibri" panose="020F0502020204030204" pitchFamily="34" charset="0"/>
            </a:endParaRPr>
          </a:p>
          <a:p>
            <a:pPr marL="216000" indent="-216000">
              <a:lnSpc>
                <a:spcPct val="100000"/>
              </a:lnSpc>
            </a:pPr>
            <a:r>
              <a:rPr lang="fr-FR" sz="1200" b="1" strike="noStrike" spc="-1" dirty="0">
                <a:latin typeface="Calibri" panose="020F0502020204030204" pitchFamily="34" charset="0"/>
                <a:cs typeface="Calibri" panose="020F0502020204030204" pitchFamily="34" charset="0"/>
              </a:rPr>
              <a:t>Théorique </a:t>
            </a:r>
            <a:r>
              <a:rPr lang="fr-FR" sz="1200" b="0" strike="noStrike" spc="-1" dirty="0">
                <a:latin typeface="Calibri" panose="020F0502020204030204" pitchFamily="34" charset="0"/>
                <a:cs typeface="Calibri" panose="020F0502020204030204" pitchFamily="34" charset="0"/>
              </a:rPr>
              <a:t>où l’élève utilise les informations qui lui sont données dans un énoncé ou sur un schéma et ses connaissances (définitions, théorèmes, sans recourir aux instruments, …). Il les organise en un raisonnement hypothético-déductif. </a:t>
            </a:r>
          </a:p>
          <a:p>
            <a:pPr marL="216000" indent="-216000">
              <a:lnSpc>
                <a:spcPct val="100000"/>
              </a:lnSpc>
            </a:pPr>
            <a:endParaRPr lang="fr-FR" sz="1200" b="0" strike="noStrike" spc="-1" dirty="0">
              <a:latin typeface="Calibri" panose="020F0502020204030204" pitchFamily="34" charset="0"/>
              <a:cs typeface="Calibri" panose="020F0502020204030204" pitchFamily="34" charset="0"/>
            </a:endParaRPr>
          </a:p>
          <a:p>
            <a:pPr marL="216000" indent="-216000">
              <a:lnSpc>
                <a:spcPct val="100000"/>
              </a:lnSpc>
            </a:pPr>
            <a:r>
              <a:rPr lang="fr-FR" sz="1200" b="0" strike="noStrike" spc="-1" dirty="0">
                <a:latin typeface="Calibri" panose="020F0502020204030204" pitchFamily="34" charset="0"/>
                <a:cs typeface="Calibri" panose="020F0502020204030204" pitchFamily="34" charset="0"/>
              </a:rPr>
              <a:t>De la maternelle à la troisième, il s’agit de passer de la reconnaissance de formes, d’objets matériels qu’on manipule à des objets théoriques (idéels) définis par des propriétés et à l’aide desquelles on établit d’autres propriétés par des démonstrations.</a:t>
            </a:r>
          </a:p>
          <a:p>
            <a:pPr marL="216000" indent="-216000">
              <a:lnSpc>
                <a:spcPct val="100000"/>
              </a:lnSpc>
            </a:pPr>
            <a:endParaRPr lang="fr-FR" sz="1200" b="0" strike="noStrike" spc="-1" dirty="0">
              <a:latin typeface="Calibri" panose="020F0502020204030204" pitchFamily="34" charset="0"/>
              <a:cs typeface="Calibri" panose="020F0502020204030204" pitchFamily="34" charset="0"/>
            </a:endParaRPr>
          </a:p>
          <a:p>
            <a:r>
              <a:rPr lang="fr-FR" sz="1200" dirty="0">
                <a:latin typeface="Calibri" panose="020F0502020204030204" pitchFamily="34" charset="0"/>
                <a:cs typeface="Calibri" panose="020F0502020204030204" pitchFamily="34" charset="0"/>
              </a:rPr>
              <a:t>Les critères permettant de distinguer ces géométries sont multiples : ils portent notamment sur la nature des objets (spatiaux, </a:t>
            </a:r>
            <a:r>
              <a:rPr lang="fr-FR" sz="1200" dirty="0" err="1">
                <a:latin typeface="Calibri" panose="020F0502020204030204" pitchFamily="34" charset="0"/>
                <a:cs typeface="Calibri" panose="020F0502020204030204" pitchFamily="34" charset="0"/>
              </a:rPr>
              <a:t>spatio</a:t>
            </a:r>
            <a:r>
              <a:rPr lang="fr-FR" sz="1200" dirty="0">
                <a:latin typeface="Calibri" panose="020F0502020204030204" pitchFamily="34" charset="0"/>
                <a:cs typeface="Calibri" panose="020F0502020204030204" pitchFamily="34" charset="0"/>
              </a:rPr>
              <a:t>-graphiques, théoriques), la nature des tâches du sujet (action, anticipation, déduction) et la nature des méthodes de validation (validation pratique, recours à la mesure, recours exclusif aux raisonnements).</a:t>
            </a:r>
          </a:p>
          <a:p>
            <a:endParaRPr lang="fr-FR" sz="1200" dirty="0">
              <a:latin typeface="Calibri" panose="020F0502020204030204" pitchFamily="34" charset="0"/>
              <a:cs typeface="Calibri" panose="020F0502020204030204" pitchFamily="34" charset="0"/>
            </a:endParaRPr>
          </a:p>
          <a:p>
            <a:pPr marL="216000" indent="-216000">
              <a:lnSpc>
                <a:spcPct val="100000"/>
              </a:lnSpc>
              <a:tabLst>
                <a:tab pos="0" algn="l"/>
              </a:tabLst>
            </a:pPr>
            <a:r>
              <a:rPr lang="fr-FR" sz="1200" b="0" strike="noStrike" spc="-1" dirty="0">
                <a:solidFill>
                  <a:srgbClr val="000000"/>
                </a:solidFill>
                <a:latin typeface="Calibri" panose="020F0502020204030204" pitchFamily="34" charset="0"/>
                <a:ea typeface="Calibri"/>
                <a:cs typeface="Calibri" panose="020F0502020204030204" pitchFamily="34" charset="0"/>
              </a:rPr>
              <a:t>La figure c’est une construction de l’esprit, un objet idéal. Elle peut être décrite par un texte, une formulation, l’énoncé de ses propriétés.</a:t>
            </a:r>
            <a:endParaRPr lang="fr-FR" sz="1200" b="0" strike="noStrike" spc="-1" dirty="0">
              <a:latin typeface="Calibri" panose="020F0502020204030204" pitchFamily="34" charset="0"/>
              <a:cs typeface="Calibri" panose="020F0502020204030204" pitchFamily="34" charset="0"/>
            </a:endParaRPr>
          </a:p>
          <a:p>
            <a:pPr marL="216000" indent="-216000">
              <a:lnSpc>
                <a:spcPct val="100000"/>
              </a:lnSpc>
              <a:tabLst>
                <a:tab pos="0" algn="l"/>
              </a:tabLst>
            </a:pPr>
            <a:r>
              <a:rPr lang="fr-FR" sz="1200" b="0" strike="noStrike" spc="-1" dirty="0">
                <a:solidFill>
                  <a:srgbClr val="000000"/>
                </a:solidFill>
                <a:latin typeface="Calibri" panose="020F0502020204030204" pitchFamily="34" charset="0"/>
                <a:ea typeface="Calibri"/>
                <a:cs typeface="Calibri" panose="020F0502020204030204" pitchFamily="34" charset="0"/>
              </a:rPr>
              <a:t>Une figure (objet de la pensée) c’est un objet théorique qu’une forme dessinée ne fait qu’évoquer. Une figure est un carré si certaines propriétés caractéristiques peuvent être déduites des données initialement fournies.</a:t>
            </a:r>
            <a:endParaRPr lang="fr-FR" sz="1200" b="0" strike="noStrike" spc="-1" dirty="0">
              <a:latin typeface="Calibri" panose="020F0502020204030204" pitchFamily="34" charset="0"/>
              <a:cs typeface="Calibri" panose="020F0502020204030204" pitchFamily="34" charset="0"/>
            </a:endParaRPr>
          </a:p>
          <a:p>
            <a:pPr marL="216000" indent="-216000">
              <a:lnSpc>
                <a:spcPct val="100000"/>
              </a:lnSpc>
            </a:pP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1000" b="0" i="1" strike="noStrike" spc="-1" dirty="0">
                <a:solidFill>
                  <a:srgbClr val="333333"/>
                </a:solidFill>
                <a:latin typeface="Calibri" panose="020F0502020204030204" pitchFamily="34" charset="0"/>
                <a:ea typeface="Century Gothic"/>
                <a:cs typeface="Calibri" panose="020F0502020204030204" pitchFamily="34" charset="0"/>
              </a:rPr>
              <a:t>C. </a:t>
            </a:r>
            <a:r>
              <a:rPr lang="fr-FR" sz="1000" b="0" i="1" strike="noStrike" spc="-1" dirty="0" err="1">
                <a:solidFill>
                  <a:srgbClr val="333333"/>
                </a:solidFill>
                <a:latin typeface="Calibri" panose="020F0502020204030204" pitchFamily="34" charset="0"/>
                <a:ea typeface="Century Gothic"/>
                <a:cs typeface="Calibri" panose="020F0502020204030204" pitchFamily="34" charset="0"/>
              </a:rPr>
              <a:t>Houdement</a:t>
            </a:r>
            <a:r>
              <a:rPr lang="fr-FR" sz="1000" b="0" i="1" strike="noStrike" spc="-1" dirty="0">
                <a:solidFill>
                  <a:srgbClr val="333333"/>
                </a:solidFill>
                <a:latin typeface="Calibri" panose="020F0502020204030204" pitchFamily="34" charset="0"/>
                <a:ea typeface="Century Gothic"/>
                <a:cs typeface="Calibri" panose="020F0502020204030204" pitchFamily="34" charset="0"/>
              </a:rPr>
              <a:t> &amp; A. </a:t>
            </a:r>
            <a:r>
              <a:rPr lang="fr-FR" sz="1000" b="0" i="1" strike="noStrike" spc="-1" dirty="0" err="1">
                <a:solidFill>
                  <a:srgbClr val="333333"/>
                </a:solidFill>
                <a:latin typeface="Calibri" panose="020F0502020204030204" pitchFamily="34" charset="0"/>
                <a:ea typeface="Century Gothic"/>
                <a:cs typeface="Calibri" panose="020F0502020204030204" pitchFamily="34" charset="0"/>
              </a:rPr>
              <a:t>Kuzniak</a:t>
            </a:r>
            <a:r>
              <a:rPr lang="fr-FR" sz="1000" b="0" i="1" strike="noStrike" spc="-1" dirty="0">
                <a:solidFill>
                  <a:srgbClr val="333333"/>
                </a:solidFill>
                <a:latin typeface="Calibri" panose="020F0502020204030204" pitchFamily="34" charset="0"/>
                <a:ea typeface="Century Gothic"/>
                <a:cs typeface="Calibri" panose="020F0502020204030204" pitchFamily="34" charset="0"/>
              </a:rPr>
              <a:t>, </a:t>
            </a:r>
            <a:r>
              <a:rPr lang="fr-FR" sz="1000" b="0" i="1" u="sng" strike="noStrike" spc="-1" dirty="0">
                <a:solidFill>
                  <a:srgbClr val="333333"/>
                </a:solidFill>
                <a:uFillTx/>
                <a:latin typeface="Calibri" panose="020F0502020204030204" pitchFamily="34" charset="0"/>
                <a:ea typeface="Century Gothic"/>
                <a:cs typeface="Calibri" panose="020F0502020204030204" pitchFamily="34" charset="0"/>
              </a:rPr>
              <a:t>Géométrie et paradigmes géométriques</a:t>
            </a:r>
            <a:r>
              <a:rPr lang="fr-FR" sz="1000" b="0" i="1" strike="noStrike" spc="-1" dirty="0">
                <a:solidFill>
                  <a:srgbClr val="333333"/>
                </a:solidFill>
                <a:latin typeface="Calibri" panose="020F0502020204030204" pitchFamily="34" charset="0"/>
                <a:ea typeface="Century Gothic"/>
                <a:cs typeface="Calibri" panose="020F0502020204030204" pitchFamily="34" charset="0"/>
              </a:rPr>
              <a:t> (1999)</a:t>
            </a:r>
            <a:endParaRPr lang="fr-FR" sz="1000" b="0" i="1" strike="noStrike" spc="-1" dirty="0">
              <a:latin typeface="Calibri" panose="020F0502020204030204" pitchFamily="34" charset="0"/>
              <a:cs typeface="Calibri" panose="020F0502020204030204" pitchFamily="34" charset="0"/>
            </a:endParaRPr>
          </a:p>
          <a:p>
            <a:pPr marL="216000" indent="-215280">
              <a:lnSpc>
                <a:spcPct val="100000"/>
              </a:lnSpc>
              <a:tabLst>
                <a:tab pos="0" algn="l"/>
              </a:tabLst>
            </a:pPr>
            <a:r>
              <a:rPr lang="fr-FR" sz="1000" b="0" i="1" strike="noStrike" spc="-1" dirty="0">
                <a:solidFill>
                  <a:srgbClr val="000000"/>
                </a:solidFill>
                <a:latin typeface="Calibri" panose="020F0502020204030204" pitchFamily="34" charset="0"/>
                <a:ea typeface="Verdana"/>
                <a:cs typeface="Calibri" panose="020F0502020204030204" pitchFamily="34" charset="0"/>
              </a:rPr>
              <a:t>La géométrie I offre une place licite au mesurage. Elle est expérimentale et déjà déductive.</a:t>
            </a:r>
            <a:endParaRPr lang="fr-FR" sz="1000" b="0" i="1" strike="noStrike" spc="-1" dirty="0">
              <a:latin typeface="Calibri" panose="020F0502020204030204" pitchFamily="34" charset="0"/>
              <a:cs typeface="Calibri" panose="020F0502020204030204" pitchFamily="34" charset="0"/>
            </a:endParaRPr>
          </a:p>
          <a:p>
            <a:pPr marL="216000" indent="-215280">
              <a:lnSpc>
                <a:spcPct val="100000"/>
              </a:lnSpc>
              <a:tabLst>
                <a:tab pos="0" algn="l"/>
              </a:tabLst>
            </a:pPr>
            <a:r>
              <a:rPr lang="fr-FR" sz="1000" b="0" i="1" strike="noStrike" spc="-1" dirty="0">
                <a:solidFill>
                  <a:srgbClr val="000000"/>
                </a:solidFill>
                <a:latin typeface="Calibri" panose="020F0502020204030204" pitchFamily="34" charset="0"/>
                <a:ea typeface="Verdana"/>
                <a:cs typeface="Calibri" panose="020F0502020204030204" pitchFamily="34" charset="0"/>
              </a:rPr>
              <a:t>La géométrie II amène à regarder des objets anciens avec un nouveau point de vue, elle infère à partir de ces objets, de nouveaux objets au caractère idéel. La compréhension de la géométrie II passe par la prise de conscience d’une véritable rupture avec le mode de production (ou de validation) des connaissances : un système théorique qui ne peut se résumer au « faire voir », qu’il soit matériel ou virtuel.</a:t>
            </a:r>
            <a:endParaRPr lang="fr-FR" sz="1000" b="0" i="1" strike="noStrike" spc="-1" dirty="0">
              <a:latin typeface="Calibri" panose="020F0502020204030204" pitchFamily="34" charset="0"/>
              <a:cs typeface="Calibri" panose="020F0502020204030204" pitchFamily="34" charset="0"/>
            </a:endParaRPr>
          </a:p>
          <a:p>
            <a:pPr marL="216000" indent="-216000">
              <a:lnSpc>
                <a:spcPct val="100000"/>
              </a:lnSpc>
              <a:tabLst>
                <a:tab pos="0" algn="l"/>
              </a:tabLst>
            </a:pPr>
            <a:endParaRPr lang="fr-FR" sz="1000" b="0" i="1" strike="noStrike" spc="-1" dirty="0">
              <a:solidFill>
                <a:srgbClr val="000000"/>
              </a:solidFill>
              <a:latin typeface="Calibri" panose="020F0502020204030204" pitchFamily="34" charset="0"/>
              <a:ea typeface="Calibri"/>
              <a:cs typeface="Calibri" panose="020F0502020204030204" pitchFamily="34" charset="0"/>
            </a:endParaRPr>
          </a:p>
          <a:p>
            <a:pPr marL="216000" marR="0" lvl="0" indent="-216000" algn="l" defTabSz="914400" rtl="0" eaLnBrk="1" fontAlgn="auto" latinLnBrk="0" hangingPunct="1">
              <a:lnSpc>
                <a:spcPct val="100000"/>
              </a:lnSpc>
              <a:spcBef>
                <a:spcPts val="0"/>
              </a:spcBef>
              <a:spcAft>
                <a:spcPts val="0"/>
              </a:spcAft>
              <a:buClrTx/>
              <a:buSzTx/>
              <a:buFontTx/>
              <a:buNone/>
              <a:tabLst>
                <a:tab pos="0" algn="l"/>
              </a:tabLst>
              <a:defRPr/>
            </a:pPr>
            <a:r>
              <a:rPr lang="fr-FR" sz="1000" b="0" i="1" strike="noStrike" spc="-1" dirty="0">
                <a:latin typeface="Calibri" panose="020F0502020204030204" pitchFamily="34" charset="0"/>
                <a:cs typeface="Calibri" panose="020F0502020204030204" pitchFamily="34" charset="0"/>
              </a:rPr>
              <a:t>L’enseignant peut jouer sur certains paramètres (variables didactiques) ou certains leviers pour faire « passer » les élèves d’une géométrie à l’autre. Par exemple, il peut proposer des figures pour lesquelles la perception ne permet pas d’identifier leurs propriétés (un rectangle « presque carré », un parallélogramme « presque rectangle ») pour passer de la géométrie perceptive à la géométrie instrumentée ou utiliser des figures faites à main levée ou des figures qui ne respectent pas les vraies grandeurs pour que l’usage des instruments devienne inopérant.</a:t>
            </a:r>
          </a:p>
          <a:p>
            <a:pPr marL="216000" indent="-216000">
              <a:lnSpc>
                <a:spcPct val="100000"/>
              </a:lnSpc>
              <a:tabLst>
                <a:tab pos="0" algn="l"/>
              </a:tabLst>
            </a:pPr>
            <a:endParaRPr lang="fr-FR" sz="2000" b="0" strike="noStrike" spc="-1" dirty="0">
              <a:solidFill>
                <a:srgbClr val="000000"/>
              </a:solidFill>
              <a:latin typeface="Calibri" panose="020F0502020204030204" pitchFamily="34" charset="0"/>
              <a:ea typeface="Calibri"/>
              <a:cs typeface="Calibri" panose="020F0502020204030204" pitchFamily="34" charset="0"/>
            </a:endParaRPr>
          </a:p>
          <a:p>
            <a:pPr marL="216000" indent="-216000">
              <a:lnSpc>
                <a:spcPct val="100000"/>
              </a:lnSpc>
            </a:pPr>
            <a:endParaRPr lang="fr-FR" sz="2000" b="0" strike="noStrike" spc="-1" dirty="0">
              <a:latin typeface="Arial"/>
            </a:endParaRPr>
          </a:p>
        </p:txBody>
      </p:sp>
      <p:sp>
        <p:nvSpPr>
          <p:cNvPr id="98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F2342FEE-74BF-4936-A3B0-AC985B899DBA}" type="slidenum">
              <a:rPr lang="fr-FR" sz="1200" b="0" strike="noStrike" spc="-1">
                <a:latin typeface="Times New Roman"/>
              </a:rPr>
              <a:t>2</a:t>
            </a:fld>
            <a:endParaRPr lang="fr-FR" sz="1200" b="0" strike="noStrike" spc="-1">
              <a:latin typeface="Times New Roman"/>
            </a:endParaRPr>
          </a:p>
        </p:txBody>
      </p:sp>
    </p:spTree>
    <p:extLst>
      <p:ext uri="{BB962C8B-B14F-4D97-AF65-F5344CB8AC3E}">
        <p14:creationId xmlns:p14="http://schemas.microsoft.com/office/powerpoint/2010/main" val="4033157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 name="PlaceHolder 1"/>
          <p:cNvSpPr>
            <a:spLocks noGrp="1" noRot="1" noChangeAspect="1"/>
          </p:cNvSpPr>
          <p:nvPr>
            <p:ph type="sldImg"/>
          </p:nvPr>
        </p:nvSpPr>
        <p:spPr>
          <a:xfrm>
            <a:off x="685800" y="1143000"/>
            <a:ext cx="5486400" cy="3086100"/>
          </a:xfrm>
          <a:prstGeom prst="rect">
            <a:avLst/>
          </a:prstGeom>
        </p:spPr>
      </p:sp>
      <p:sp>
        <p:nvSpPr>
          <p:cNvPr id="1025"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tabLst>
                <a:tab pos="0" algn="l"/>
              </a:tabLst>
            </a:pPr>
            <a:r>
              <a:rPr lang="fr-FR" sz="1200" b="0" strike="noStrike" spc="-1" dirty="0">
                <a:solidFill>
                  <a:srgbClr val="000000"/>
                </a:solidFill>
                <a:latin typeface="Calibri"/>
                <a:ea typeface="Calibri"/>
              </a:rPr>
              <a:t>Conflit entre pratique géométrique et mode cognitif de leur reconnaissance soulève un </a:t>
            </a:r>
            <a:r>
              <a:rPr lang="fr-FR" sz="1200" b="0" strike="noStrike" spc="-1" dirty="0" err="1">
                <a:solidFill>
                  <a:srgbClr val="000000"/>
                </a:solidFill>
                <a:latin typeface="Calibri"/>
                <a:ea typeface="Calibri"/>
              </a:rPr>
              <a:t>pb</a:t>
            </a:r>
            <a:r>
              <a:rPr lang="fr-FR" sz="1200" b="0" strike="noStrike" spc="-1" dirty="0">
                <a:solidFill>
                  <a:srgbClr val="000000"/>
                </a:solidFill>
                <a:latin typeface="Calibri"/>
                <a:ea typeface="Calibri"/>
              </a:rPr>
              <a:t> difficile et décisif dans l’apprentissage de la géométrie : comment réussir à changer de regard sur les figures ?    </a:t>
            </a:r>
            <a:endParaRPr lang="fr-FR" sz="1200" b="0" strike="noStrike" spc="-1" dirty="0">
              <a:latin typeface="+mn-lt"/>
            </a:endParaRPr>
          </a:p>
          <a:p>
            <a:pPr marL="216000" indent="-216000">
              <a:lnSpc>
                <a:spcPct val="100000"/>
              </a:lnSpc>
              <a:tabLst>
                <a:tab pos="0" algn="l"/>
              </a:tabLst>
            </a:pPr>
            <a:endParaRPr lang="fr-FR" sz="1200" b="0" strike="noStrike" spc="-1" dirty="0">
              <a:latin typeface="+mn-lt"/>
            </a:endParaRPr>
          </a:p>
          <a:p>
            <a:pPr marL="216000" indent="-216000">
              <a:lnSpc>
                <a:spcPct val="100000"/>
              </a:lnSpc>
              <a:tabLst>
                <a:tab pos="0" algn="l"/>
              </a:tabLst>
            </a:pPr>
            <a:r>
              <a:rPr lang="fr-FR" sz="1200" b="0" strike="noStrike" spc="-1" dirty="0">
                <a:solidFill>
                  <a:srgbClr val="000000"/>
                </a:solidFill>
                <a:latin typeface="Calibri"/>
                <a:ea typeface="Calibri"/>
              </a:rPr>
              <a:t>C’est en effet en jouant sur la variable qu’offrent les instruments, dans une situation de reproduction que l’on inversera chez les élèves, la prédominance très forte et durable d’une analyse perceptive sur une analyse géométrique de figures. Ainsi </a:t>
            </a:r>
            <a:r>
              <a:rPr lang="fr-FR" sz="1200" b="1" strike="noStrike" spc="-1" dirty="0">
                <a:solidFill>
                  <a:srgbClr val="000000"/>
                </a:solidFill>
                <a:latin typeface="Calibri"/>
                <a:ea typeface="Calibri"/>
              </a:rPr>
              <a:t>il y a des instruments qui font analyser une figure en termes d’unités 2D et d’autres en termes d’unités 1D</a:t>
            </a:r>
            <a:r>
              <a:rPr lang="fr-FR" sz="1200" b="0" strike="noStrike" spc="-1" dirty="0">
                <a:solidFill>
                  <a:srgbClr val="000000"/>
                </a:solidFill>
                <a:latin typeface="Calibri"/>
                <a:ea typeface="Calibri"/>
              </a:rPr>
              <a:t>. Les tâches de reproduction seront radicalement différentes selon le type d’instruments choisis.</a:t>
            </a:r>
          </a:p>
          <a:p>
            <a:pPr marL="216000" indent="-216000">
              <a:lnSpc>
                <a:spcPct val="100000"/>
              </a:lnSpc>
              <a:tabLst>
                <a:tab pos="0" algn="l"/>
              </a:tabLst>
            </a:pPr>
            <a:endParaRPr lang="fr-FR" sz="1200" b="0" strike="noStrike" spc="-1" dirty="0">
              <a:latin typeface="+mn-lt"/>
            </a:endParaRPr>
          </a:p>
          <a:p>
            <a:pPr>
              <a:lnSpc>
                <a:spcPct val="100000"/>
              </a:lnSpc>
              <a:tabLst>
                <a:tab pos="0" algn="l"/>
              </a:tabLst>
            </a:pPr>
            <a:r>
              <a:rPr lang="fr-FR" sz="1200" b="0" strike="noStrike" spc="-1" dirty="0">
                <a:solidFill>
                  <a:srgbClr val="000000"/>
                </a:solidFill>
                <a:latin typeface="Calibri" panose="020F0502020204030204" pitchFamily="34" charset="0"/>
                <a:ea typeface="+mn-ea"/>
                <a:cs typeface="Calibri" panose="020F0502020204030204" pitchFamily="34" charset="0"/>
              </a:rPr>
              <a:t>Certaines instruments permettent de transporter des informations 2D</a:t>
            </a: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1200" b="0" strike="noStrike" spc="-1" dirty="0">
                <a:solidFill>
                  <a:srgbClr val="000000"/>
                </a:solidFill>
                <a:latin typeface="Calibri" panose="020F0502020204030204" pitchFamily="34" charset="0"/>
                <a:ea typeface="+mn-ea"/>
                <a:cs typeface="Calibri" panose="020F0502020204030204" pitchFamily="34" charset="0"/>
              </a:rPr>
              <a:t>Donner aux élèves l’accès à des instruments tels que des gabarits permet de prendre en compte l’appréhension spontanée de la figure en termes de surfaces</a:t>
            </a: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1200" b="0" strike="noStrike" spc="-1" dirty="0">
                <a:solidFill>
                  <a:srgbClr val="000000"/>
                </a:solidFill>
                <a:latin typeface="Calibri" panose="020F0502020204030204" pitchFamily="34" charset="0"/>
                <a:ea typeface="+mn-ea"/>
                <a:cs typeface="Calibri" panose="020F0502020204030204" pitchFamily="34" charset="0"/>
              </a:rPr>
              <a:t>D’autres instruments permettent de transporter des informations 1D</a:t>
            </a: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1200" b="0" strike="noStrike" spc="-1" dirty="0">
                <a:solidFill>
                  <a:srgbClr val="262626"/>
                </a:solidFill>
                <a:latin typeface="Calibri" panose="020F0502020204030204" pitchFamily="34" charset="0"/>
                <a:ea typeface="+mn-ea"/>
                <a:cs typeface="Calibri" panose="020F0502020204030204" pitchFamily="34" charset="0"/>
              </a:rPr>
              <a:t>Encourager l’utilisation des instruments tels que la règle et le compas est nécessaire pour accompagner</a:t>
            </a:r>
            <a:r>
              <a:rPr lang="fr-FR" sz="1200" b="0" strike="noStrike" spc="-1" dirty="0">
                <a:solidFill>
                  <a:schemeClr val="tx1"/>
                </a:solidFill>
                <a:latin typeface="Calibri" panose="020F0502020204030204" pitchFamily="34" charset="0"/>
                <a:ea typeface="+mn-ea"/>
                <a:cs typeface="Calibri" panose="020F0502020204030204" pitchFamily="34" charset="0"/>
              </a:rPr>
              <a:t> </a:t>
            </a:r>
            <a:r>
              <a:rPr lang="fr-FR" sz="1200" b="0" strike="noStrike" spc="-1" dirty="0">
                <a:solidFill>
                  <a:srgbClr val="262626"/>
                </a:solidFill>
                <a:latin typeface="Calibri" panose="020F0502020204030204" pitchFamily="34" charset="0"/>
                <a:ea typeface="+mn-ea"/>
                <a:cs typeface="Calibri" panose="020F0502020204030204" pitchFamily="34" charset="0"/>
              </a:rPr>
              <a:t>les élèves vers la déconstruction de la figure en un réseau de lignes et de points</a:t>
            </a: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1200" b="0" strike="noStrike" spc="-1" dirty="0">
                <a:latin typeface="Calibri" panose="020F0502020204030204" pitchFamily="34" charset="0"/>
                <a:cs typeface="Calibri" panose="020F0502020204030204" pitchFamily="34" charset="0"/>
              </a:rPr>
              <a:t>Les instruments sont porteurs de propriétés. La diversité est intéressante. Les instruments qui multiplient les fonctions ne permettent pas aussi clairement de faire ressortir des propriétés.</a:t>
            </a:r>
          </a:p>
          <a:p>
            <a:pPr>
              <a:lnSpc>
                <a:spcPct val="100000"/>
              </a:lnSpc>
              <a:tabLst>
                <a:tab pos="0" algn="l"/>
              </a:tabLst>
            </a:pP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1200" b="1" strike="noStrike" spc="-1" dirty="0">
                <a:latin typeface="Calibri" panose="020F0502020204030204" pitchFamily="34" charset="0"/>
                <a:cs typeface="Calibri" panose="020F0502020204030204" pitchFamily="34" charset="0"/>
              </a:rPr>
              <a:t>Le cercle vu comme un lieu géométrique de points à égale distance d’un point fixe</a:t>
            </a:r>
          </a:p>
          <a:p>
            <a:pPr>
              <a:lnSpc>
                <a:spcPct val="100000"/>
              </a:lnSpc>
              <a:tabLst>
                <a:tab pos="0" algn="l"/>
              </a:tabLst>
            </a:pPr>
            <a:endParaRPr lang="fr-FR" sz="1200" b="1" strike="noStrike" spc="-1" dirty="0">
              <a:latin typeface="Calibri" panose="020F0502020204030204" pitchFamily="34" charset="0"/>
              <a:cs typeface="Calibri" panose="020F0502020204030204" pitchFamily="34" charset="0"/>
            </a:endParaRPr>
          </a:p>
          <a:p>
            <a:r>
              <a:rPr lang="fr-FR" sz="1200" kern="1200" dirty="0">
                <a:solidFill>
                  <a:schemeClr val="tx1"/>
                </a:solidFill>
                <a:effectLst/>
                <a:latin typeface="Calibri" panose="020F0502020204030204" pitchFamily="34" charset="0"/>
                <a:ea typeface="+mn-ea"/>
                <a:cs typeface="Calibri" panose="020F0502020204030204" pitchFamily="34" charset="0"/>
              </a:rPr>
              <a:t>Comme </a:t>
            </a:r>
            <a:r>
              <a:rPr lang="fr-FR" sz="1200" kern="1200" dirty="0" err="1">
                <a:solidFill>
                  <a:schemeClr val="tx1"/>
                </a:solidFill>
                <a:effectLst/>
                <a:latin typeface="Calibri" panose="020F0502020204030204" pitchFamily="34" charset="0"/>
                <a:ea typeface="+mn-ea"/>
                <a:cs typeface="Calibri" panose="020F0502020204030204" pitchFamily="34" charset="0"/>
              </a:rPr>
              <a:t>Artigue</a:t>
            </a:r>
            <a:r>
              <a:rPr lang="fr-FR" sz="1200" kern="1200" dirty="0">
                <a:solidFill>
                  <a:schemeClr val="tx1"/>
                </a:solidFill>
                <a:effectLst/>
                <a:latin typeface="Calibri" panose="020F0502020204030204" pitchFamily="34" charset="0"/>
                <a:ea typeface="+mn-ea"/>
                <a:cs typeface="Calibri" panose="020F0502020204030204" pitchFamily="34" charset="0"/>
              </a:rPr>
              <a:t> et Robinet (1982) l'ont bien mis en évidence, les différentes façons de définir le cercle renvoient à des conceptions différentes de celui-ci (ponctuelle ou globale, statique ou dynamique) (</a:t>
            </a:r>
            <a:r>
              <a:rPr lang="fr-FR" sz="1200" kern="1200" dirty="0" err="1">
                <a:solidFill>
                  <a:schemeClr val="tx1"/>
                </a:solidFill>
                <a:effectLst/>
                <a:latin typeface="Calibri" panose="020F0502020204030204" pitchFamily="34" charset="0"/>
                <a:ea typeface="+mn-ea"/>
                <a:cs typeface="Calibri" panose="020F0502020204030204" pitchFamily="34" charset="0"/>
              </a:rPr>
              <a:t>Ib</a:t>
            </a:r>
            <a:r>
              <a:rPr lang="fr-FR" sz="1200" kern="1200" dirty="0">
                <a:solidFill>
                  <a:schemeClr val="tx1"/>
                </a:solidFill>
                <a:effectLst/>
                <a:latin typeface="Calibri" panose="020F0502020204030204" pitchFamily="34" charset="0"/>
                <a:ea typeface="+mn-ea"/>
                <a:cs typeface="Calibri" panose="020F0502020204030204" pitchFamily="34" charset="0"/>
              </a:rPr>
              <a:t>., p. 17) : Ces définitions sont toutes logiquement équivalentes et définissent donc le même objet géométrique. Mais elles correspondent à des façons différentes de percevoir le cercle, d'utiliser ses propriétés et elles mettent l'accent sur des éléments géométriques, des relations entre ces éléments, différents. C'est pourquoi nous leur associons des conceptions distinctes du cercle.</a:t>
            </a:r>
          </a:p>
          <a:p>
            <a:pPr>
              <a:lnSpc>
                <a:spcPct val="100000"/>
              </a:lnSpc>
              <a:tabLst>
                <a:tab pos="0" algn="l"/>
              </a:tabLst>
            </a:pPr>
            <a:endParaRPr lang="fr-FR" sz="1200" b="0" strike="noStrike" spc="-1" dirty="0">
              <a:latin typeface="Calibri" panose="020F0502020204030204" pitchFamily="34" charset="0"/>
              <a:cs typeface="Calibri" panose="020F0502020204030204" pitchFamily="34" charset="0"/>
            </a:endParaRPr>
          </a:p>
          <a:p>
            <a:r>
              <a:rPr lang="fr-FR" sz="1200" kern="1200" dirty="0">
                <a:solidFill>
                  <a:schemeClr val="tx1"/>
                </a:solidFill>
                <a:effectLst/>
                <a:latin typeface="Calibri" panose="020F0502020204030204" pitchFamily="34" charset="0"/>
                <a:ea typeface="+mn-ea"/>
                <a:cs typeface="Calibri" panose="020F0502020204030204" pitchFamily="34" charset="0"/>
              </a:rPr>
              <a:t>Nous pouvons ajouter que ces différentes conceptions se forgent aussi selon les différents outils dont on dispose pour tracer le cercle, par exemple : gabarit ; pochoir ; ficelle, punaise et crayon ; compas.</a:t>
            </a:r>
          </a:p>
          <a:p>
            <a:endParaRPr lang="fr-FR" sz="1200" kern="1200" dirty="0">
              <a:solidFill>
                <a:schemeClr val="tx1"/>
              </a:solidFill>
              <a:effectLst/>
              <a:latin typeface="Calibri" panose="020F0502020204030204" pitchFamily="34" charset="0"/>
              <a:ea typeface="+mn-ea"/>
              <a:cs typeface="Calibri" panose="020F0502020204030204" pitchFamily="34" charset="0"/>
            </a:endParaRPr>
          </a:p>
          <a:p>
            <a:r>
              <a:rPr lang="fr-FR" sz="1200" b="1" kern="1200" dirty="0">
                <a:solidFill>
                  <a:schemeClr val="tx1"/>
                </a:solidFill>
                <a:effectLst/>
                <a:latin typeface="Calibri" panose="020F0502020204030204" pitchFamily="34" charset="0"/>
                <a:ea typeface="+mn-ea"/>
                <a:cs typeface="Calibri" panose="020F0502020204030204" pitchFamily="34" charset="0"/>
              </a:rPr>
              <a:t>Lien explicite déjà connu entre le compas et la ficelle favorisant la conception du rayon comme segment</a:t>
            </a:r>
            <a:r>
              <a:rPr lang="fr-FR" sz="1200" kern="1200" dirty="0">
                <a:solidFill>
                  <a:schemeClr val="tx1"/>
                </a:solidFill>
                <a:effectLst/>
                <a:latin typeface="Calibri" panose="020F0502020204030204" pitchFamily="34" charset="0"/>
                <a:ea typeface="+mn-ea"/>
                <a:cs typeface="Calibri" panose="020F0502020204030204" pitchFamily="34" charset="0"/>
              </a:rPr>
              <a:t>.</a:t>
            </a:r>
          </a:p>
          <a:p>
            <a:pPr>
              <a:lnSpc>
                <a:spcPct val="100000"/>
              </a:lnSpc>
              <a:tabLst>
                <a:tab pos="0" algn="l"/>
              </a:tabLst>
            </a:pP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1200" b="0" strike="noStrike" spc="-1" dirty="0">
                <a:latin typeface="Calibri" panose="020F0502020204030204" pitchFamily="34" charset="0"/>
                <a:cs typeface="Calibri" panose="020F0502020204030204" pitchFamily="34" charset="0"/>
              </a:rPr>
              <a:t>Inversement il sera bon qu’à un certain moment le compas puisse être vu comme :</a:t>
            </a:r>
          </a:p>
          <a:p>
            <a:pPr marL="171360" indent="-171000">
              <a:lnSpc>
                <a:spcPct val="100000"/>
              </a:lnSpc>
              <a:buClr>
                <a:srgbClr val="000000"/>
              </a:buClr>
              <a:buFont typeface="StarSymbol"/>
              <a:buChar char="-"/>
              <a:tabLst>
                <a:tab pos="0" algn="l"/>
              </a:tabLst>
            </a:pPr>
            <a:r>
              <a:rPr lang="fr-FR" sz="1200" b="0" strike="noStrike" spc="-1" dirty="0">
                <a:latin typeface="Calibri" panose="020F0502020204030204" pitchFamily="34" charset="0"/>
                <a:cs typeface="Calibri" panose="020F0502020204030204" pitchFamily="34" charset="0"/>
              </a:rPr>
              <a:t>Un outil pour tracer des cercles</a:t>
            </a:r>
          </a:p>
          <a:p>
            <a:pPr marL="171360" indent="-171000">
              <a:lnSpc>
                <a:spcPct val="100000"/>
              </a:lnSpc>
              <a:buClr>
                <a:srgbClr val="000000"/>
              </a:buClr>
              <a:buFont typeface="StarSymbol"/>
              <a:buChar char="-"/>
              <a:tabLst>
                <a:tab pos="0" algn="l"/>
              </a:tabLst>
            </a:pPr>
            <a:r>
              <a:rPr lang="fr-FR" sz="1200" b="0" strike="noStrike" spc="-1" dirty="0">
                <a:latin typeface="Calibri" panose="020F0502020204030204" pitchFamily="34" charset="0"/>
                <a:cs typeface="Calibri" panose="020F0502020204030204" pitchFamily="34" charset="0"/>
              </a:rPr>
              <a:t>Un outil pour comparer des longueurs</a:t>
            </a:r>
          </a:p>
          <a:p>
            <a:pPr marL="171360" indent="-171000">
              <a:lnSpc>
                <a:spcPct val="100000"/>
              </a:lnSpc>
              <a:buClr>
                <a:srgbClr val="000000"/>
              </a:buClr>
              <a:buFont typeface="StarSymbol"/>
              <a:buChar char="-"/>
              <a:tabLst>
                <a:tab pos="0" algn="l"/>
              </a:tabLst>
            </a:pPr>
            <a:r>
              <a:rPr lang="fr-FR" sz="1200" b="0" strike="noStrike" spc="-1" dirty="0">
                <a:latin typeface="Calibri" panose="020F0502020204030204" pitchFamily="34" charset="0"/>
                <a:cs typeface="Calibri" panose="020F0502020204030204" pitchFamily="34" charset="0"/>
              </a:rPr>
              <a:t>Un outil pour reporter des longueurs</a:t>
            </a:r>
          </a:p>
          <a:p>
            <a:pPr marL="171360" indent="-171000">
              <a:lnSpc>
                <a:spcPct val="100000"/>
              </a:lnSpc>
              <a:buClr>
                <a:srgbClr val="000000"/>
              </a:buClr>
              <a:buFont typeface="StarSymbol"/>
              <a:buChar char="-"/>
              <a:tabLst>
                <a:tab pos="0" algn="l"/>
              </a:tabLst>
            </a:pPr>
            <a:endParaRPr lang="fr-FR" sz="1200" b="0" strike="noStrike" spc="-1" dirty="0">
              <a:latin typeface="Calibri" panose="020F0502020204030204" pitchFamily="34" charset="0"/>
              <a:cs typeface="Calibri" panose="020F0502020204030204" pitchFamily="34" charset="0"/>
            </a:endParaRPr>
          </a:p>
          <a:p>
            <a:r>
              <a:rPr lang="fr-FR" sz="1200" b="1" kern="1200" dirty="0">
                <a:solidFill>
                  <a:schemeClr val="tx1"/>
                </a:solidFill>
                <a:effectLst/>
                <a:latin typeface="+mn-lt"/>
                <a:ea typeface="+mn-ea"/>
                <a:cs typeface="+mn-cs"/>
              </a:rPr>
              <a:t>2 Une variable didactique essentielle : les instruments à disposition </a:t>
            </a:r>
            <a:endParaRPr lang="fr-FR" dirty="0"/>
          </a:p>
          <a:p>
            <a:r>
              <a:rPr lang="fr-FR" sz="1200" i="1" kern="1200" dirty="0">
                <a:solidFill>
                  <a:schemeClr val="tx1"/>
                </a:solidFill>
                <a:effectLst/>
                <a:latin typeface="+mn-lt"/>
                <a:ea typeface="+mn-ea"/>
                <a:cs typeface="+mn-cs"/>
              </a:rPr>
              <a:t>L’</a:t>
            </a:r>
            <a:r>
              <a:rPr lang="fr-FR" sz="1200" i="1" kern="1200" dirty="0" err="1">
                <a:solidFill>
                  <a:schemeClr val="tx1"/>
                </a:solidFill>
                <a:effectLst/>
                <a:latin typeface="+mn-lt"/>
                <a:ea typeface="+mn-ea"/>
                <a:cs typeface="+mn-cs"/>
              </a:rPr>
              <a:t>élargissement</a:t>
            </a:r>
            <a:r>
              <a:rPr lang="fr-FR" sz="1200" i="1" kern="1200" dirty="0">
                <a:solidFill>
                  <a:schemeClr val="tx1"/>
                </a:solidFill>
                <a:effectLst/>
                <a:latin typeface="+mn-lt"/>
                <a:ea typeface="+mn-ea"/>
                <a:cs typeface="+mn-cs"/>
              </a:rPr>
              <a:t> de la notion de reproduction de figure que nous venons de faire dans l’exemple </a:t>
            </a:r>
            <a:r>
              <a:rPr lang="fr-FR" sz="1200" i="1" kern="1200" dirty="0" err="1">
                <a:solidFill>
                  <a:schemeClr val="tx1"/>
                </a:solidFill>
                <a:effectLst/>
                <a:latin typeface="+mn-lt"/>
                <a:ea typeface="+mn-ea"/>
                <a:cs typeface="+mn-cs"/>
              </a:rPr>
              <a:t>précédent</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amène</a:t>
            </a:r>
            <a:r>
              <a:rPr lang="fr-FR" sz="1200" i="1" kern="1200" dirty="0">
                <a:solidFill>
                  <a:schemeClr val="tx1"/>
                </a:solidFill>
                <a:effectLst/>
                <a:latin typeface="+mn-lt"/>
                <a:ea typeface="+mn-ea"/>
                <a:cs typeface="+mn-cs"/>
              </a:rPr>
              <a:t> à </a:t>
            </a:r>
            <a:r>
              <a:rPr lang="fr-FR" sz="1200" i="1" kern="1200" dirty="0" err="1">
                <a:solidFill>
                  <a:schemeClr val="tx1"/>
                </a:solidFill>
                <a:effectLst/>
                <a:latin typeface="+mn-lt"/>
                <a:ea typeface="+mn-ea"/>
                <a:cs typeface="+mn-cs"/>
              </a:rPr>
              <a:t>considérer</a:t>
            </a:r>
            <a:r>
              <a:rPr lang="fr-FR" sz="1200" i="1" kern="1200" dirty="0">
                <a:solidFill>
                  <a:schemeClr val="tx1"/>
                </a:solidFill>
                <a:effectLst/>
                <a:latin typeface="+mn-lt"/>
                <a:ea typeface="+mn-ea"/>
                <a:cs typeface="+mn-cs"/>
              </a:rPr>
              <a:t> les instruments à disposition comme une variable didactique essentielle pour faire </a:t>
            </a:r>
            <a:r>
              <a:rPr lang="fr-FR" sz="1200" i="1" kern="1200" dirty="0" err="1">
                <a:solidFill>
                  <a:schemeClr val="tx1"/>
                </a:solidFill>
                <a:effectLst/>
                <a:latin typeface="+mn-lt"/>
                <a:ea typeface="+mn-ea"/>
                <a:cs typeface="+mn-cs"/>
              </a:rPr>
              <a:t>évoluer</a:t>
            </a:r>
            <a:r>
              <a:rPr lang="fr-FR" sz="1200" i="1" kern="1200" dirty="0">
                <a:solidFill>
                  <a:schemeClr val="tx1"/>
                </a:solidFill>
                <a:effectLst/>
                <a:latin typeface="+mn-lt"/>
                <a:ea typeface="+mn-ea"/>
                <a:cs typeface="+mn-cs"/>
              </a:rPr>
              <a:t> le regard sur les figures. Il nous montre aussi que, si nous voulons </a:t>
            </a:r>
            <a:r>
              <a:rPr lang="fr-FR" sz="1200" i="1" kern="1200" dirty="0" err="1">
                <a:solidFill>
                  <a:schemeClr val="tx1"/>
                </a:solidFill>
                <a:effectLst/>
                <a:latin typeface="+mn-lt"/>
                <a:ea typeface="+mn-ea"/>
                <a:cs typeface="+mn-cs"/>
              </a:rPr>
              <a:t>réfléchir</a:t>
            </a:r>
            <a:r>
              <a:rPr lang="fr-FR" sz="1200" i="1" kern="1200" dirty="0">
                <a:solidFill>
                  <a:schemeClr val="tx1"/>
                </a:solidFill>
                <a:effectLst/>
                <a:latin typeface="+mn-lt"/>
                <a:ea typeface="+mn-ea"/>
                <a:cs typeface="+mn-cs"/>
              </a:rPr>
              <a:t> aux liens entre la conceptualisation en </a:t>
            </a:r>
            <a:r>
              <a:rPr lang="fr-FR" sz="1200" i="1" kern="1200" dirty="0" err="1">
                <a:solidFill>
                  <a:schemeClr val="tx1"/>
                </a:solidFill>
                <a:effectLst/>
                <a:latin typeface="+mn-lt"/>
                <a:ea typeface="+mn-ea"/>
                <a:cs typeface="+mn-cs"/>
              </a:rPr>
              <a:t>géométrie</a:t>
            </a:r>
            <a:r>
              <a:rPr lang="fr-FR" sz="1200" i="1" kern="1200" dirty="0">
                <a:solidFill>
                  <a:schemeClr val="tx1"/>
                </a:solidFill>
                <a:effectLst/>
                <a:latin typeface="+mn-lt"/>
                <a:ea typeface="+mn-ea"/>
                <a:cs typeface="+mn-cs"/>
              </a:rPr>
              <a:t> et l’usage des instruments de tracé, il ne faut pas limiter notre </a:t>
            </a:r>
            <a:r>
              <a:rPr lang="fr-FR" sz="1200" i="1" kern="1200" dirty="0" err="1">
                <a:solidFill>
                  <a:schemeClr val="tx1"/>
                </a:solidFill>
                <a:effectLst/>
                <a:latin typeface="+mn-lt"/>
                <a:ea typeface="+mn-ea"/>
                <a:cs typeface="+mn-cs"/>
              </a:rPr>
              <a:t>réflexion</a:t>
            </a:r>
            <a:r>
              <a:rPr lang="fr-FR" sz="1200" i="1" kern="1200" dirty="0">
                <a:solidFill>
                  <a:schemeClr val="tx1"/>
                </a:solidFill>
                <a:effectLst/>
                <a:latin typeface="+mn-lt"/>
                <a:ea typeface="+mn-ea"/>
                <a:cs typeface="+mn-cs"/>
              </a:rPr>
              <a:t> aux instruments usuels et </a:t>
            </a:r>
            <a:r>
              <a:rPr lang="fr-FR" sz="1200" i="1" kern="1200" dirty="0" err="1">
                <a:solidFill>
                  <a:schemeClr val="tx1"/>
                </a:solidFill>
                <a:effectLst/>
                <a:latin typeface="+mn-lt"/>
                <a:ea typeface="+mn-ea"/>
                <a:cs typeface="+mn-cs"/>
              </a:rPr>
              <a:t>considérer</a:t>
            </a:r>
            <a:r>
              <a:rPr lang="fr-FR" sz="1200" i="1" kern="1200" dirty="0">
                <a:solidFill>
                  <a:schemeClr val="tx1"/>
                </a:solidFill>
                <a:effectLst/>
                <a:latin typeface="+mn-lt"/>
                <a:ea typeface="+mn-ea"/>
                <a:cs typeface="+mn-cs"/>
              </a:rPr>
              <a:t> les instruments en relation avec le regard que l’on porte sur la figure, et donc en relation avec la dimension maximale des informations sur la figure qu’ils peuvent transporter (D1 ou D2, cf. Duval &amp; Godin, 2006 et Offre, Perrin-</a:t>
            </a:r>
            <a:r>
              <a:rPr lang="fr-FR" sz="1200" i="1" kern="1200" dirty="0" err="1">
                <a:solidFill>
                  <a:schemeClr val="tx1"/>
                </a:solidFill>
                <a:effectLst/>
                <a:latin typeface="+mn-lt"/>
                <a:ea typeface="+mn-ea"/>
                <a:cs typeface="+mn-cs"/>
              </a:rPr>
              <a:t>Glorian</a:t>
            </a:r>
            <a:r>
              <a:rPr lang="fr-FR" sz="1200" i="1" kern="1200" dirty="0">
                <a:solidFill>
                  <a:schemeClr val="tx1"/>
                </a:solidFill>
                <a:effectLst/>
                <a:latin typeface="+mn-lt"/>
                <a:ea typeface="+mn-ea"/>
                <a:cs typeface="+mn-cs"/>
              </a:rPr>
              <a:t> &amp; </a:t>
            </a:r>
            <a:r>
              <a:rPr lang="fr-FR" sz="1200" i="1" kern="1200" dirty="0" err="1">
                <a:solidFill>
                  <a:schemeClr val="tx1"/>
                </a:solidFill>
                <a:effectLst/>
                <a:latin typeface="+mn-lt"/>
                <a:ea typeface="+mn-ea"/>
                <a:cs typeface="+mn-cs"/>
              </a:rPr>
              <a:t>Verbaere</a:t>
            </a:r>
            <a:r>
              <a:rPr lang="fr-FR" sz="1200" i="1" kern="1200" dirty="0">
                <a:solidFill>
                  <a:schemeClr val="tx1"/>
                </a:solidFill>
                <a:effectLst/>
                <a:latin typeface="+mn-lt"/>
                <a:ea typeface="+mn-ea"/>
                <a:cs typeface="+mn-cs"/>
              </a:rPr>
              <a:t>, 2006). En effet, les instruments de </a:t>
            </a:r>
            <a:r>
              <a:rPr lang="fr-FR" sz="1200" i="1" kern="1200" dirty="0" err="1">
                <a:solidFill>
                  <a:schemeClr val="tx1"/>
                </a:solidFill>
                <a:effectLst/>
                <a:latin typeface="+mn-lt"/>
                <a:ea typeface="+mn-ea"/>
                <a:cs typeface="+mn-cs"/>
              </a:rPr>
              <a:t>géométrie</a:t>
            </a:r>
            <a:r>
              <a:rPr lang="fr-FR" sz="1200" i="1" kern="1200" dirty="0">
                <a:solidFill>
                  <a:schemeClr val="tx1"/>
                </a:solidFill>
                <a:effectLst/>
                <a:latin typeface="+mn-lt"/>
                <a:ea typeface="+mn-ea"/>
                <a:cs typeface="+mn-cs"/>
              </a:rPr>
              <a:t> (au sens large) peuvent transporter des </a:t>
            </a:r>
            <a:r>
              <a:rPr lang="fr-FR" sz="1200" i="1" kern="1200" dirty="0" err="1">
                <a:solidFill>
                  <a:schemeClr val="tx1"/>
                </a:solidFill>
                <a:effectLst/>
                <a:latin typeface="+mn-lt"/>
                <a:ea typeface="+mn-ea"/>
                <a:cs typeface="+mn-cs"/>
              </a:rPr>
              <a:t>propriétés</a:t>
            </a:r>
            <a:r>
              <a:rPr lang="fr-FR" sz="1200" i="1" kern="1200" dirty="0">
                <a:solidFill>
                  <a:schemeClr val="tx1"/>
                </a:solidFill>
                <a:effectLst/>
                <a:latin typeface="+mn-lt"/>
                <a:ea typeface="+mn-ea"/>
                <a:cs typeface="+mn-cs"/>
              </a:rPr>
              <a:t> graphiques des figures, soit directement en transportant une partie D2 (surface) de la figure, soit par l’</a:t>
            </a:r>
            <a:r>
              <a:rPr lang="fr-FR" sz="1200" i="1" kern="1200" dirty="0" err="1">
                <a:solidFill>
                  <a:schemeClr val="tx1"/>
                </a:solidFill>
                <a:effectLst/>
                <a:latin typeface="+mn-lt"/>
                <a:ea typeface="+mn-ea"/>
                <a:cs typeface="+mn-cs"/>
              </a:rPr>
              <a:t>intermédiaire</a:t>
            </a:r>
            <a:r>
              <a:rPr lang="fr-FR" sz="1200" i="1" kern="1200" dirty="0">
                <a:solidFill>
                  <a:schemeClr val="tx1"/>
                </a:solidFill>
                <a:effectLst/>
                <a:latin typeface="+mn-lt"/>
                <a:ea typeface="+mn-ea"/>
                <a:cs typeface="+mn-cs"/>
              </a:rPr>
              <a:t> de </a:t>
            </a:r>
            <a:r>
              <a:rPr lang="fr-FR" sz="1200" i="1" kern="1200" dirty="0" err="1">
                <a:solidFill>
                  <a:schemeClr val="tx1"/>
                </a:solidFill>
                <a:effectLst/>
                <a:latin typeface="+mn-lt"/>
                <a:ea typeface="+mn-ea"/>
                <a:cs typeface="+mn-cs"/>
              </a:rPr>
              <a:t>tracés</a:t>
            </a:r>
            <a:r>
              <a:rPr lang="fr-FR" sz="1200" i="1" kern="1200" dirty="0">
                <a:solidFill>
                  <a:schemeClr val="tx1"/>
                </a:solidFill>
                <a:effectLst/>
                <a:latin typeface="+mn-lt"/>
                <a:ea typeface="+mn-ea"/>
                <a:cs typeface="+mn-cs"/>
              </a:rPr>
              <a:t> D1, en relation avec des </a:t>
            </a:r>
            <a:r>
              <a:rPr lang="fr-FR" sz="1200" i="1" kern="1200" dirty="0" err="1">
                <a:solidFill>
                  <a:schemeClr val="tx1"/>
                </a:solidFill>
                <a:effectLst/>
                <a:latin typeface="+mn-lt"/>
                <a:ea typeface="+mn-ea"/>
                <a:cs typeface="+mn-cs"/>
              </a:rPr>
              <a:t>propriétés</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géométriques</a:t>
            </a:r>
            <a:r>
              <a:rPr lang="fr-FR" sz="1200" i="1" kern="1200" dirty="0">
                <a:solidFill>
                  <a:schemeClr val="tx1"/>
                </a:solidFill>
                <a:effectLst/>
                <a:latin typeface="+mn-lt"/>
                <a:ea typeface="+mn-ea"/>
                <a:cs typeface="+mn-cs"/>
              </a:rPr>
              <a:t> (alignement, direction, grandeurs). Outre les instruments qui permettent de tracer, il faudrait s’</a:t>
            </a:r>
            <a:r>
              <a:rPr lang="fr-FR" sz="1200" i="1" kern="1200" dirty="0" err="1">
                <a:solidFill>
                  <a:schemeClr val="tx1"/>
                </a:solidFill>
                <a:effectLst/>
                <a:latin typeface="+mn-lt"/>
                <a:ea typeface="+mn-ea"/>
                <a:cs typeface="+mn-cs"/>
              </a:rPr>
              <a:t>intéresser</a:t>
            </a:r>
            <a:r>
              <a:rPr lang="fr-FR" sz="1200" i="1" kern="1200" dirty="0">
                <a:solidFill>
                  <a:schemeClr val="tx1"/>
                </a:solidFill>
                <a:effectLst/>
                <a:latin typeface="+mn-lt"/>
                <a:ea typeface="+mn-ea"/>
                <a:cs typeface="+mn-cs"/>
              </a:rPr>
              <a:t> aussi au </a:t>
            </a:r>
            <a:r>
              <a:rPr lang="fr-FR" sz="1200" i="1" kern="1200" dirty="0" err="1">
                <a:solidFill>
                  <a:schemeClr val="tx1"/>
                </a:solidFill>
                <a:effectLst/>
                <a:latin typeface="+mn-lt"/>
                <a:ea typeface="+mn-ea"/>
                <a:cs typeface="+mn-cs"/>
              </a:rPr>
              <a:t>matériel</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complémentaire</a:t>
            </a:r>
            <a:r>
              <a:rPr lang="fr-FR" sz="1200" i="1" kern="1200" dirty="0">
                <a:solidFill>
                  <a:schemeClr val="tx1"/>
                </a:solidFill>
                <a:effectLst/>
                <a:latin typeface="+mn-lt"/>
                <a:ea typeface="+mn-ea"/>
                <a:cs typeface="+mn-cs"/>
              </a:rPr>
              <a:t> mais essentiel comme les ciseaux ou la gomme ainsi qu’aux supports, notamment papier uni ou quadrillé mais nous ne le ferons pas ici. </a:t>
            </a:r>
            <a:endParaRPr lang="fr-FR" i="1" dirty="0"/>
          </a:p>
          <a:p>
            <a:pPr marL="171360" indent="-171000">
              <a:lnSpc>
                <a:spcPct val="100000"/>
              </a:lnSpc>
              <a:buClr>
                <a:srgbClr val="000000"/>
              </a:buClr>
              <a:buFont typeface="StarSymbol"/>
              <a:buChar char="-"/>
              <a:tabLst>
                <a:tab pos="0" algn="l"/>
              </a:tabLst>
            </a:pPr>
            <a:endParaRPr lang="fr-FR" sz="1200" b="0" strike="noStrike" spc="-1" dirty="0">
              <a:latin typeface="Calibri" panose="020F0502020204030204" pitchFamily="34" charset="0"/>
              <a:cs typeface="Calibri" panose="020F0502020204030204" pitchFamily="34" charset="0"/>
            </a:endParaRPr>
          </a:p>
          <a:p>
            <a:r>
              <a:rPr lang="fr-FR" sz="1200" b="1" i="1" kern="1200" dirty="0">
                <a:solidFill>
                  <a:schemeClr val="tx1"/>
                </a:solidFill>
                <a:effectLst/>
                <a:latin typeface="+mn-lt"/>
                <a:ea typeface="+mn-ea"/>
                <a:cs typeface="+mn-cs"/>
              </a:rPr>
              <a:t>Les instruments D2 </a:t>
            </a:r>
            <a:endParaRPr lang="fr-FR" dirty="0"/>
          </a:p>
          <a:p>
            <a:r>
              <a:rPr lang="fr-FR" sz="1200" kern="1200" dirty="0">
                <a:solidFill>
                  <a:schemeClr val="tx1"/>
                </a:solidFill>
                <a:effectLst/>
                <a:latin typeface="+mn-lt"/>
                <a:ea typeface="+mn-ea"/>
                <a:cs typeface="+mn-cs"/>
              </a:rPr>
              <a:t>Les gabarits et pochoirs permettent de transporter toute l’information sur une figure simple ou sur une figure </a:t>
            </a:r>
            <a:r>
              <a:rPr lang="fr-FR" sz="1200" kern="1200" dirty="0" err="1">
                <a:solidFill>
                  <a:schemeClr val="tx1"/>
                </a:solidFill>
                <a:effectLst/>
                <a:latin typeface="+mn-lt"/>
                <a:ea typeface="+mn-ea"/>
                <a:cs typeface="+mn-cs"/>
              </a:rPr>
              <a:t>composée</a:t>
            </a:r>
            <a:r>
              <a:rPr lang="fr-FR" sz="1200" kern="1200" dirty="0">
                <a:solidFill>
                  <a:schemeClr val="tx1"/>
                </a:solidFill>
                <a:effectLst/>
                <a:latin typeface="+mn-lt"/>
                <a:ea typeface="+mn-ea"/>
                <a:cs typeface="+mn-cs"/>
              </a:rPr>
              <a:t> d’un assemblage de figures simples. Il en est de </a:t>
            </a:r>
            <a:r>
              <a:rPr lang="fr-FR" sz="1200" kern="1200" dirty="0" err="1">
                <a:solidFill>
                  <a:schemeClr val="tx1"/>
                </a:solidFill>
                <a:effectLst/>
                <a:latin typeface="+mn-lt"/>
                <a:ea typeface="+mn-ea"/>
                <a:cs typeface="+mn-cs"/>
              </a:rPr>
              <a:t>même</a:t>
            </a:r>
            <a:r>
              <a:rPr lang="fr-FR" sz="1200" kern="1200" dirty="0">
                <a:solidFill>
                  <a:schemeClr val="tx1"/>
                </a:solidFill>
                <a:effectLst/>
                <a:latin typeface="+mn-lt"/>
                <a:ea typeface="+mn-ea"/>
                <a:cs typeface="+mn-cs"/>
              </a:rPr>
              <a:t> du papier calque. De plus, on peut prendre en compte l’orientation et le </a:t>
            </a:r>
            <a:r>
              <a:rPr lang="fr-FR" sz="1200" kern="1200" dirty="0" err="1">
                <a:solidFill>
                  <a:schemeClr val="tx1"/>
                </a:solidFill>
                <a:effectLst/>
                <a:latin typeface="+mn-lt"/>
                <a:ea typeface="+mn-ea"/>
                <a:cs typeface="+mn-cs"/>
              </a:rPr>
              <a:t>déplacement</a:t>
            </a:r>
            <a:r>
              <a:rPr lang="fr-FR" sz="1200" kern="1200" dirty="0">
                <a:solidFill>
                  <a:schemeClr val="tx1"/>
                </a:solidFill>
                <a:effectLst/>
                <a:latin typeface="+mn-lt"/>
                <a:ea typeface="+mn-ea"/>
                <a:cs typeface="+mn-cs"/>
              </a:rPr>
              <a:t> d’une figure plane dans l’espace en utilisant pour les gabarits et pochoirs du papier biface (recto et verso de couleurs </a:t>
            </a:r>
            <a:r>
              <a:rPr lang="fr-FR" sz="1200" kern="1200" dirty="0" err="1">
                <a:solidFill>
                  <a:schemeClr val="tx1"/>
                </a:solidFill>
                <a:effectLst/>
                <a:latin typeface="+mn-lt"/>
                <a:ea typeface="+mn-ea"/>
                <a:cs typeface="+mn-cs"/>
              </a:rPr>
              <a:t>différentes</a:t>
            </a:r>
            <a:r>
              <a:rPr lang="fr-FR" sz="1200" kern="1200" dirty="0">
                <a:solidFill>
                  <a:schemeClr val="tx1"/>
                </a:solidFill>
                <a:effectLst/>
                <a:latin typeface="+mn-lt"/>
                <a:ea typeface="+mn-ea"/>
                <a:cs typeface="+mn-cs"/>
              </a:rPr>
              <a:t>) et en </a:t>
            </a:r>
            <a:r>
              <a:rPr lang="fr-FR" sz="1200" kern="1200" dirty="0" err="1">
                <a:solidFill>
                  <a:schemeClr val="tx1"/>
                </a:solidFill>
                <a:effectLst/>
                <a:latin typeface="+mn-lt"/>
                <a:ea typeface="+mn-ea"/>
                <a:cs typeface="+mn-cs"/>
              </a:rPr>
              <a:t>écrivant</a:t>
            </a:r>
            <a:r>
              <a:rPr lang="fr-FR" sz="1200" kern="1200" dirty="0">
                <a:solidFill>
                  <a:schemeClr val="tx1"/>
                </a:solidFill>
                <a:effectLst/>
                <a:latin typeface="+mn-lt"/>
                <a:ea typeface="+mn-ea"/>
                <a:cs typeface="+mn-cs"/>
              </a:rPr>
              <a:t> un mot sur le papier calque, ce qui permet aussi de distinguer le recto du verso. </a:t>
            </a:r>
            <a:endParaRPr lang="fr-FR" dirty="0"/>
          </a:p>
          <a:p>
            <a:r>
              <a:rPr lang="fr-FR" sz="1200" kern="1200" dirty="0">
                <a:solidFill>
                  <a:schemeClr val="tx1"/>
                </a:solidFill>
                <a:effectLst/>
                <a:latin typeface="+mn-lt"/>
                <a:ea typeface="+mn-ea"/>
                <a:cs typeface="+mn-cs"/>
              </a:rPr>
              <a:t>On peut limiter l’information que peuvent transporter ces instruments en utilisant des gabarits </a:t>
            </a:r>
            <a:r>
              <a:rPr lang="fr-FR" sz="1200" kern="1200" dirty="0" err="1">
                <a:solidFill>
                  <a:schemeClr val="tx1"/>
                </a:solidFill>
                <a:effectLst/>
                <a:latin typeface="+mn-lt"/>
                <a:ea typeface="+mn-ea"/>
                <a:cs typeface="+mn-cs"/>
              </a:rPr>
              <a:t>déchirés</a:t>
            </a:r>
            <a:r>
              <a:rPr lang="fr-FR" sz="1200" kern="1200" dirty="0">
                <a:solidFill>
                  <a:schemeClr val="tx1"/>
                </a:solidFill>
                <a:effectLst/>
                <a:latin typeface="+mn-lt"/>
                <a:ea typeface="+mn-ea"/>
                <a:cs typeface="+mn-cs"/>
              </a:rPr>
              <a:t>, des pochoirs </a:t>
            </a:r>
            <a:r>
              <a:rPr lang="fr-FR" sz="1200" kern="1200" dirty="0" err="1">
                <a:solidFill>
                  <a:schemeClr val="tx1"/>
                </a:solidFill>
                <a:effectLst/>
                <a:latin typeface="+mn-lt"/>
                <a:ea typeface="+mn-ea"/>
                <a:cs typeface="+mn-cs"/>
              </a:rPr>
              <a:t>déchirés</a:t>
            </a:r>
            <a:r>
              <a:rPr lang="fr-FR" sz="1200" kern="1200" dirty="0">
                <a:solidFill>
                  <a:schemeClr val="tx1"/>
                </a:solidFill>
                <a:effectLst/>
                <a:latin typeface="+mn-lt"/>
                <a:ea typeface="+mn-ea"/>
                <a:cs typeface="+mn-cs"/>
              </a:rPr>
              <a:t>, du papier calque trop petit... Il devient alors </a:t>
            </a:r>
            <a:r>
              <a:rPr lang="fr-FR" sz="1200" kern="1200" dirty="0" err="1">
                <a:solidFill>
                  <a:schemeClr val="tx1"/>
                </a:solidFill>
                <a:effectLst/>
                <a:latin typeface="+mn-lt"/>
                <a:ea typeface="+mn-ea"/>
                <a:cs typeface="+mn-cs"/>
              </a:rPr>
              <a:t>nécessaire</a:t>
            </a:r>
            <a:r>
              <a:rPr lang="fr-FR" sz="1200" kern="1200" dirty="0">
                <a:solidFill>
                  <a:schemeClr val="tx1"/>
                </a:solidFill>
                <a:effectLst/>
                <a:latin typeface="+mn-lt"/>
                <a:ea typeface="+mn-ea"/>
                <a:cs typeface="+mn-cs"/>
              </a:rPr>
              <a:t> au moins de prolonger des segments, rechercher des alignements, c’</a:t>
            </a:r>
            <a:r>
              <a:rPr lang="fr-FR" sz="1200" kern="1200" dirty="0" err="1">
                <a:solidFill>
                  <a:schemeClr val="tx1"/>
                </a:solidFill>
                <a:effectLst/>
                <a:latin typeface="+mn-lt"/>
                <a:ea typeface="+mn-ea"/>
                <a:cs typeface="+mn-cs"/>
              </a:rPr>
              <a:t>est-a</a:t>
            </a:r>
            <a:r>
              <a:rPr lang="fr-FR" sz="1200" kern="1200" dirty="0">
                <a:solidFill>
                  <a:schemeClr val="tx1"/>
                </a:solidFill>
                <a:effectLst/>
                <a:latin typeface="+mn-lt"/>
                <a:ea typeface="+mn-ea"/>
                <a:cs typeface="+mn-cs"/>
              </a:rPr>
              <a:t>̀-dire de l’information D1. </a:t>
            </a:r>
            <a:endParaRPr lang="fr-FR" dirty="0"/>
          </a:p>
          <a:p>
            <a:r>
              <a:rPr lang="fr-FR" sz="1200" b="1" i="1" kern="1200" dirty="0">
                <a:solidFill>
                  <a:schemeClr val="tx1"/>
                </a:solidFill>
                <a:effectLst/>
                <a:latin typeface="+mn-lt"/>
                <a:ea typeface="+mn-ea"/>
                <a:cs typeface="+mn-cs"/>
              </a:rPr>
              <a:t>Le report de longueurs </a:t>
            </a:r>
            <a:endParaRPr lang="fr-FR" dirty="0"/>
          </a:p>
          <a:p>
            <a:r>
              <a:rPr lang="fr-FR" sz="1200" kern="1200" dirty="0">
                <a:solidFill>
                  <a:schemeClr val="tx1"/>
                </a:solidFill>
                <a:effectLst/>
                <a:latin typeface="+mn-lt"/>
                <a:ea typeface="+mn-ea"/>
                <a:cs typeface="+mn-cs"/>
              </a:rPr>
              <a:t>Par report de longueurs, nous entendons le report d’une longueur à partir d’un point sur une droite </a:t>
            </a:r>
            <a:r>
              <a:rPr lang="fr-FR" sz="1200" kern="1200" dirty="0" err="1">
                <a:solidFill>
                  <a:schemeClr val="tx1"/>
                </a:solidFill>
                <a:effectLst/>
                <a:latin typeface="+mn-lt"/>
                <a:ea typeface="+mn-ea"/>
                <a:cs typeface="+mn-cs"/>
              </a:rPr>
              <a:t>déja</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tracée</a:t>
            </a:r>
            <a:r>
              <a:rPr lang="fr-FR" sz="1200" kern="1200" dirty="0">
                <a:solidFill>
                  <a:schemeClr val="tx1"/>
                </a:solidFill>
                <a:effectLst/>
                <a:latin typeface="+mn-lt"/>
                <a:ea typeface="+mn-ea"/>
                <a:cs typeface="+mn-cs"/>
              </a:rPr>
              <a:t>. Il peut se faire avec une </a:t>
            </a:r>
            <a:r>
              <a:rPr lang="fr-FR" sz="1200" kern="1200" dirty="0" err="1">
                <a:solidFill>
                  <a:schemeClr val="tx1"/>
                </a:solidFill>
                <a:effectLst/>
                <a:latin typeface="+mn-lt"/>
                <a:ea typeface="+mn-ea"/>
                <a:cs typeface="+mn-cs"/>
              </a:rPr>
              <a:t>règle</a:t>
            </a:r>
            <a:r>
              <a:rPr lang="fr-FR" sz="1200" kern="1200" dirty="0">
                <a:solidFill>
                  <a:schemeClr val="tx1"/>
                </a:solidFill>
                <a:effectLst/>
                <a:latin typeface="+mn-lt"/>
                <a:ea typeface="+mn-ea"/>
                <a:cs typeface="+mn-cs"/>
              </a:rPr>
              <a:t> « </a:t>
            </a:r>
            <a:r>
              <a:rPr lang="fr-FR" sz="1200" kern="1200" dirty="0" err="1">
                <a:solidFill>
                  <a:schemeClr val="tx1"/>
                </a:solidFill>
                <a:effectLst/>
                <a:latin typeface="+mn-lt"/>
                <a:ea typeface="+mn-ea"/>
                <a:cs typeface="+mn-cs"/>
              </a:rPr>
              <a:t>informable</a:t>
            </a:r>
            <a:r>
              <a:rPr lang="fr-FR" sz="1200" kern="1200" dirty="0">
                <a:solidFill>
                  <a:schemeClr val="tx1"/>
                </a:solidFill>
                <a:effectLst/>
                <a:latin typeface="+mn-lt"/>
                <a:ea typeface="+mn-ea"/>
                <a:cs typeface="+mn-cs"/>
              </a:rPr>
              <a:t> », c’</a:t>
            </a:r>
            <a:r>
              <a:rPr lang="fr-FR" sz="1200" kern="1200" dirty="0" err="1">
                <a:solidFill>
                  <a:schemeClr val="tx1"/>
                </a:solidFill>
                <a:effectLst/>
                <a:latin typeface="+mn-lt"/>
                <a:ea typeface="+mn-ea"/>
                <a:cs typeface="+mn-cs"/>
              </a:rPr>
              <a:t>est-a</a:t>
            </a:r>
            <a:r>
              <a:rPr lang="fr-FR" sz="1200" kern="1200" dirty="0">
                <a:solidFill>
                  <a:schemeClr val="tx1"/>
                </a:solidFill>
                <a:effectLst/>
                <a:latin typeface="+mn-lt"/>
                <a:ea typeface="+mn-ea"/>
                <a:cs typeface="+mn-cs"/>
              </a:rPr>
              <a:t>̀-dire une </a:t>
            </a:r>
            <a:r>
              <a:rPr lang="fr-FR" sz="1200" kern="1200" dirty="0" err="1">
                <a:solidFill>
                  <a:schemeClr val="tx1"/>
                </a:solidFill>
                <a:effectLst/>
                <a:latin typeface="+mn-lt"/>
                <a:ea typeface="+mn-ea"/>
                <a:cs typeface="+mn-cs"/>
              </a:rPr>
              <a:t>règle</a:t>
            </a:r>
            <a:r>
              <a:rPr lang="fr-FR" sz="1200" kern="1200" dirty="0">
                <a:solidFill>
                  <a:schemeClr val="tx1"/>
                </a:solidFill>
                <a:effectLst/>
                <a:latin typeface="+mn-lt"/>
                <a:ea typeface="+mn-ea"/>
                <a:cs typeface="+mn-cs"/>
              </a:rPr>
              <a:t> sur laquelle on peut </a:t>
            </a:r>
            <a:r>
              <a:rPr lang="fr-FR" sz="1200" kern="1200" dirty="0" err="1">
                <a:solidFill>
                  <a:schemeClr val="tx1"/>
                </a:solidFill>
                <a:effectLst/>
                <a:latin typeface="+mn-lt"/>
                <a:ea typeface="+mn-ea"/>
                <a:cs typeface="+mn-cs"/>
              </a:rPr>
              <a:t>écrire</a:t>
            </a:r>
            <a:r>
              <a:rPr lang="fr-FR" sz="1200" kern="1200" dirty="0">
                <a:solidFill>
                  <a:schemeClr val="tx1"/>
                </a:solidFill>
                <a:effectLst/>
                <a:latin typeface="+mn-lt"/>
                <a:ea typeface="+mn-ea"/>
                <a:cs typeface="+mn-cs"/>
              </a:rPr>
              <a:t>, par exemple une bande de carton fort (figure 24) ; si elle est assez large, une telle </a:t>
            </a:r>
            <a:r>
              <a:rPr lang="fr-FR" sz="1200" kern="1200" dirty="0" err="1">
                <a:solidFill>
                  <a:schemeClr val="tx1"/>
                </a:solidFill>
                <a:effectLst/>
                <a:latin typeface="+mn-lt"/>
                <a:ea typeface="+mn-ea"/>
                <a:cs typeface="+mn-cs"/>
              </a:rPr>
              <a:t>règle</a:t>
            </a:r>
            <a:r>
              <a:rPr lang="fr-FR" sz="1200" kern="1200" dirty="0">
                <a:solidFill>
                  <a:schemeClr val="tx1"/>
                </a:solidFill>
                <a:effectLst/>
                <a:latin typeface="+mn-lt"/>
                <a:ea typeface="+mn-ea"/>
                <a:cs typeface="+mn-cs"/>
              </a:rPr>
              <a:t> permet aussi de reporter des informations D2 (par exemple, angle comme inclinaison de 2 segments, figure 25). </a:t>
            </a:r>
            <a:endParaRPr lang="fr-FR" dirty="0"/>
          </a:p>
          <a:p>
            <a:pPr marL="171360" marR="0" lvl="0" indent="-171000" algn="l" defTabSz="914400" rtl="0" eaLnBrk="1" fontAlgn="auto" latinLnBrk="0" hangingPunct="1">
              <a:lnSpc>
                <a:spcPct val="100000"/>
              </a:lnSpc>
              <a:spcBef>
                <a:spcPts val="0"/>
              </a:spcBef>
              <a:spcAft>
                <a:spcPts val="0"/>
              </a:spcAft>
              <a:buClr>
                <a:srgbClr val="000000"/>
              </a:buClr>
              <a:buSzTx/>
              <a:buFont typeface="StarSymbol"/>
              <a:buChar char="-"/>
              <a:tabLst>
                <a:tab pos="0" algn="l"/>
              </a:tabLst>
              <a:defRPr/>
            </a:pPr>
            <a:r>
              <a:rPr lang="fr-FR" sz="1200" kern="1200" dirty="0">
                <a:solidFill>
                  <a:schemeClr val="tx1"/>
                </a:solidFill>
                <a:effectLst/>
                <a:latin typeface="+mn-lt"/>
                <a:ea typeface="+mn-ea"/>
                <a:cs typeface="+mn-cs"/>
              </a:rPr>
              <a:t>Si on n’a pas de droite support, le report d’une longueur à partir d’un point avec un compas ou une ficelle permet de tracer un cercle. C’est l’intersection de deux cercles ou l’intersection d’une droite et d’un cercle qui permet alors de </a:t>
            </a:r>
            <a:r>
              <a:rPr lang="fr-FR" sz="1200" kern="1200" dirty="0" err="1">
                <a:solidFill>
                  <a:schemeClr val="tx1"/>
                </a:solidFill>
                <a:effectLst/>
                <a:latin typeface="+mn-lt"/>
                <a:ea typeface="+mn-ea"/>
                <a:cs typeface="+mn-cs"/>
              </a:rPr>
              <a:t>déterminer</a:t>
            </a:r>
            <a:r>
              <a:rPr lang="fr-FR" sz="1200" kern="1200" dirty="0">
                <a:solidFill>
                  <a:schemeClr val="tx1"/>
                </a:solidFill>
                <a:effectLst/>
                <a:latin typeface="+mn-lt"/>
                <a:ea typeface="+mn-ea"/>
                <a:cs typeface="+mn-cs"/>
              </a:rPr>
              <a:t> un point. Le compas à pointes </a:t>
            </a:r>
            <a:r>
              <a:rPr lang="fr-FR" sz="1200" kern="1200" dirty="0" err="1">
                <a:solidFill>
                  <a:schemeClr val="tx1"/>
                </a:solidFill>
                <a:effectLst/>
                <a:latin typeface="+mn-lt"/>
                <a:ea typeface="+mn-ea"/>
                <a:cs typeface="+mn-cs"/>
              </a:rPr>
              <a:t>sèches</a:t>
            </a:r>
            <a:r>
              <a:rPr lang="fr-FR" sz="1200" kern="1200" dirty="0">
                <a:solidFill>
                  <a:schemeClr val="tx1"/>
                </a:solidFill>
                <a:effectLst/>
                <a:latin typeface="+mn-lt"/>
                <a:ea typeface="+mn-ea"/>
                <a:cs typeface="+mn-cs"/>
              </a:rPr>
              <a:t> permet, comme la bande de papier de reporter des longueurs sur une droite </a:t>
            </a:r>
            <a:r>
              <a:rPr lang="fr-FR" sz="1200" kern="1200" dirty="0" err="1">
                <a:solidFill>
                  <a:schemeClr val="tx1"/>
                </a:solidFill>
                <a:effectLst/>
                <a:latin typeface="+mn-lt"/>
                <a:ea typeface="+mn-ea"/>
                <a:cs typeface="+mn-cs"/>
              </a:rPr>
              <a:t>déja</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tracée</a:t>
            </a:r>
            <a:r>
              <a:rPr lang="fr-FR" sz="1200" kern="1200" dirty="0">
                <a:solidFill>
                  <a:schemeClr val="tx1"/>
                </a:solidFill>
                <a:effectLst/>
                <a:latin typeface="+mn-lt"/>
                <a:ea typeface="+mn-ea"/>
                <a:cs typeface="+mn-cs"/>
              </a:rPr>
              <a:t>. </a:t>
            </a:r>
            <a:endParaRPr lang="fr-FR" dirty="0"/>
          </a:p>
          <a:p>
            <a:r>
              <a:rPr lang="fr-FR" sz="1200" b="1" i="1" kern="1200" dirty="0">
                <a:solidFill>
                  <a:schemeClr val="tx1"/>
                </a:solidFill>
                <a:effectLst/>
                <a:latin typeface="+mn-lt"/>
                <a:ea typeface="+mn-ea"/>
                <a:cs typeface="+mn-cs"/>
              </a:rPr>
              <a:t>Les instruments usuels </a:t>
            </a:r>
            <a:endParaRPr lang="fr-FR" dirty="0"/>
          </a:p>
          <a:p>
            <a:r>
              <a:rPr lang="fr-FR" sz="1200" kern="1200" dirty="0">
                <a:solidFill>
                  <a:schemeClr val="tx1"/>
                </a:solidFill>
                <a:effectLst/>
                <a:latin typeface="+mn-lt"/>
                <a:ea typeface="+mn-ea"/>
                <a:cs typeface="+mn-cs"/>
              </a:rPr>
              <a:t>Les instruments classiques ont plusieurs fonctions dont certaines sont compatibles avec une vision surfaces des figures et d’autres </a:t>
            </a:r>
            <a:r>
              <a:rPr lang="fr-FR" sz="1200" kern="1200" dirty="0" err="1">
                <a:solidFill>
                  <a:schemeClr val="tx1"/>
                </a:solidFill>
                <a:effectLst/>
                <a:latin typeface="+mn-lt"/>
                <a:ea typeface="+mn-ea"/>
                <a:cs typeface="+mn-cs"/>
              </a:rPr>
              <a:t>nécessitent</a:t>
            </a:r>
            <a:r>
              <a:rPr lang="fr-FR" sz="1200" kern="1200" dirty="0">
                <a:solidFill>
                  <a:schemeClr val="tx1"/>
                </a:solidFill>
                <a:effectLst/>
                <a:latin typeface="+mn-lt"/>
                <a:ea typeface="+mn-ea"/>
                <a:cs typeface="+mn-cs"/>
              </a:rPr>
              <a:t> au moins une vision lignes. Par exemple : </a:t>
            </a:r>
            <a:endParaRPr lang="fr-FR" dirty="0"/>
          </a:p>
          <a:p>
            <a:r>
              <a:rPr lang="fr-FR" sz="1200" kern="1200" dirty="0">
                <a:solidFill>
                  <a:schemeClr val="tx1"/>
                </a:solidFill>
                <a:effectLst/>
                <a:latin typeface="+mn-lt"/>
                <a:ea typeface="+mn-ea"/>
                <a:cs typeface="+mn-cs"/>
              </a:rPr>
              <a:t>- la </a:t>
            </a:r>
            <a:r>
              <a:rPr lang="fr-FR" sz="1200" kern="1200" dirty="0" err="1">
                <a:solidFill>
                  <a:schemeClr val="tx1"/>
                </a:solidFill>
                <a:effectLst/>
                <a:latin typeface="+mn-lt"/>
                <a:ea typeface="+mn-ea"/>
                <a:cs typeface="+mn-cs"/>
              </a:rPr>
              <a:t>règle</a:t>
            </a:r>
            <a:r>
              <a:rPr lang="fr-FR" sz="1200" kern="1200" dirty="0">
                <a:solidFill>
                  <a:schemeClr val="tx1"/>
                </a:solidFill>
                <a:effectLst/>
                <a:latin typeface="+mn-lt"/>
                <a:ea typeface="+mn-ea"/>
                <a:cs typeface="+mn-cs"/>
              </a:rPr>
              <a:t> (non </a:t>
            </a:r>
            <a:r>
              <a:rPr lang="fr-FR" sz="1200" kern="1200" dirty="0" err="1">
                <a:solidFill>
                  <a:schemeClr val="tx1"/>
                </a:solidFill>
                <a:effectLst/>
                <a:latin typeface="+mn-lt"/>
                <a:ea typeface="+mn-ea"/>
                <a:cs typeface="+mn-cs"/>
              </a:rPr>
              <a:t>graduée</a:t>
            </a:r>
            <a:r>
              <a:rPr lang="fr-FR" sz="1200" kern="1200" dirty="0">
                <a:solidFill>
                  <a:schemeClr val="tx1"/>
                </a:solidFill>
                <a:effectLst/>
                <a:latin typeface="+mn-lt"/>
                <a:ea typeface="+mn-ea"/>
                <a:cs typeface="+mn-cs"/>
              </a:rPr>
              <a:t>) permet de tracer des droites, de </a:t>
            </a:r>
            <a:r>
              <a:rPr lang="fr-FR" sz="1200" kern="1200" dirty="0" err="1">
                <a:solidFill>
                  <a:schemeClr val="tx1"/>
                </a:solidFill>
                <a:effectLst/>
                <a:latin typeface="+mn-lt"/>
                <a:ea typeface="+mn-ea"/>
                <a:cs typeface="+mn-cs"/>
              </a:rPr>
              <a:t>vérifier</a:t>
            </a:r>
            <a:r>
              <a:rPr lang="fr-FR" sz="1200" kern="1200" dirty="0">
                <a:solidFill>
                  <a:schemeClr val="tx1"/>
                </a:solidFill>
                <a:effectLst/>
                <a:latin typeface="+mn-lt"/>
                <a:ea typeface="+mn-ea"/>
                <a:cs typeface="+mn-cs"/>
              </a:rPr>
              <a:t> des alignements ; quand il s’agit de joindre des points </a:t>
            </a:r>
            <a:r>
              <a:rPr lang="fr-FR" sz="1200" kern="1200" dirty="0" err="1">
                <a:solidFill>
                  <a:schemeClr val="tx1"/>
                </a:solidFill>
                <a:effectLst/>
                <a:latin typeface="+mn-lt"/>
                <a:ea typeface="+mn-ea"/>
                <a:cs typeface="+mn-cs"/>
              </a:rPr>
              <a:t>déja</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tracés</a:t>
            </a:r>
            <a:r>
              <a:rPr lang="fr-FR" sz="1200" kern="1200" dirty="0">
                <a:solidFill>
                  <a:schemeClr val="tx1"/>
                </a:solidFill>
                <a:effectLst/>
                <a:latin typeface="+mn-lt"/>
                <a:ea typeface="+mn-ea"/>
                <a:cs typeface="+mn-cs"/>
              </a:rPr>
              <a:t> une vision de la figure comme assemblage de surfaces peut suffire si le segment à tracer peut </a:t>
            </a:r>
            <a:r>
              <a:rPr lang="fr-FR" sz="1200" kern="1200" dirty="0" err="1">
                <a:solidFill>
                  <a:schemeClr val="tx1"/>
                </a:solidFill>
                <a:effectLst/>
                <a:latin typeface="+mn-lt"/>
                <a:ea typeface="+mn-ea"/>
                <a:cs typeface="+mn-cs"/>
              </a:rPr>
              <a:t>être</a:t>
            </a:r>
            <a:r>
              <a:rPr lang="fr-FR" sz="1200" kern="1200" dirty="0">
                <a:solidFill>
                  <a:schemeClr val="tx1"/>
                </a:solidFill>
                <a:effectLst/>
                <a:latin typeface="+mn-lt"/>
                <a:ea typeface="+mn-ea"/>
                <a:cs typeface="+mn-cs"/>
              </a:rPr>
              <a:t> vu comme un bord de surface ; en revanche </a:t>
            </a:r>
            <a:r>
              <a:rPr lang="fr-FR" sz="1200" kern="1200" dirty="0" err="1">
                <a:solidFill>
                  <a:schemeClr val="tx1"/>
                </a:solidFill>
                <a:effectLst/>
                <a:latin typeface="+mn-lt"/>
                <a:ea typeface="+mn-ea"/>
                <a:cs typeface="+mn-cs"/>
              </a:rPr>
              <a:t>dès</a:t>
            </a:r>
            <a:r>
              <a:rPr lang="fr-FR" sz="1200" kern="1200" dirty="0">
                <a:solidFill>
                  <a:schemeClr val="tx1"/>
                </a:solidFill>
                <a:effectLst/>
                <a:latin typeface="+mn-lt"/>
                <a:ea typeface="+mn-ea"/>
                <a:cs typeface="+mn-cs"/>
              </a:rPr>
              <a:t> qu’il faut prolonger des segments hors de l’enveloppe convexe de la figure à obtenir ou qu’il faut faire intervenir des segments qui ne sont pas des bords de surfaces </a:t>
            </a:r>
            <a:r>
              <a:rPr lang="fr-FR" sz="1200" kern="1200" dirty="0" err="1">
                <a:solidFill>
                  <a:schemeClr val="tx1"/>
                </a:solidFill>
                <a:effectLst/>
                <a:latin typeface="+mn-lt"/>
                <a:ea typeface="+mn-ea"/>
                <a:cs typeface="+mn-cs"/>
              </a:rPr>
              <a:t>déja</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tracées</a:t>
            </a:r>
            <a:r>
              <a:rPr lang="fr-FR" sz="1200" kern="1200" dirty="0">
                <a:solidFill>
                  <a:schemeClr val="tx1"/>
                </a:solidFill>
                <a:effectLst/>
                <a:latin typeface="+mn-lt"/>
                <a:ea typeface="+mn-ea"/>
                <a:cs typeface="+mn-cs"/>
              </a:rPr>
              <a:t> (par exemple les diagonales), il faut voir la figure comme assemblage de lignes. </a:t>
            </a:r>
            <a:endParaRPr lang="fr-FR" dirty="0"/>
          </a:p>
          <a:p>
            <a:r>
              <a:rPr lang="fr-FR" sz="1200" kern="1200" dirty="0">
                <a:solidFill>
                  <a:schemeClr val="tx1"/>
                </a:solidFill>
                <a:effectLst/>
                <a:latin typeface="+mn-lt"/>
                <a:ea typeface="+mn-ea"/>
                <a:cs typeface="+mn-cs"/>
              </a:rPr>
              <a:t>- le compas permet de tracer des cercles quand on dispose d’un point et d’une longueur (le rayon) ou d’un couple de deux points ; il permet aussi de reporter des longueurs sur une droite </a:t>
            </a:r>
            <a:r>
              <a:rPr lang="fr-FR" sz="1200" kern="1200" dirty="0" err="1">
                <a:solidFill>
                  <a:schemeClr val="tx1"/>
                </a:solidFill>
                <a:effectLst/>
                <a:latin typeface="+mn-lt"/>
                <a:ea typeface="+mn-ea"/>
                <a:cs typeface="+mn-cs"/>
              </a:rPr>
              <a:t>déja</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tracée</a:t>
            </a:r>
            <a:r>
              <a:rPr lang="fr-FR" sz="1200" kern="1200" dirty="0">
                <a:solidFill>
                  <a:schemeClr val="tx1"/>
                </a:solidFill>
                <a:effectLst/>
                <a:latin typeface="+mn-lt"/>
                <a:ea typeface="+mn-ea"/>
                <a:cs typeface="+mn-cs"/>
              </a:rPr>
              <a:t>. Remarquons au passage qu’un arc de cercle est une ligne mais que cette ligne contient des informations D2 (un segment voire un secteur circulaire en restituant le centre moyennant des connaissances sur les moyens d’obtenir des points à </a:t>
            </a:r>
            <a:r>
              <a:rPr lang="fr-FR" sz="1200" kern="1200" dirty="0" err="1">
                <a:solidFill>
                  <a:schemeClr val="tx1"/>
                </a:solidFill>
                <a:effectLst/>
                <a:latin typeface="+mn-lt"/>
                <a:ea typeface="+mn-ea"/>
                <a:cs typeface="+mn-cs"/>
              </a:rPr>
              <a:t>égale</a:t>
            </a:r>
            <a:r>
              <a:rPr lang="fr-FR" sz="1200" kern="1200" dirty="0">
                <a:solidFill>
                  <a:schemeClr val="tx1"/>
                </a:solidFill>
                <a:effectLst/>
                <a:latin typeface="+mn-lt"/>
                <a:ea typeface="+mn-ea"/>
                <a:cs typeface="+mn-cs"/>
              </a:rPr>
              <a:t> distance de deux points </a:t>
            </a:r>
            <a:r>
              <a:rPr lang="fr-FR" sz="1200" kern="1200" dirty="0" err="1">
                <a:solidFill>
                  <a:schemeClr val="tx1"/>
                </a:solidFill>
                <a:effectLst/>
                <a:latin typeface="+mn-lt"/>
                <a:ea typeface="+mn-ea"/>
                <a:cs typeface="+mn-cs"/>
              </a:rPr>
              <a:t>donnés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médiatrice</a:t>
            </a:r>
            <a:r>
              <a:rPr lang="fr-FR" sz="1200" kern="1200" dirty="0">
                <a:solidFill>
                  <a:schemeClr val="tx1"/>
                </a:solidFill>
                <a:effectLst/>
                <a:latin typeface="+mn-lt"/>
                <a:ea typeface="+mn-ea"/>
                <a:cs typeface="+mn-cs"/>
              </a:rPr>
              <a:t> d’un segment) ; un compas permet donc de reporter un angle par la construction d’un triangle et de construire un angle droit. Ces usages </a:t>
            </a:r>
            <a:r>
              <a:rPr lang="fr-FR" sz="1200" kern="1200" dirty="0" err="1">
                <a:solidFill>
                  <a:schemeClr val="tx1"/>
                </a:solidFill>
                <a:effectLst/>
                <a:latin typeface="+mn-lt"/>
                <a:ea typeface="+mn-ea"/>
                <a:cs typeface="+mn-cs"/>
              </a:rPr>
              <a:t>nécessitent</a:t>
            </a:r>
            <a:r>
              <a:rPr lang="fr-FR" sz="1200" kern="1200" dirty="0">
                <a:solidFill>
                  <a:schemeClr val="tx1"/>
                </a:solidFill>
                <a:effectLst/>
                <a:latin typeface="+mn-lt"/>
                <a:ea typeface="+mn-ea"/>
                <a:cs typeface="+mn-cs"/>
              </a:rPr>
              <a:t> une vision points de la figure. </a:t>
            </a:r>
            <a:endParaRPr lang="fr-FR" dirty="0"/>
          </a:p>
          <a:p>
            <a:r>
              <a:rPr lang="fr-FR" sz="1200" kern="1200" dirty="0">
                <a:solidFill>
                  <a:schemeClr val="tx1"/>
                </a:solidFill>
                <a:effectLst/>
                <a:latin typeface="+mn-lt"/>
                <a:ea typeface="+mn-ea"/>
                <a:cs typeface="+mn-cs"/>
              </a:rPr>
              <a:t>- l’</a:t>
            </a:r>
            <a:r>
              <a:rPr lang="fr-FR" sz="1200" kern="1200" dirty="0" err="1">
                <a:solidFill>
                  <a:schemeClr val="tx1"/>
                </a:solidFill>
                <a:effectLst/>
                <a:latin typeface="+mn-lt"/>
                <a:ea typeface="+mn-ea"/>
                <a:cs typeface="+mn-cs"/>
              </a:rPr>
              <a:t>équerre</a:t>
            </a:r>
            <a:r>
              <a:rPr lang="fr-FR" sz="1200" kern="1200" dirty="0">
                <a:solidFill>
                  <a:schemeClr val="tx1"/>
                </a:solidFill>
                <a:effectLst/>
                <a:latin typeface="+mn-lt"/>
                <a:ea typeface="+mn-ea"/>
                <a:cs typeface="+mn-cs"/>
              </a:rPr>
              <a:t> est un gabarit d’angle droit : en ce sens, elle est compatible avec une vision de la figure comme assemblage de surfaces (c’est le coin d’un carré ou d’un rectangle). Cependant elle a des bords droits et contient donc aussi deux </a:t>
            </a:r>
            <a:r>
              <a:rPr lang="fr-FR" sz="1200" kern="1200" dirty="0" err="1">
                <a:solidFill>
                  <a:schemeClr val="tx1"/>
                </a:solidFill>
                <a:effectLst/>
                <a:latin typeface="+mn-lt"/>
                <a:ea typeface="+mn-ea"/>
                <a:cs typeface="+mn-cs"/>
              </a:rPr>
              <a:t>règles</a:t>
            </a:r>
            <a:r>
              <a:rPr lang="fr-FR" sz="1200" kern="1200" dirty="0">
                <a:solidFill>
                  <a:schemeClr val="tx1"/>
                </a:solidFill>
                <a:effectLst/>
                <a:latin typeface="+mn-lt"/>
                <a:ea typeface="+mn-ea"/>
                <a:cs typeface="+mn-cs"/>
              </a:rPr>
              <a:t> qui permettent de mettre en relation deux droites (perpendiculaires). La notion de </a:t>
            </a:r>
            <a:r>
              <a:rPr lang="fr-FR" sz="1200" kern="1200" dirty="0" err="1">
                <a:solidFill>
                  <a:schemeClr val="tx1"/>
                </a:solidFill>
                <a:effectLst/>
                <a:latin typeface="+mn-lt"/>
                <a:ea typeface="+mn-ea"/>
                <a:cs typeface="+mn-cs"/>
              </a:rPr>
              <a:t>perpendicularite</a:t>
            </a:r>
            <a:r>
              <a:rPr lang="fr-FR" sz="1200" kern="1200" dirty="0">
                <a:solidFill>
                  <a:schemeClr val="tx1"/>
                </a:solidFill>
                <a:effectLst/>
                <a:latin typeface="+mn-lt"/>
                <a:ea typeface="+mn-ea"/>
                <a:cs typeface="+mn-cs"/>
              </a:rPr>
              <a:t>́ est une relation entre deux objets D1 (vision lignes au moins) alors que la notion d’angle droit est une </a:t>
            </a:r>
            <a:r>
              <a:rPr lang="fr-FR" sz="1200" kern="1200" dirty="0" err="1">
                <a:solidFill>
                  <a:schemeClr val="tx1"/>
                </a:solidFill>
                <a:effectLst/>
                <a:latin typeface="+mn-lt"/>
                <a:ea typeface="+mn-ea"/>
                <a:cs typeface="+mn-cs"/>
              </a:rPr>
              <a:t>propriéte</a:t>
            </a:r>
            <a:r>
              <a:rPr lang="fr-FR" sz="1200" kern="1200" dirty="0">
                <a:solidFill>
                  <a:schemeClr val="tx1"/>
                </a:solidFill>
                <a:effectLst/>
                <a:latin typeface="+mn-lt"/>
                <a:ea typeface="+mn-ea"/>
                <a:cs typeface="+mn-cs"/>
              </a:rPr>
              <a:t>́ d’un objet D2 (vision surfaces). </a:t>
            </a:r>
            <a:endParaRPr lang="fr-FR" dirty="0"/>
          </a:p>
          <a:p>
            <a:pPr marL="171360" indent="-171000">
              <a:lnSpc>
                <a:spcPct val="100000"/>
              </a:lnSpc>
              <a:buClr>
                <a:srgbClr val="000000"/>
              </a:buClr>
              <a:buFont typeface="StarSymbol"/>
              <a:buChar char="-"/>
              <a:tabLst>
                <a:tab pos="0" algn="l"/>
              </a:tabLst>
            </a:pPr>
            <a:endParaRPr lang="fr-FR" sz="1200" b="0" strike="noStrike" spc="-1" dirty="0">
              <a:latin typeface="Calibri" panose="020F0502020204030204" pitchFamily="34" charset="0"/>
              <a:cs typeface="Calibri" panose="020F0502020204030204" pitchFamily="34" charset="0"/>
            </a:endParaRPr>
          </a:p>
          <a:p>
            <a:pPr marL="171360" indent="-171000">
              <a:lnSpc>
                <a:spcPct val="100000"/>
              </a:lnSpc>
              <a:buClr>
                <a:srgbClr val="000000"/>
              </a:buClr>
              <a:buFont typeface="StarSymbol"/>
              <a:buChar char="-"/>
              <a:tabLst>
                <a:tab pos="0" algn="l"/>
              </a:tabLst>
            </a:pPr>
            <a:endParaRPr lang="fr-FR" sz="1200" b="0" strike="noStrike" spc="-1" dirty="0">
              <a:latin typeface="Calibri" panose="020F0502020204030204" pitchFamily="34" charset="0"/>
              <a:cs typeface="Calibri" panose="020F0502020204030204" pitchFamily="34" charset="0"/>
            </a:endParaRPr>
          </a:p>
        </p:txBody>
      </p:sp>
      <p:sp>
        <p:nvSpPr>
          <p:cNvPr id="102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64F5B5D-6B89-42F1-A434-78C25AF1179F}" type="slidenum">
              <a:rPr lang="fr-FR" sz="1200" b="0" strike="noStrike" spc="-1">
                <a:latin typeface="Times New Roman"/>
              </a:rPr>
              <a:t>20</a:t>
            </a:fld>
            <a:endParaRPr lang="fr-FR" sz="1200" b="0" strike="noStrike" spc="-1">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Nous allons maintenant préciser les relations entre </a:t>
            </a:r>
            <a:r>
              <a:rPr lang="fr-FR" sz="1200" b="1" kern="1200" dirty="0">
                <a:solidFill>
                  <a:schemeClr val="tx1"/>
                </a:solidFill>
                <a:effectLst/>
                <a:latin typeface="+mn-lt"/>
                <a:ea typeface="+mn-ea"/>
                <a:cs typeface="+mn-cs"/>
              </a:rPr>
              <a:t>le recours aux instruments matériels</a:t>
            </a:r>
            <a:r>
              <a:rPr lang="fr-FR" sz="1200" kern="1200" dirty="0">
                <a:solidFill>
                  <a:schemeClr val="tx1"/>
                </a:solidFill>
                <a:effectLst/>
                <a:latin typeface="+mn-lt"/>
                <a:ea typeface="+mn-ea"/>
                <a:cs typeface="+mn-cs"/>
              </a:rPr>
              <a:t> pour tracer ou reproduire des figures, </a:t>
            </a:r>
            <a:r>
              <a:rPr lang="fr-FR" sz="1200" b="1" kern="1200" dirty="0">
                <a:solidFill>
                  <a:schemeClr val="tx1"/>
                </a:solidFill>
                <a:effectLst/>
                <a:latin typeface="+mn-lt"/>
                <a:ea typeface="+mn-ea"/>
                <a:cs typeface="+mn-cs"/>
              </a:rPr>
              <a:t>la vision que l’on peut porter sur ces figures</a:t>
            </a:r>
            <a:r>
              <a:rPr lang="fr-FR" sz="1200" kern="1200" dirty="0">
                <a:solidFill>
                  <a:schemeClr val="tx1"/>
                </a:solidFill>
                <a:effectLst/>
                <a:latin typeface="+mn-lt"/>
                <a:ea typeface="+mn-ea"/>
                <a:cs typeface="+mn-cs"/>
              </a:rPr>
              <a:t> et la </a:t>
            </a:r>
            <a:r>
              <a:rPr lang="fr-FR" sz="1200" b="1" kern="1200" dirty="0">
                <a:solidFill>
                  <a:schemeClr val="tx1"/>
                </a:solidFill>
                <a:effectLst/>
                <a:latin typeface="+mn-lt"/>
                <a:ea typeface="+mn-ea"/>
                <a:cs typeface="+mn-cs"/>
              </a:rPr>
              <a:t>conceptualisation des objets géométriques.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1) Instruments de tracé et vision de la figure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kern="1200" dirty="0">
              <a:solidFill>
                <a:schemeClr val="tx1"/>
              </a:solidFill>
              <a:effectLst/>
              <a:latin typeface="+mn-lt"/>
              <a:ea typeface="+mn-ea"/>
              <a:cs typeface="+mn-cs"/>
            </a:endParaRPr>
          </a:p>
          <a:p>
            <a:r>
              <a:rPr lang="fr-FR" dirty="0"/>
              <a:t>Pour penser la continuité de l’enseignement depuis l’école maternelle, parmi les instruments de tracé, outre la règle, l’équerre, le compas, il nous faut </a:t>
            </a:r>
            <a:r>
              <a:rPr lang="fr-FR" b="1" dirty="0"/>
              <a:t>inclure les gabarits, les pochoirs et le papier calque et donc la possibilité de reporter directement des éléments de surface.  L’usage des instruments peut mobiliser une approche plus ou moins élaborée de la figure. Par exemple, le papier calque permet de reporter toute l’information sur une figure qu’elle soit simple ou composée d’un assemblage de figures simples.</a:t>
            </a:r>
          </a:p>
          <a:p>
            <a:endParaRPr lang="fr-FR" dirty="0"/>
          </a:p>
          <a:p>
            <a:r>
              <a:rPr lang="fr-FR" b="1" dirty="0"/>
              <a:t>Les gabarits et les pochoirs permettent de reporter l’entièreté des informations d’une figure simple sans travail particulier sur ses propriétés.</a:t>
            </a:r>
          </a:p>
          <a:p>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D’autres instruments permettent de transporter des informations D2 sur la figure sans transporter toute l’information : gabarit ou pochoir déchiré, calque trop petit, morceau de papier opaque sur lequel on peut écrire, mais aussi équerre (si l’on considère ce qu’il y a entre les bords droits).</a:t>
            </a:r>
          </a:p>
          <a:p>
            <a:endParaRPr lang="fr-FR" b="1" dirty="0"/>
          </a:p>
          <a:p>
            <a:endParaRPr lang="fr-FR" dirty="0"/>
          </a:p>
          <a:p>
            <a:r>
              <a:rPr lang="fr-FR" dirty="0"/>
              <a:t>D’autres instruments permettent de transporter des informations D2 sur la figure sans transporter toute l’information : gabarit ou pochoir déchiré, calque trop petit, morceau de papier opaque sur lequel on peut écrire, mais aussi équerre (si l’on considère ce qu’il y a entre les bords droits).</a:t>
            </a:r>
          </a:p>
          <a:p>
            <a:endParaRPr lang="fr-FR" dirty="0"/>
          </a:p>
          <a:p>
            <a:r>
              <a:rPr lang="fr-FR" dirty="0"/>
              <a:t>En revanche la règle ne permet que de vérifier et de reporter des alignements, c’est-à-dire des informations D1. Le compas permet de reproduire des cercles ; en cela il transporte une information D2 (un disque ou une partie de disque) mais, pour le faire, il est nécessaire d’identifier deux points : le centre du cercle et un point de la circonférence ou bien un point et une grandeur. L’usage raisonnée du compas (par exemple pour justifier la construction d’un triangle connaissant les longueurs de ses côtés) nécessite de voir un sommet comme intersection de deux cercles qui représentent les points à distance donnée des autres sommets donc une vision points de la figure. Le compas peut aussi être utilisé comme simple reporteur de longueur, comme un compas à pointes sèches, sans conscience du tracé d’un arc de cercle.</a:t>
            </a:r>
          </a:p>
          <a:p>
            <a:endParaRPr lang="fr-FR" dirty="0"/>
          </a:p>
        </p:txBody>
      </p:sp>
      <p:sp>
        <p:nvSpPr>
          <p:cNvPr id="4" name="Espace réservé du numéro de diapositive 3"/>
          <p:cNvSpPr>
            <a:spLocks noGrp="1"/>
          </p:cNvSpPr>
          <p:nvPr>
            <p:ph type="sldNum"/>
          </p:nvPr>
        </p:nvSpPr>
        <p:spPr/>
        <p:txBody>
          <a:bodyPr/>
          <a:lstStyle/>
          <a:p>
            <a:pPr algn="r"/>
            <a:fld id="{081D0880-C0D6-46F7-BBEB-16B587A1D5FA}" type="slidenum">
              <a:rPr lang="fr-FR" sz="1400" b="0" strike="noStrike" spc="-1" smtClean="0">
                <a:latin typeface="Times New Roman"/>
              </a:rPr>
              <a:t>21</a:t>
            </a:fld>
            <a:endParaRPr lang="fr-FR" sz="1400" b="0" strike="noStrike" spc="-1">
              <a:latin typeface="Times New Roman"/>
            </a:endParaRPr>
          </a:p>
        </p:txBody>
      </p:sp>
    </p:spTree>
    <p:extLst>
      <p:ext uri="{BB962C8B-B14F-4D97-AF65-F5344CB8AC3E}">
        <p14:creationId xmlns:p14="http://schemas.microsoft.com/office/powerpoint/2010/main" val="1773072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PlaceHolder 1"/>
          <p:cNvSpPr>
            <a:spLocks noGrp="1" noRot="1" noChangeAspect="1"/>
          </p:cNvSpPr>
          <p:nvPr>
            <p:ph type="sldImg"/>
          </p:nvPr>
        </p:nvSpPr>
        <p:spPr>
          <a:xfrm>
            <a:off x="685800" y="1143000"/>
            <a:ext cx="5486400" cy="3086100"/>
          </a:xfrm>
          <a:prstGeom prst="rect">
            <a:avLst/>
          </a:prstGeom>
        </p:spPr>
      </p:sp>
      <p:sp>
        <p:nvSpPr>
          <p:cNvPr id="1028"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fr-FR" sz="1200" b="0" strike="noStrike" spc="-1" dirty="0">
                <a:solidFill>
                  <a:srgbClr val="333333"/>
                </a:solidFill>
                <a:latin typeface="Calibri" panose="020F0502020204030204" pitchFamily="34" charset="0"/>
                <a:cs typeface="Calibri" panose="020F0502020204030204" pitchFamily="34" charset="0"/>
              </a:rPr>
              <a:t>On a l'habitude de distinguer trois espaces : </a:t>
            </a:r>
            <a:endParaRPr lang="fr-FR" sz="1200" b="0" strike="noStrike" spc="-1" dirty="0">
              <a:latin typeface="Calibri" panose="020F0502020204030204" pitchFamily="34" charset="0"/>
              <a:cs typeface="Calibri" panose="020F0502020204030204" pitchFamily="34" charset="0"/>
            </a:endParaRPr>
          </a:p>
          <a:p>
            <a:pPr marL="216000" indent="-216000">
              <a:lnSpc>
                <a:spcPct val="100000"/>
              </a:lnSpc>
              <a:buClr>
                <a:srgbClr val="666699"/>
              </a:buClr>
              <a:buFont typeface="Arial"/>
              <a:buChar char="•"/>
            </a:pPr>
            <a:r>
              <a:rPr lang="fr-FR" sz="1200" b="0" strike="noStrike" spc="-1" dirty="0">
                <a:solidFill>
                  <a:srgbClr val="666699"/>
                </a:solidFill>
                <a:latin typeface="Calibri" panose="020F0502020204030204" pitchFamily="34" charset="0"/>
                <a:cs typeface="Calibri" panose="020F0502020204030204" pitchFamily="34" charset="0"/>
              </a:rPr>
              <a:t>  </a:t>
            </a:r>
            <a:r>
              <a:rPr lang="fr-FR" sz="1200" b="0" strike="noStrike" spc="-1" dirty="0">
                <a:solidFill>
                  <a:srgbClr val="333333"/>
                </a:solidFill>
                <a:latin typeface="Calibri" panose="020F0502020204030204" pitchFamily="34" charset="0"/>
                <a:cs typeface="Calibri" panose="020F0502020204030204" pitchFamily="34" charset="0"/>
              </a:rPr>
              <a:t>Le </a:t>
            </a:r>
            <a:r>
              <a:rPr lang="fr-FR" sz="1200" b="0" strike="noStrike" spc="-1" dirty="0">
                <a:solidFill>
                  <a:srgbClr val="666699"/>
                </a:solidFill>
                <a:latin typeface="Calibri" panose="020F0502020204030204" pitchFamily="34" charset="0"/>
                <a:cs typeface="Calibri" panose="020F0502020204030204" pitchFamily="34" charset="0"/>
              </a:rPr>
              <a:t>micro-espace </a:t>
            </a:r>
            <a:r>
              <a:rPr lang="fr-FR" sz="1200" b="0" strike="noStrike" spc="-1" dirty="0">
                <a:solidFill>
                  <a:srgbClr val="333333"/>
                </a:solidFill>
                <a:latin typeface="Calibri" panose="020F0502020204030204" pitchFamily="34" charset="0"/>
                <a:cs typeface="Calibri" panose="020F0502020204030204" pitchFamily="34" charset="0"/>
              </a:rPr>
              <a:t>est celui que l'on peut toucher, et au milieu duquel il y a d'abord la feuille de papier sur laquelle on s'exprime par l’écriture et le dessin. C'est l'espace vécu. </a:t>
            </a:r>
            <a:endParaRPr lang="fr-FR" sz="1200" b="0" strike="noStrike" spc="-1" dirty="0">
              <a:latin typeface="Calibri" panose="020F0502020204030204" pitchFamily="34" charset="0"/>
              <a:cs typeface="Calibri" panose="020F0502020204030204" pitchFamily="34" charset="0"/>
            </a:endParaRPr>
          </a:p>
          <a:p>
            <a:pPr marL="216000" indent="-216000">
              <a:lnSpc>
                <a:spcPct val="100000"/>
              </a:lnSpc>
              <a:buClr>
                <a:srgbClr val="666699"/>
              </a:buClr>
              <a:buFont typeface="Arial"/>
              <a:buChar char="•"/>
            </a:pPr>
            <a:r>
              <a:rPr lang="fr-FR" sz="1200" b="0" strike="noStrike" spc="-1" dirty="0">
                <a:solidFill>
                  <a:srgbClr val="666699"/>
                </a:solidFill>
                <a:latin typeface="Calibri" panose="020F0502020204030204" pitchFamily="34" charset="0"/>
                <a:cs typeface="Calibri" panose="020F0502020204030204" pitchFamily="34" charset="0"/>
              </a:rPr>
              <a:t>  </a:t>
            </a:r>
            <a:r>
              <a:rPr lang="fr-FR" sz="1200" b="0" strike="noStrike" spc="-1" dirty="0">
                <a:solidFill>
                  <a:srgbClr val="333333"/>
                </a:solidFill>
                <a:latin typeface="Calibri" panose="020F0502020204030204" pitchFamily="34" charset="0"/>
                <a:cs typeface="Calibri" panose="020F0502020204030204" pitchFamily="34" charset="0"/>
              </a:rPr>
              <a:t>Le </a:t>
            </a:r>
            <a:r>
              <a:rPr lang="fr-FR" sz="1200" b="0" strike="noStrike" spc="-1" dirty="0" err="1">
                <a:solidFill>
                  <a:srgbClr val="666699"/>
                </a:solidFill>
                <a:latin typeface="Calibri" panose="020F0502020204030204" pitchFamily="34" charset="0"/>
                <a:cs typeface="Calibri" panose="020F0502020204030204" pitchFamily="34" charset="0"/>
              </a:rPr>
              <a:t>méso-espace</a:t>
            </a:r>
            <a:r>
              <a:rPr lang="fr-FR" sz="1200" b="0" strike="noStrike" spc="-1" dirty="0">
                <a:solidFill>
                  <a:srgbClr val="666699"/>
                </a:solidFill>
                <a:latin typeface="Calibri" panose="020F0502020204030204" pitchFamily="34" charset="0"/>
                <a:cs typeface="Calibri" panose="020F0502020204030204" pitchFamily="34" charset="0"/>
              </a:rPr>
              <a:t> </a:t>
            </a:r>
            <a:r>
              <a:rPr lang="fr-FR" sz="1200" b="0" strike="noStrike" spc="-1" dirty="0">
                <a:solidFill>
                  <a:srgbClr val="333333"/>
                </a:solidFill>
                <a:latin typeface="Calibri" panose="020F0502020204030204" pitchFamily="34" charset="0"/>
                <a:cs typeface="Calibri" panose="020F0502020204030204" pitchFamily="34" charset="0"/>
              </a:rPr>
              <a:t>est celui que l'on peut embrasser du regard. C'est l'espace perçu. </a:t>
            </a:r>
            <a:endParaRPr lang="fr-FR" sz="1200" b="0" strike="noStrike" spc="-1" dirty="0">
              <a:latin typeface="Calibri" panose="020F0502020204030204" pitchFamily="34" charset="0"/>
              <a:cs typeface="Calibri" panose="020F0502020204030204" pitchFamily="34" charset="0"/>
            </a:endParaRPr>
          </a:p>
          <a:p>
            <a:pPr marL="216000" indent="-216000">
              <a:lnSpc>
                <a:spcPct val="100000"/>
              </a:lnSpc>
              <a:buClr>
                <a:srgbClr val="666699"/>
              </a:buClr>
              <a:buFont typeface="Arial"/>
              <a:buChar char="•"/>
            </a:pPr>
            <a:r>
              <a:rPr lang="fr-FR" sz="1200" b="0" strike="noStrike" spc="-1" dirty="0">
                <a:solidFill>
                  <a:srgbClr val="666699"/>
                </a:solidFill>
                <a:latin typeface="Calibri" panose="020F0502020204030204" pitchFamily="34" charset="0"/>
                <a:cs typeface="Calibri" panose="020F0502020204030204" pitchFamily="34" charset="0"/>
              </a:rPr>
              <a:t>  </a:t>
            </a:r>
            <a:r>
              <a:rPr lang="fr-FR" sz="1200" b="0" strike="noStrike" spc="-1" dirty="0">
                <a:solidFill>
                  <a:srgbClr val="333333"/>
                </a:solidFill>
                <a:latin typeface="Calibri" panose="020F0502020204030204" pitchFamily="34" charset="0"/>
                <a:cs typeface="Calibri" panose="020F0502020204030204" pitchFamily="34" charset="0"/>
              </a:rPr>
              <a:t>Le </a:t>
            </a:r>
            <a:r>
              <a:rPr lang="fr-FR" sz="1200" b="0" strike="noStrike" spc="-1" dirty="0">
                <a:solidFill>
                  <a:srgbClr val="666699"/>
                </a:solidFill>
                <a:latin typeface="Calibri" panose="020F0502020204030204" pitchFamily="34" charset="0"/>
                <a:cs typeface="Calibri" panose="020F0502020204030204" pitchFamily="34" charset="0"/>
              </a:rPr>
              <a:t>macro-espace </a:t>
            </a:r>
            <a:r>
              <a:rPr lang="fr-FR" sz="1200" b="0" strike="noStrike" spc="-1" dirty="0">
                <a:solidFill>
                  <a:srgbClr val="333333"/>
                </a:solidFill>
                <a:latin typeface="Calibri" panose="020F0502020204030204" pitchFamily="34" charset="0"/>
                <a:cs typeface="Calibri" panose="020F0502020204030204" pitchFamily="34" charset="0"/>
              </a:rPr>
              <a:t>est le monde qu'on ne peut appréhender que mentalement par des représentations et des reconstructions intellectuelles. Le monde, le village, le quartier ... C'est l'espace conçu. </a:t>
            </a:r>
            <a:endParaRPr lang="fr-FR" sz="1200" b="0" strike="noStrike" spc="-1" dirty="0">
              <a:latin typeface="Calibri" panose="020F0502020204030204" pitchFamily="34" charset="0"/>
              <a:cs typeface="Calibri" panose="020F0502020204030204" pitchFamily="34" charset="0"/>
            </a:endParaRPr>
          </a:p>
          <a:p>
            <a:pPr marL="216000" indent="-216000">
              <a:lnSpc>
                <a:spcPct val="100000"/>
              </a:lnSpc>
              <a:buClr>
                <a:srgbClr val="333333"/>
              </a:buClr>
              <a:buFont typeface="Arial"/>
              <a:buChar char="•"/>
            </a:pPr>
            <a:r>
              <a:rPr lang="fr-FR" sz="1200" b="0" strike="noStrike" spc="-1" dirty="0">
                <a:solidFill>
                  <a:srgbClr val="333333"/>
                </a:solidFill>
                <a:latin typeface="Calibri" panose="020F0502020204030204" pitchFamily="34" charset="0"/>
                <a:cs typeface="Calibri" panose="020F0502020204030204" pitchFamily="34" charset="0"/>
              </a:rPr>
              <a:t>La géométrie usuelle est avant tout la géométrie du micro-espace, celui des objets que l'on peut représenter sur la feuille de papier. </a:t>
            </a:r>
            <a:endParaRPr lang="fr-FR" sz="1200" b="0" strike="noStrike" spc="-1" dirty="0">
              <a:latin typeface="Calibri" panose="020F0502020204030204" pitchFamily="34" charset="0"/>
              <a:cs typeface="Calibri" panose="020F0502020204030204" pitchFamily="34" charset="0"/>
            </a:endParaRPr>
          </a:p>
          <a:p>
            <a:pPr marL="216000" indent="-216000">
              <a:lnSpc>
                <a:spcPct val="100000"/>
              </a:lnSpc>
            </a:pPr>
            <a:endParaRPr lang="fr-FR" sz="1200" b="0" strike="noStrike" spc="-1" dirty="0">
              <a:latin typeface="Calibri" panose="020F0502020204030204" pitchFamily="34" charset="0"/>
              <a:cs typeface="Calibri" panose="020F0502020204030204" pitchFamily="34" charset="0"/>
            </a:endParaRPr>
          </a:p>
          <a:p>
            <a:pPr marL="216000" indent="-216000">
              <a:lnSpc>
                <a:spcPct val="100000"/>
              </a:lnSpc>
            </a:pPr>
            <a:r>
              <a:rPr lang="fr-FR" sz="1200" b="0" strike="noStrike" spc="-1" dirty="0">
                <a:solidFill>
                  <a:srgbClr val="000000"/>
                </a:solidFill>
                <a:latin typeface="Calibri" panose="020F0502020204030204" pitchFamily="34" charset="0"/>
                <a:ea typeface="+mn-ea"/>
                <a:cs typeface="Calibri" panose="020F0502020204030204" pitchFamily="34" charset="0"/>
              </a:rPr>
              <a:t>« Analyser » une figure complexe, c’</a:t>
            </a:r>
            <a:r>
              <a:rPr lang="fr-FR" sz="1200" b="0" strike="noStrike" spc="-1" dirty="0" err="1">
                <a:solidFill>
                  <a:srgbClr val="000000"/>
                </a:solidFill>
                <a:latin typeface="Calibri" panose="020F0502020204030204" pitchFamily="34" charset="0"/>
                <a:ea typeface="+mn-ea"/>
                <a:cs typeface="Calibri" panose="020F0502020204030204" pitchFamily="34" charset="0"/>
              </a:rPr>
              <a:t>est-a</a:t>
            </a:r>
            <a:r>
              <a:rPr lang="fr-FR" sz="1200" b="0" strike="noStrike" spc="-1" dirty="0">
                <a:solidFill>
                  <a:srgbClr val="000000"/>
                </a:solidFill>
                <a:latin typeface="Calibri" panose="020F0502020204030204" pitchFamily="34" charset="0"/>
                <a:ea typeface="+mn-ea"/>
                <a:cs typeface="Calibri" panose="020F0502020204030204" pitchFamily="34" charset="0"/>
              </a:rPr>
              <a:t>̀-dire à en </a:t>
            </a:r>
            <a:endParaRPr lang="fr-FR" sz="1200" b="0" strike="noStrike" spc="-1" dirty="0">
              <a:latin typeface="Calibri" panose="020F0502020204030204" pitchFamily="34" charset="0"/>
              <a:cs typeface="Calibri" panose="020F0502020204030204" pitchFamily="34" charset="0"/>
            </a:endParaRPr>
          </a:p>
          <a:p>
            <a:pPr marL="216000" indent="-216000">
              <a:lnSpc>
                <a:spcPct val="100000"/>
              </a:lnSpc>
            </a:pPr>
            <a:r>
              <a:rPr lang="fr-FR" sz="1200" b="0" strike="noStrike" spc="-1" dirty="0" err="1">
                <a:solidFill>
                  <a:srgbClr val="000000"/>
                </a:solidFill>
                <a:latin typeface="Calibri" panose="020F0502020204030204" pitchFamily="34" charset="0"/>
                <a:ea typeface="+mn-ea"/>
                <a:cs typeface="Calibri" panose="020F0502020204030204" pitchFamily="34" charset="0"/>
              </a:rPr>
              <a:t>repérer</a:t>
            </a:r>
            <a:r>
              <a:rPr lang="fr-FR" sz="1200" b="0" strike="noStrike" spc="-1" dirty="0">
                <a:solidFill>
                  <a:srgbClr val="000000"/>
                </a:solidFill>
                <a:latin typeface="Calibri" panose="020F0502020204030204" pitchFamily="34" charset="0"/>
                <a:ea typeface="+mn-ea"/>
                <a:cs typeface="Calibri" panose="020F0502020204030204" pitchFamily="34" charset="0"/>
              </a:rPr>
              <a:t> les </a:t>
            </a:r>
            <a:r>
              <a:rPr lang="fr-FR" sz="1200" b="0" strike="noStrike" spc="-1" dirty="0" err="1">
                <a:solidFill>
                  <a:srgbClr val="000000"/>
                </a:solidFill>
                <a:latin typeface="Calibri" panose="020F0502020204030204" pitchFamily="34" charset="0"/>
                <a:ea typeface="+mn-ea"/>
                <a:cs typeface="Calibri" panose="020F0502020204030204" pitchFamily="34" charset="0"/>
              </a:rPr>
              <a:t>propriétés</a:t>
            </a:r>
            <a:r>
              <a:rPr lang="fr-FR" sz="1200" b="0" strike="noStrike" spc="-1" dirty="0">
                <a:solidFill>
                  <a:srgbClr val="000000"/>
                </a:solidFill>
                <a:latin typeface="Calibri" panose="020F0502020204030204" pitchFamily="34" charset="0"/>
                <a:ea typeface="+mn-ea"/>
                <a:cs typeface="Calibri" panose="020F0502020204030204" pitchFamily="34" charset="0"/>
              </a:rPr>
              <a:t> pour pouvoir la reproduire sur papier uni en utilisant les instruments. </a:t>
            </a:r>
            <a:endParaRPr lang="fr-FR" sz="1200" b="0" strike="noStrike" spc="-1" dirty="0">
              <a:latin typeface="Calibri" panose="020F0502020204030204" pitchFamily="34" charset="0"/>
              <a:cs typeface="Calibri" panose="020F0502020204030204" pitchFamily="34" charset="0"/>
            </a:endParaRPr>
          </a:p>
          <a:p>
            <a:pPr marL="216000" indent="-216000">
              <a:lnSpc>
                <a:spcPct val="100000"/>
              </a:lnSpc>
            </a:pPr>
            <a:r>
              <a:rPr lang="fr-FR" sz="1200" b="0" strike="noStrike" spc="-1" dirty="0" err="1">
                <a:solidFill>
                  <a:srgbClr val="000000"/>
                </a:solidFill>
                <a:latin typeface="Calibri" panose="020F0502020204030204" pitchFamily="34" charset="0"/>
                <a:ea typeface="+mn-ea"/>
                <a:cs typeface="Calibri" panose="020F0502020204030204" pitchFamily="34" charset="0"/>
              </a:rPr>
              <a:t>Dès</a:t>
            </a:r>
            <a:r>
              <a:rPr lang="fr-FR" sz="1200" b="0" strike="noStrike" spc="-1" dirty="0">
                <a:solidFill>
                  <a:srgbClr val="000000"/>
                </a:solidFill>
                <a:latin typeface="Calibri" panose="020F0502020204030204" pitchFamily="34" charset="0"/>
                <a:ea typeface="+mn-ea"/>
                <a:cs typeface="Calibri" panose="020F0502020204030204" pitchFamily="34" charset="0"/>
              </a:rPr>
              <a:t> le CE1, les reproductions se font à une </a:t>
            </a:r>
            <a:r>
              <a:rPr lang="fr-FR" sz="1200" b="0" strike="noStrike" spc="-1" dirty="0" err="1">
                <a:solidFill>
                  <a:srgbClr val="000000"/>
                </a:solidFill>
                <a:latin typeface="Calibri" panose="020F0502020204030204" pitchFamily="34" charset="0"/>
                <a:ea typeface="+mn-ea"/>
                <a:cs typeface="Calibri" panose="020F0502020204030204" pitchFamily="34" charset="0"/>
              </a:rPr>
              <a:t>échelle</a:t>
            </a:r>
            <a:r>
              <a:rPr lang="fr-FR" sz="1200" b="0" strike="noStrike" spc="-1" dirty="0">
                <a:solidFill>
                  <a:srgbClr val="000000"/>
                </a:solidFill>
                <a:latin typeface="Calibri" panose="020F0502020204030204" pitchFamily="34" charset="0"/>
                <a:ea typeface="+mn-ea"/>
                <a:cs typeface="Calibri" panose="020F0502020204030204" pitchFamily="34" charset="0"/>
              </a:rPr>
              <a:t> </a:t>
            </a:r>
            <a:r>
              <a:rPr lang="fr-FR" sz="1200" b="0" strike="noStrike" spc="-1" dirty="0" err="1">
                <a:solidFill>
                  <a:srgbClr val="000000"/>
                </a:solidFill>
                <a:latin typeface="Calibri" panose="020F0502020204030204" pitchFamily="34" charset="0"/>
                <a:ea typeface="+mn-ea"/>
                <a:cs typeface="Calibri" panose="020F0502020204030204" pitchFamily="34" charset="0"/>
              </a:rPr>
              <a:t>différente</a:t>
            </a:r>
            <a:r>
              <a:rPr lang="fr-FR" sz="1200" b="0" strike="noStrike" spc="-1" dirty="0">
                <a:solidFill>
                  <a:srgbClr val="000000"/>
                </a:solidFill>
                <a:latin typeface="Calibri" panose="020F0502020204030204" pitchFamily="34" charset="0"/>
                <a:ea typeface="+mn-ea"/>
                <a:cs typeface="Calibri" panose="020F0502020204030204" pitchFamily="34" charset="0"/>
              </a:rPr>
              <a:t> du </a:t>
            </a:r>
            <a:r>
              <a:rPr lang="fr-FR" sz="1200" b="0" strike="noStrike" spc="-1" dirty="0" err="1">
                <a:solidFill>
                  <a:srgbClr val="000000"/>
                </a:solidFill>
                <a:latin typeface="Calibri" panose="020F0502020204030204" pitchFamily="34" charset="0"/>
                <a:ea typeface="+mn-ea"/>
                <a:cs typeface="Calibri" panose="020F0502020204030204" pitchFamily="34" charset="0"/>
              </a:rPr>
              <a:t>modèle</a:t>
            </a:r>
            <a:r>
              <a:rPr lang="fr-FR" sz="1200" b="0" strike="noStrike" spc="-1" dirty="0">
                <a:solidFill>
                  <a:srgbClr val="000000"/>
                </a:solidFill>
                <a:latin typeface="Calibri" panose="020F0502020204030204" pitchFamily="34" charset="0"/>
                <a:ea typeface="+mn-ea"/>
                <a:cs typeface="Calibri" panose="020F0502020204030204" pitchFamily="34" charset="0"/>
              </a:rPr>
              <a:t> </a:t>
            </a:r>
            <a:r>
              <a:rPr lang="fr-FR" sz="1200" b="1" strike="noStrike" spc="-1" dirty="0">
                <a:solidFill>
                  <a:srgbClr val="000000"/>
                </a:solidFill>
                <a:latin typeface="Calibri" panose="020F0502020204030204" pitchFamily="34" charset="0"/>
                <a:ea typeface="+mn-ea"/>
                <a:cs typeface="Calibri" panose="020F0502020204030204" pitchFamily="34" charset="0"/>
              </a:rPr>
              <a:t>pour bloquer les </a:t>
            </a:r>
            <a:r>
              <a:rPr lang="fr-FR" sz="1200" b="1" strike="noStrike" spc="-1" dirty="0" err="1">
                <a:solidFill>
                  <a:srgbClr val="000000"/>
                </a:solidFill>
                <a:latin typeface="Calibri" panose="020F0502020204030204" pitchFamily="34" charset="0"/>
                <a:ea typeface="+mn-ea"/>
                <a:cs typeface="Calibri" panose="020F0502020204030204" pitchFamily="34" charset="0"/>
              </a:rPr>
              <a:t>procédures</a:t>
            </a:r>
            <a:r>
              <a:rPr lang="fr-FR" sz="1200" b="1" strike="noStrike" spc="-1" dirty="0">
                <a:solidFill>
                  <a:srgbClr val="000000"/>
                </a:solidFill>
                <a:latin typeface="Calibri" panose="020F0502020204030204" pitchFamily="34" charset="0"/>
                <a:ea typeface="+mn-ea"/>
                <a:cs typeface="Calibri" panose="020F0502020204030204" pitchFamily="34" charset="0"/>
              </a:rPr>
              <a:t> de report de longueurs et focaliser l’attention des </a:t>
            </a:r>
            <a:r>
              <a:rPr lang="fr-FR" sz="1200" b="1" strike="noStrike" spc="-1" dirty="0" err="1">
                <a:solidFill>
                  <a:srgbClr val="000000"/>
                </a:solidFill>
                <a:latin typeface="Calibri" panose="020F0502020204030204" pitchFamily="34" charset="0"/>
                <a:ea typeface="+mn-ea"/>
                <a:cs typeface="Calibri" panose="020F0502020204030204" pitchFamily="34" charset="0"/>
              </a:rPr>
              <a:t>élèves</a:t>
            </a:r>
            <a:r>
              <a:rPr lang="fr-FR" sz="1200" b="1" strike="noStrike" spc="-1" dirty="0">
                <a:solidFill>
                  <a:srgbClr val="000000"/>
                </a:solidFill>
                <a:latin typeface="Calibri" panose="020F0502020204030204" pitchFamily="34" charset="0"/>
                <a:ea typeface="+mn-ea"/>
                <a:cs typeface="Calibri" panose="020F0502020204030204" pitchFamily="34" charset="0"/>
              </a:rPr>
              <a:t> sur les alignements, (utilisation de la </a:t>
            </a:r>
            <a:r>
              <a:rPr lang="fr-FR" sz="1200" b="1" strike="noStrike" spc="-1" dirty="0" err="1">
                <a:solidFill>
                  <a:srgbClr val="000000"/>
                </a:solidFill>
                <a:latin typeface="Calibri" panose="020F0502020204030204" pitchFamily="34" charset="0"/>
                <a:ea typeface="+mn-ea"/>
                <a:cs typeface="Calibri" panose="020F0502020204030204" pitchFamily="34" charset="0"/>
              </a:rPr>
              <a:t>règle</a:t>
            </a:r>
            <a:r>
              <a:rPr lang="fr-FR" sz="1200" b="1" strike="noStrike" spc="-1" dirty="0">
                <a:solidFill>
                  <a:srgbClr val="000000"/>
                </a:solidFill>
                <a:latin typeface="Calibri" panose="020F0502020204030204" pitchFamily="34" charset="0"/>
                <a:ea typeface="+mn-ea"/>
                <a:cs typeface="Calibri" panose="020F0502020204030204" pitchFamily="34" charset="0"/>
              </a:rPr>
              <a:t> seule) et une fois l’angle droit </a:t>
            </a:r>
            <a:r>
              <a:rPr lang="fr-FR" sz="1200" b="1" strike="noStrike" spc="-1" dirty="0" err="1">
                <a:solidFill>
                  <a:srgbClr val="000000"/>
                </a:solidFill>
                <a:latin typeface="Calibri" panose="020F0502020204030204" pitchFamily="34" charset="0"/>
                <a:ea typeface="+mn-ea"/>
                <a:cs typeface="Calibri" panose="020F0502020204030204" pitchFamily="34" charset="0"/>
              </a:rPr>
              <a:t>étudie</a:t>
            </a:r>
            <a:r>
              <a:rPr lang="fr-FR" sz="1200" b="1" strike="noStrike" spc="-1" dirty="0">
                <a:solidFill>
                  <a:srgbClr val="000000"/>
                </a:solidFill>
                <a:latin typeface="Calibri" panose="020F0502020204030204" pitchFamily="34" charset="0"/>
                <a:ea typeface="+mn-ea"/>
                <a:cs typeface="Calibri" panose="020F0502020204030204" pitchFamily="34" charset="0"/>
              </a:rPr>
              <a:t>́, sur les angles droits (utilisation de l’</a:t>
            </a:r>
            <a:r>
              <a:rPr lang="fr-FR" sz="1200" b="1" strike="noStrike" spc="-1" dirty="0" err="1">
                <a:solidFill>
                  <a:srgbClr val="000000"/>
                </a:solidFill>
                <a:latin typeface="Calibri" panose="020F0502020204030204" pitchFamily="34" charset="0"/>
                <a:ea typeface="+mn-ea"/>
                <a:cs typeface="Calibri" panose="020F0502020204030204" pitchFamily="34" charset="0"/>
              </a:rPr>
              <a:t>équerre</a:t>
            </a:r>
            <a:r>
              <a:rPr lang="fr-FR" sz="1200" b="1" strike="noStrike" spc="-1" dirty="0">
                <a:solidFill>
                  <a:srgbClr val="000000"/>
                </a:solidFill>
                <a:latin typeface="Calibri" panose="020F0502020204030204" pitchFamily="34" charset="0"/>
                <a:ea typeface="+mn-ea"/>
                <a:cs typeface="Calibri" panose="020F0502020204030204" pitchFamily="34" charset="0"/>
              </a:rPr>
              <a:t> et de la </a:t>
            </a:r>
            <a:r>
              <a:rPr lang="fr-FR" sz="1200" b="1" strike="noStrike" spc="-1" dirty="0" err="1">
                <a:solidFill>
                  <a:srgbClr val="000000"/>
                </a:solidFill>
                <a:latin typeface="Calibri" panose="020F0502020204030204" pitchFamily="34" charset="0"/>
                <a:ea typeface="+mn-ea"/>
                <a:cs typeface="Calibri" panose="020F0502020204030204" pitchFamily="34" charset="0"/>
              </a:rPr>
              <a:t>règle</a:t>
            </a:r>
            <a:r>
              <a:rPr lang="fr-FR" sz="1200" b="0" strike="noStrike" spc="-1" dirty="0">
                <a:solidFill>
                  <a:srgbClr val="000000"/>
                </a:solidFill>
                <a:latin typeface="Calibri" panose="020F0502020204030204" pitchFamily="34" charset="0"/>
                <a:ea typeface="+mn-ea"/>
                <a:cs typeface="Calibri" panose="020F0502020204030204" pitchFamily="34" charset="0"/>
              </a:rPr>
              <a:t>). </a:t>
            </a:r>
            <a:endParaRPr lang="fr-FR" sz="1200" b="0" strike="noStrike" spc="-1" dirty="0">
              <a:latin typeface="Calibri" panose="020F0502020204030204" pitchFamily="34" charset="0"/>
              <a:cs typeface="Calibri" panose="020F0502020204030204" pitchFamily="34" charset="0"/>
            </a:endParaRPr>
          </a:p>
          <a:p>
            <a:pPr marL="216000" indent="-216000">
              <a:lnSpc>
                <a:spcPct val="100000"/>
              </a:lnSpc>
            </a:pPr>
            <a:endParaRPr lang="fr-FR" sz="1200" b="0" strike="noStrike" spc="-1" dirty="0">
              <a:latin typeface="Arial"/>
            </a:endParaRPr>
          </a:p>
        </p:txBody>
      </p:sp>
      <p:sp>
        <p:nvSpPr>
          <p:cNvPr id="102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6D4F938-50AA-4B8A-A813-8938B1701F62}" type="slidenum">
              <a:rPr lang="fr-FR" sz="1200" b="0" strike="noStrike" spc="-1">
                <a:latin typeface="Times New Roman"/>
              </a:rPr>
              <a:t>22</a:t>
            </a:fld>
            <a:endParaRPr lang="fr-FR"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r>
              <a:rPr lang="fr-FR" dirty="0"/>
              <a:t>On voit comment des validations acceptées à une époque ne le seront plus. </a:t>
            </a:r>
          </a:p>
        </p:txBody>
      </p:sp>
      <p:sp>
        <p:nvSpPr>
          <p:cNvPr id="4" name="Espace réservé du numéro de diapositive 3"/>
          <p:cNvSpPr>
            <a:spLocks noGrp="1"/>
          </p:cNvSpPr>
          <p:nvPr>
            <p:ph type="sldNum"/>
          </p:nvPr>
        </p:nvSpPr>
        <p:spPr/>
        <p:txBody>
          <a:bodyPr/>
          <a:lstStyle/>
          <a:p>
            <a:pPr algn="r"/>
            <a:fld id="{081D0880-C0D6-46F7-BBEB-16B587A1D5FA}" type="slidenum">
              <a:rPr lang="fr-FR" sz="1400" b="0" strike="noStrike" spc="-1" smtClean="0">
                <a:latin typeface="Times New Roman"/>
              </a:rPr>
              <a:t>3</a:t>
            </a:fld>
            <a:endParaRPr lang="fr-FR" sz="1400" b="0" strike="noStrike" spc="-1">
              <a:latin typeface="Times New Roman"/>
            </a:endParaRPr>
          </a:p>
        </p:txBody>
      </p:sp>
    </p:spTree>
    <p:extLst>
      <p:ext uri="{BB962C8B-B14F-4D97-AF65-F5344CB8AC3E}">
        <p14:creationId xmlns:p14="http://schemas.microsoft.com/office/powerpoint/2010/main" val="1052550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 name="PlaceHolder 1"/>
          <p:cNvSpPr>
            <a:spLocks noGrp="1" noRot="1" noChangeAspect="1"/>
          </p:cNvSpPr>
          <p:nvPr>
            <p:ph type="sldImg"/>
          </p:nvPr>
        </p:nvSpPr>
        <p:spPr>
          <a:xfrm>
            <a:off x="2828925" y="574675"/>
            <a:ext cx="5033963" cy="2832100"/>
          </a:xfrm>
          <a:prstGeom prst="rect">
            <a:avLst/>
          </a:prstGeom>
        </p:spPr>
      </p:sp>
      <p:sp>
        <p:nvSpPr>
          <p:cNvPr id="925" name="PlaceHolder 2"/>
          <p:cNvSpPr>
            <a:spLocks noGrp="1"/>
          </p:cNvSpPr>
          <p:nvPr>
            <p:ph type="body"/>
          </p:nvPr>
        </p:nvSpPr>
        <p:spPr>
          <a:xfrm>
            <a:off x="1069200" y="3590640"/>
            <a:ext cx="8552160" cy="3400920"/>
          </a:xfrm>
          <a:prstGeom prst="rect">
            <a:avLst/>
          </a:prstGeom>
        </p:spPr>
        <p:txBody>
          <a:bodyPr lIns="0" tIns="0" rIns="0" bIns="0">
            <a:noAutofit/>
          </a:bodyPr>
          <a:lstStyle/>
          <a:p>
            <a:pPr marL="216000" indent="-215280">
              <a:lnSpc>
                <a:spcPct val="100000"/>
              </a:lnSpc>
              <a:tabLst>
                <a:tab pos="0" algn="l"/>
              </a:tabLst>
            </a:pPr>
            <a:r>
              <a:rPr lang="fr-FR" sz="1200" b="1" strike="noStrike" spc="-1" dirty="0">
                <a:solidFill>
                  <a:srgbClr val="000000"/>
                </a:solidFill>
                <a:latin typeface="Calibri" panose="020F0502020204030204" pitchFamily="34" charset="0"/>
                <a:ea typeface="Calibri"/>
                <a:cs typeface="Calibri" panose="020F0502020204030204" pitchFamily="34" charset="0"/>
              </a:rPr>
              <a:t>L’enjeu fondamental pour l’enseignement est d’abord la prise de conscience par les enseignants de l’existence simultanée (et non chronologique) de ces deux paradigmes</a:t>
            </a:r>
            <a:r>
              <a:rPr lang="fr-FR" sz="1200" b="0" strike="noStrike" spc="-1" dirty="0">
                <a:solidFill>
                  <a:srgbClr val="000000"/>
                </a:solidFill>
                <a:latin typeface="Calibri" panose="020F0502020204030204" pitchFamily="34" charset="0"/>
                <a:ea typeface="Calibri"/>
                <a:cs typeface="Calibri" panose="020F0502020204030204" pitchFamily="34" charset="0"/>
              </a:rPr>
              <a:t>, de leurs caractéristiques et de leur intérêt à chacun pour l’enseignement de la géométrie.</a:t>
            </a:r>
            <a:endParaRPr lang="fr-FR" sz="1200" b="0" strike="noStrike" spc="-1" dirty="0">
              <a:latin typeface="Calibri" panose="020F0502020204030204" pitchFamily="34" charset="0"/>
              <a:cs typeface="Calibri" panose="020F0502020204030204" pitchFamily="34" charset="0"/>
            </a:endParaRPr>
          </a:p>
          <a:p>
            <a:pPr marL="522461" indent="-390104">
              <a:buClr>
                <a:srgbClr val="EF2929"/>
              </a:buClr>
              <a:buFont typeface="Noto Sans Symbols"/>
              <a:buChar char="●"/>
              <a:tabLst>
                <a:tab pos="0" algn="l"/>
              </a:tabLst>
            </a:pPr>
            <a:endParaRPr lang="fr-FR" sz="1200" spc="-1"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strike="noStrike" spc="-1" dirty="0">
                <a:latin typeface="Calibri" panose="020F0502020204030204" pitchFamily="34" charset="0"/>
                <a:cs typeface="Calibri" panose="020F0502020204030204" pitchFamily="34" charset="0"/>
              </a:rPr>
              <a:t>Prenons conscience de la rupture entre la géométrie de l’école et la géométrie du collège au travers de l’exemple suivant. Les élèves ont exclusivement été amenés à raisonner sur des dessins. La précision des tracés était une exigence fondamentale en géométrie.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strike="noStrike" spc="-1"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strike="noStrike" spc="-1" dirty="0">
                <a:latin typeface="Calibri" panose="020F0502020204030204" pitchFamily="34" charset="0"/>
                <a:cs typeface="Calibri" panose="020F0502020204030204" pitchFamily="34" charset="0"/>
              </a:rPr>
              <a:t>Au-delà du constat d’une rupture dans les pratiques de validation entre le primaire avec le recours aux instruments et le secondaire avec l’entrée dans les processus discursifs de démonstration, il est essentiel de penser les éléments de continuité entre la géométrie qui s’organise autour des tracés instrumentés (la géométrie des tracés) et la géométrie dans laquelle la figure matérielle (le dessin) est renvoyée au second plan (la géométrie théorique).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strike="noStrike" spc="-1"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strike="noStrike" spc="-1" dirty="0">
                <a:latin typeface="Calibri" panose="020F0502020204030204" pitchFamily="34" charset="0"/>
                <a:cs typeface="Calibri" panose="020F0502020204030204" pitchFamily="34" charset="0"/>
              </a:rPr>
              <a:t>Pour favoriser cette continuité il convient de travailler à l’élaboration d’un regard géométrique compatible avec la géométrie déductive du secondaire. </a:t>
            </a:r>
          </a:p>
          <a:p>
            <a:pPr marL="216000" indent="-216000">
              <a:lnSpc>
                <a:spcPct val="100000"/>
              </a:lnSpc>
              <a:tabLst>
                <a:tab pos="0" algn="l"/>
              </a:tabLst>
            </a:pPr>
            <a:endParaRPr lang="fr-FR" sz="1200" b="1" strike="noStrike" spc="-1" dirty="0">
              <a:solidFill>
                <a:srgbClr val="000000"/>
              </a:solidFill>
              <a:latin typeface="Calibri" panose="020F0502020204030204" pitchFamily="34" charset="0"/>
              <a:cs typeface="Calibri" panose="020F0502020204030204" pitchFamily="34" charset="0"/>
            </a:endParaRPr>
          </a:p>
          <a:p>
            <a:pPr marL="522461" indent="-390104">
              <a:buClr>
                <a:srgbClr val="EF2929"/>
              </a:buClr>
              <a:buFont typeface="Noto Sans Symbols"/>
              <a:buChar char="●"/>
            </a:pPr>
            <a:r>
              <a:rPr lang="fr-FR" sz="1200" spc="-1" dirty="0">
                <a:solidFill>
                  <a:srgbClr val="333333"/>
                </a:solidFill>
                <a:latin typeface="Calibri" panose="020F0502020204030204" pitchFamily="34" charset="0"/>
                <a:ea typeface="Century Gothic"/>
                <a:cs typeface="Calibri" panose="020F0502020204030204" pitchFamily="34" charset="0"/>
              </a:rPr>
              <a:t>Justification grâce à l’équerre : non privilégiée à ce niveau </a:t>
            </a:r>
            <a:r>
              <a:rPr lang="fr-FR" sz="1200" spc="-1" dirty="0">
                <a:solidFill>
                  <a:schemeClr val="tx1"/>
                </a:solidFill>
                <a:latin typeface="Calibri" panose="020F0502020204030204" pitchFamily="34" charset="0"/>
                <a:ea typeface="+mn-ea"/>
                <a:cs typeface="Calibri" panose="020F0502020204030204" pitchFamily="34" charset="0"/>
              </a:rPr>
              <a:t> </a:t>
            </a:r>
            <a:r>
              <a:rPr lang="fr-FR" sz="1200" spc="-1" dirty="0">
                <a:solidFill>
                  <a:srgbClr val="333333"/>
                </a:solidFill>
                <a:latin typeface="Calibri" panose="020F0502020204030204" pitchFamily="34" charset="0"/>
                <a:ea typeface="Century Gothic"/>
                <a:cs typeface="Calibri" panose="020F0502020204030204" pitchFamily="34" charset="0"/>
              </a:rPr>
              <a:t>Utilisation de connaissances mathématiques </a:t>
            </a:r>
            <a:r>
              <a:rPr lang="fr-FR" sz="1200" b="1" spc="-1" dirty="0">
                <a:solidFill>
                  <a:srgbClr val="333333"/>
                </a:solidFill>
                <a:latin typeface="Calibri" panose="020F0502020204030204" pitchFamily="34" charset="0"/>
                <a:ea typeface="Century Gothic"/>
                <a:cs typeface="Calibri" panose="020F0502020204030204" pitchFamily="34" charset="0"/>
              </a:rPr>
              <a:t>mais </a:t>
            </a:r>
            <a:r>
              <a:rPr lang="fr-FR" sz="1200" spc="-1" dirty="0">
                <a:solidFill>
                  <a:srgbClr val="333333"/>
                </a:solidFill>
                <a:latin typeface="Calibri" panose="020F0502020204030204" pitchFamily="34" charset="0"/>
                <a:ea typeface="Century Gothic"/>
                <a:cs typeface="Calibri" panose="020F0502020204030204" pitchFamily="34" charset="0"/>
              </a:rPr>
              <a:t>preuve qui s’appuie sur le dessin…</a:t>
            </a:r>
          </a:p>
          <a:p>
            <a:pPr marL="216000" indent="-215280">
              <a:lnSpc>
                <a:spcPct val="100000"/>
              </a:lnSpc>
              <a:tabLst>
                <a:tab pos="0" algn="l"/>
              </a:tabLst>
            </a:pPr>
            <a:endParaRPr lang="fr-FR" sz="1200" b="0" strike="noStrike" spc="-1" dirty="0">
              <a:latin typeface="Calibri" panose="020F0502020204030204" pitchFamily="34" charset="0"/>
              <a:cs typeface="Calibri" panose="020F0502020204030204" pitchFamily="34" charset="0"/>
            </a:endParaRPr>
          </a:p>
          <a:p>
            <a:pPr marL="216000" indent="-215280">
              <a:lnSpc>
                <a:spcPct val="100000"/>
              </a:lnSpc>
              <a:tabLst>
                <a:tab pos="0" algn="l"/>
              </a:tabLst>
            </a:pPr>
            <a:r>
              <a:rPr lang="fr-FR" sz="1200" b="0" strike="noStrike" spc="-1" dirty="0">
                <a:solidFill>
                  <a:srgbClr val="000000"/>
                </a:solidFill>
                <a:latin typeface="Calibri" panose="020F0502020204030204" pitchFamily="34" charset="0"/>
                <a:ea typeface="Calibri"/>
                <a:cs typeface="Calibri" panose="020F0502020204030204" pitchFamily="34" charset="0"/>
              </a:rPr>
              <a:t>La grande importance accordée aux dessins précis et soignés dans l’enseignement de la géométrie à l’école primaire VS la défiance vis-à-vis de ce qu’on voit sur le dessin pour raisonner en géométrie au collège.</a:t>
            </a:r>
            <a:endParaRPr lang="fr-FR" sz="1200" b="0" strike="noStrike" spc="-1" dirty="0">
              <a:latin typeface="Calibri" panose="020F0502020204030204" pitchFamily="34" charset="0"/>
              <a:cs typeface="Calibri" panose="020F0502020204030204" pitchFamily="34" charset="0"/>
            </a:endParaRPr>
          </a:p>
          <a:p>
            <a:pPr marL="216000" indent="-215280">
              <a:lnSpc>
                <a:spcPct val="100000"/>
              </a:lnSpc>
              <a:tabLst>
                <a:tab pos="0" algn="l"/>
              </a:tabLst>
            </a:pPr>
            <a:endParaRPr lang="fr-FR" sz="1200" b="0" strike="noStrike" spc="-1" dirty="0">
              <a:latin typeface="Calibri" panose="020F0502020204030204" pitchFamily="34" charset="0"/>
              <a:cs typeface="Calibri" panose="020F0502020204030204" pitchFamily="34" charset="0"/>
            </a:endParaRPr>
          </a:p>
          <a:p>
            <a:pPr marL="216000" indent="-215280">
              <a:lnSpc>
                <a:spcPct val="100000"/>
              </a:lnSpc>
              <a:tabLst>
                <a:tab pos="0" algn="l"/>
              </a:tabLst>
            </a:pPr>
            <a:r>
              <a:rPr lang="fr-FR" sz="1200" b="0" strike="noStrike" spc="-1" dirty="0">
                <a:solidFill>
                  <a:srgbClr val="000000"/>
                </a:solidFill>
                <a:latin typeface="Calibri" panose="020F0502020204030204" pitchFamily="34" charset="0"/>
                <a:ea typeface="Calibri"/>
                <a:cs typeface="Calibri" panose="020F0502020204030204" pitchFamily="34" charset="0"/>
              </a:rPr>
              <a:t>La géométrie experte repose sur des définitions qui refusent tout argument d’évidence, elle se contraint à tout démontrer, à ne rien accepter sans en avoir une raison rationnelle. Or il s’agit pourtant d’appréhender l’espace physique, matériel, celui que l’on perçoit par l’évidence. Il faut trouver le moyen de réconcilier ces deux pôles.</a:t>
            </a:r>
            <a:endParaRPr lang="fr-FR" sz="1200" b="0" strike="noStrike" spc="-1" dirty="0">
              <a:latin typeface="Calibri" panose="020F0502020204030204" pitchFamily="34" charset="0"/>
              <a:cs typeface="Calibri" panose="020F0502020204030204" pitchFamily="34" charset="0"/>
            </a:endParaRPr>
          </a:p>
          <a:p>
            <a:pPr marL="216000" indent="-215280">
              <a:lnSpc>
                <a:spcPct val="100000"/>
              </a:lnSpc>
              <a:tabLst>
                <a:tab pos="0" algn="l"/>
              </a:tabLst>
            </a:pPr>
            <a:endParaRPr lang="fr-FR" sz="1200" b="0" strike="noStrike" spc="-1" dirty="0">
              <a:latin typeface="Calibri" panose="020F0502020204030204" pitchFamily="34" charset="0"/>
              <a:cs typeface="Calibri" panose="020F0502020204030204" pitchFamily="34" charset="0"/>
            </a:endParaRPr>
          </a:p>
          <a:p>
            <a:pPr marL="216000" indent="-216000">
              <a:lnSpc>
                <a:spcPct val="100000"/>
              </a:lnSpc>
              <a:tabLst>
                <a:tab pos="0" algn="l"/>
              </a:tabLst>
            </a:pPr>
            <a:r>
              <a:rPr lang="fr-FR" sz="1200" b="0" strike="noStrike" spc="-1" dirty="0">
                <a:latin typeface="Calibri" panose="020F0502020204030204" pitchFamily="34" charset="0"/>
                <a:cs typeface="Calibri" panose="020F0502020204030204" pitchFamily="34" charset="0"/>
              </a:rPr>
              <a:t>Distinction dessin / figure : dessin peut être bleu ou rouge, pas la figure. Une figure c’est une liste de propriétés. Le dessin n’est qu’une représentation imparfaite de la figure.</a:t>
            </a:r>
          </a:p>
        </p:txBody>
      </p:sp>
      <p:sp>
        <p:nvSpPr>
          <p:cNvPr id="926" name="CustomShape 3"/>
          <p:cNvSpPr/>
          <p:nvPr/>
        </p:nvSpPr>
        <p:spPr>
          <a:xfrm>
            <a:off x="6051960" y="7182000"/>
            <a:ext cx="4638960" cy="376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tabLst>
                <a:tab pos="0" algn="l"/>
              </a:tabLst>
            </a:pPr>
            <a:fld id="{E28C464C-4B0A-4B2C-982D-24EC5343BC68}" type="slidenum">
              <a:rPr lang="fr-FR" sz="1400" b="0" strike="noStrike" spc="-1">
                <a:solidFill>
                  <a:srgbClr val="000000"/>
                </a:solidFill>
                <a:latin typeface="Times New Roman"/>
                <a:ea typeface="Times New Roman"/>
              </a:rPr>
              <a:t>4</a:t>
            </a:fld>
            <a:endParaRPr lang="fr-FR" sz="14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pPr marL="216000" indent="-216000">
              <a:lnSpc>
                <a:spcPct val="100000"/>
              </a:lnSpc>
              <a:tabLst>
                <a:tab pos="0" algn="l"/>
              </a:tabLst>
            </a:pPr>
            <a:r>
              <a:rPr lang="fr-FR" sz="1200" b="0" strike="noStrike" spc="-1" dirty="0">
                <a:solidFill>
                  <a:srgbClr val="000000"/>
                </a:solidFill>
                <a:latin typeface="Calibri" panose="020F0502020204030204" pitchFamily="34" charset="0"/>
                <a:ea typeface="Calibri"/>
                <a:cs typeface="Calibri" panose="020F0502020204030204" pitchFamily="34" charset="0"/>
              </a:rPr>
              <a:t>Dans le raisonnement, on part de quelque chose (souvent la définition ou un théorème déjà démontré) et on en déduit une nouvelle propriété.</a:t>
            </a:r>
          </a:p>
          <a:p>
            <a:pPr marL="216000" indent="-216000">
              <a:lnSpc>
                <a:spcPct val="100000"/>
              </a:lnSpc>
              <a:tabLst>
                <a:tab pos="0" algn="l"/>
              </a:tabLst>
            </a:pPr>
            <a:endParaRPr lang="fr-FR" sz="1200" b="0" strike="noStrike" spc="-1" dirty="0">
              <a:solidFill>
                <a:srgbClr val="000000"/>
              </a:solidFill>
              <a:latin typeface="Calibri" panose="020F0502020204030204" pitchFamily="34" charset="0"/>
              <a:ea typeface="Calibri"/>
              <a:cs typeface="Calibri" panose="020F0502020204030204" pitchFamily="34" charset="0"/>
            </a:endParaRPr>
          </a:p>
          <a:p>
            <a:pPr marL="216000" indent="-216000">
              <a:lnSpc>
                <a:spcPct val="100000"/>
              </a:lnSpc>
              <a:tabLst>
                <a:tab pos="0" algn="l"/>
              </a:tabLst>
            </a:pPr>
            <a:r>
              <a:rPr lang="fr-FR" sz="1200" b="0" strike="noStrike" spc="-1" dirty="0">
                <a:solidFill>
                  <a:srgbClr val="000000"/>
                </a:solidFill>
                <a:latin typeface="Calibri" panose="020F0502020204030204" pitchFamily="34" charset="0"/>
                <a:ea typeface="Calibri"/>
                <a:cs typeface="Calibri" panose="020F0502020204030204" pitchFamily="34" charset="0"/>
              </a:rPr>
              <a:t>En géométrie cohabitent deux sortes d’artefacts : les instruments géométriques usuels ou moins usuels mais aussi les règles théoriques qui régissent le fonctionnement du système hypothético-déductif. Les seconds concourent à la preuve en Géométrie II, ce sont en effet les seuls instruments licites de la validation en Géométrie II. Les premiers concourent à la preuve en Géométrie I (ils aident à clore le problème), nourrissent l’heuristique et fournissent un « terreau » d’expérimentation pour la Géométrie II.</a:t>
            </a:r>
            <a:endParaRPr lang="fr-FR" sz="1200" b="0" strike="noStrike" spc="-1" dirty="0">
              <a:latin typeface="Calibri" panose="020F0502020204030204" pitchFamily="34" charset="0"/>
              <a:cs typeface="Calibri" panose="020F0502020204030204" pitchFamily="34" charset="0"/>
            </a:endParaRPr>
          </a:p>
          <a:p>
            <a:endParaRPr lang="fr-FR" dirty="0"/>
          </a:p>
        </p:txBody>
      </p:sp>
      <p:sp>
        <p:nvSpPr>
          <p:cNvPr id="4" name="Espace réservé du numéro de diapositive 3"/>
          <p:cNvSpPr>
            <a:spLocks noGrp="1"/>
          </p:cNvSpPr>
          <p:nvPr>
            <p:ph type="sldNum"/>
          </p:nvPr>
        </p:nvSpPr>
        <p:spPr/>
        <p:txBody>
          <a:bodyPr/>
          <a:lstStyle/>
          <a:p>
            <a:pPr algn="r"/>
            <a:fld id="{081D0880-C0D6-46F7-BBEB-16B587A1D5FA}" type="slidenum">
              <a:rPr lang="fr-FR" sz="1400" b="0" strike="noStrike" spc="-1" smtClean="0">
                <a:latin typeface="Times New Roman"/>
              </a:rPr>
              <a:t>5</a:t>
            </a:fld>
            <a:endParaRPr lang="fr-FR" sz="1400" b="0" strike="noStrike" spc="-1">
              <a:latin typeface="Times New Roman"/>
            </a:endParaRPr>
          </a:p>
        </p:txBody>
      </p:sp>
    </p:spTree>
    <p:extLst>
      <p:ext uri="{BB962C8B-B14F-4D97-AF65-F5344CB8AC3E}">
        <p14:creationId xmlns:p14="http://schemas.microsoft.com/office/powerpoint/2010/main" val="822425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pPr>
              <a:lnSpc>
                <a:spcPct val="100000"/>
              </a:lnSpc>
            </a:pPr>
            <a:r>
              <a:rPr lang="fr-FR" sz="1200" b="0" strike="noStrike" spc="-1" dirty="0">
                <a:solidFill>
                  <a:srgbClr val="000000"/>
                </a:solidFill>
                <a:latin typeface="Calibri" panose="020F0502020204030204" pitchFamily="34" charset="0"/>
                <a:cs typeface="Calibri" panose="020F0502020204030204" pitchFamily="34" charset="0"/>
              </a:rPr>
              <a:t>Spontanément et au premier coup d’œil, l’appréhension d’un objet est globale</a:t>
            </a:r>
            <a:r>
              <a:rPr lang="fr-FR" sz="1200" b="1" strike="noStrike" spc="-1" dirty="0">
                <a:solidFill>
                  <a:srgbClr val="000000"/>
                </a:solidFill>
                <a:latin typeface="Calibri" panose="020F0502020204030204" pitchFamily="34" charset="0"/>
                <a:cs typeface="Calibri" panose="020F0502020204030204" pitchFamily="34" charset="0"/>
              </a:rPr>
              <a:t>.</a:t>
            </a:r>
            <a:r>
              <a:rPr lang="fr-FR" sz="1200" b="0" strike="noStrike" spc="-1" dirty="0">
                <a:solidFill>
                  <a:schemeClr val="tx1"/>
                </a:solidFill>
                <a:latin typeface="Calibri" panose="020F0502020204030204" pitchFamily="34" charset="0"/>
                <a:ea typeface="+mn-ea"/>
                <a:cs typeface="Calibri" panose="020F0502020204030204" pitchFamily="34" charset="0"/>
              </a:rPr>
              <a:t> Vision iconique / </a:t>
            </a:r>
            <a:r>
              <a:rPr lang="fr-FR" sz="1200" spc="-1" dirty="0">
                <a:solidFill>
                  <a:srgbClr val="000000"/>
                </a:solidFill>
                <a:latin typeface="Calibri" panose="020F0502020204030204" pitchFamily="34" charset="0"/>
                <a:ea typeface="Century Gothic"/>
                <a:cs typeface="Calibri" panose="020F0502020204030204" pitchFamily="34" charset="0"/>
              </a:rPr>
              <a:t>Vision surface 2D = priorité cognitive</a:t>
            </a:r>
          </a:p>
          <a:p>
            <a:pPr>
              <a:lnSpc>
                <a:spcPct val="100000"/>
              </a:lnSpc>
            </a:pPr>
            <a:endParaRPr lang="fr-FR" sz="1200" spc="-1" dirty="0">
              <a:solidFill>
                <a:srgbClr val="000000"/>
              </a:solidFill>
              <a:latin typeface="Calibri" panose="020F0502020204030204" pitchFamily="34" charset="0"/>
              <a:ea typeface="Century Gothic"/>
              <a:cs typeface="Calibri" panose="020F0502020204030204" pitchFamily="34" charset="0"/>
            </a:endParaRPr>
          </a:p>
          <a:p>
            <a:pPr marL="216000" marR="0" lvl="0" indent="-215280" algn="l" defTabSz="914400" rtl="0" eaLnBrk="1" fontAlgn="auto" latinLnBrk="0" hangingPunct="1">
              <a:lnSpc>
                <a:spcPct val="100000"/>
              </a:lnSpc>
              <a:spcBef>
                <a:spcPts val="0"/>
              </a:spcBef>
              <a:spcAft>
                <a:spcPts val="0"/>
              </a:spcAft>
              <a:buClrTx/>
              <a:buSzTx/>
              <a:buFontTx/>
              <a:buNone/>
              <a:tabLst>
                <a:tab pos="0" algn="l"/>
              </a:tabLst>
              <a:defRPr/>
            </a:pPr>
            <a:r>
              <a:rPr lang="fr-FR" sz="1200" spc="-1" dirty="0">
                <a:solidFill>
                  <a:srgbClr val="000000"/>
                </a:solidFill>
                <a:latin typeface="Calibri" panose="020F0502020204030204" pitchFamily="34" charset="0"/>
                <a:ea typeface="Century Gothic"/>
                <a:cs typeface="Calibri" panose="020F0502020204030204" pitchFamily="34" charset="0"/>
              </a:rPr>
              <a:t>Autrement dit, la </a:t>
            </a:r>
            <a:r>
              <a:rPr lang="fr-FR" sz="1200" b="1" spc="-1" dirty="0">
                <a:solidFill>
                  <a:srgbClr val="000000"/>
                </a:solidFill>
                <a:latin typeface="Calibri" panose="020F0502020204030204" pitchFamily="34" charset="0"/>
                <a:ea typeface="Century Gothic"/>
                <a:cs typeface="Calibri" panose="020F0502020204030204" pitchFamily="34" charset="0"/>
              </a:rPr>
              <a:t>déconstruction dimensionnelle </a:t>
            </a:r>
            <a:r>
              <a:rPr lang="fr-FR" sz="1200" spc="-1" dirty="0">
                <a:solidFill>
                  <a:srgbClr val="000000"/>
                </a:solidFill>
                <a:latin typeface="Calibri" panose="020F0502020204030204" pitchFamily="34" charset="0"/>
                <a:ea typeface="Century Gothic"/>
                <a:cs typeface="Calibri" panose="020F0502020204030204" pitchFamily="34" charset="0"/>
              </a:rPr>
              <a:t>des formes impliquée par l’introduction des connaissances géométriques </a:t>
            </a:r>
            <a:r>
              <a:rPr lang="fr-FR" sz="1200" b="1" spc="-1" dirty="0">
                <a:solidFill>
                  <a:srgbClr val="000000"/>
                </a:solidFill>
                <a:latin typeface="Calibri" panose="020F0502020204030204" pitchFamily="34" charset="0"/>
                <a:ea typeface="Century Gothic"/>
                <a:cs typeface="Calibri" panose="020F0502020204030204" pitchFamily="34" charset="0"/>
              </a:rPr>
              <a:t>va à l’encontre des processus spontanés </a:t>
            </a:r>
            <a:r>
              <a:rPr lang="fr-FR" sz="1200" spc="-1" dirty="0">
                <a:solidFill>
                  <a:srgbClr val="000000"/>
                </a:solidFill>
                <a:latin typeface="Calibri" panose="020F0502020204030204" pitchFamily="34" charset="0"/>
                <a:ea typeface="Century Gothic"/>
                <a:cs typeface="Calibri" panose="020F0502020204030204" pitchFamily="34" charset="0"/>
              </a:rPr>
              <a:t>d’identification visuelle des formes </a:t>
            </a:r>
            <a:r>
              <a:rPr lang="fr-FR" sz="1200" b="1" strike="noStrike" spc="-1" dirty="0">
                <a:solidFill>
                  <a:srgbClr val="000000"/>
                </a:solidFill>
                <a:latin typeface="Calibri" panose="020F0502020204030204" pitchFamily="34" charset="0"/>
                <a:ea typeface="Century Gothic"/>
                <a:cs typeface="Calibri" panose="020F0502020204030204" pitchFamily="34" charset="0"/>
              </a:rPr>
              <a:t>= </a:t>
            </a:r>
            <a:r>
              <a:rPr lang="fr-FR" sz="1200" b="1" strike="noStrike" spc="-1" dirty="0">
                <a:solidFill>
                  <a:srgbClr val="000000"/>
                </a:solidFill>
                <a:latin typeface="Calibri" panose="020F0502020204030204" pitchFamily="34" charset="0"/>
                <a:ea typeface="Calibri"/>
                <a:cs typeface="Calibri" panose="020F0502020204030204" pitchFamily="34" charset="0"/>
              </a:rPr>
              <a:t>obstacle majeur</a:t>
            </a:r>
            <a:endParaRPr lang="fr-FR" sz="1200" b="0" strike="noStrike" spc="-1" dirty="0">
              <a:latin typeface="Calibri" panose="020F0502020204030204" pitchFamily="34" charset="0"/>
              <a:cs typeface="Calibri" panose="020F0502020204030204" pitchFamily="34" charset="0"/>
            </a:endParaRPr>
          </a:p>
          <a:p>
            <a:pPr marL="216000" indent="-215280">
              <a:lnSpc>
                <a:spcPct val="100000"/>
              </a:lnSpc>
              <a:tabLst>
                <a:tab pos="0" algn="l"/>
              </a:tabLst>
            </a:pPr>
            <a:endParaRPr lang="fr-FR" sz="1200" b="0" strike="noStrike" spc="-1" dirty="0">
              <a:latin typeface="Calibri" panose="020F0502020204030204" pitchFamily="34" charset="0"/>
              <a:cs typeface="Calibri" panose="020F0502020204030204" pitchFamily="34" charset="0"/>
            </a:endParaRPr>
          </a:p>
          <a:p>
            <a:pPr marL="216000" indent="-215280">
              <a:lnSpc>
                <a:spcPct val="100000"/>
              </a:lnSpc>
              <a:tabLst>
                <a:tab pos="0" algn="l"/>
              </a:tabLst>
            </a:pPr>
            <a:r>
              <a:rPr lang="fr-FR" sz="1200" b="0" strike="noStrike" spc="-1" dirty="0">
                <a:solidFill>
                  <a:srgbClr val="000000"/>
                </a:solidFill>
                <a:latin typeface="Calibri" panose="020F0502020204030204" pitchFamily="34" charset="0"/>
                <a:ea typeface="Calibri"/>
                <a:cs typeface="Calibri" panose="020F0502020204030204" pitchFamily="34" charset="0"/>
              </a:rPr>
              <a:t>Dans la scolarité, très vite (dès le primaire) on travaille sur les droites, leurs relations et leurs propriétés et en fonction de ça on étudie les figures de bases, triangles, carrés…</a:t>
            </a:r>
            <a:endParaRPr lang="fr-FR" sz="1200" b="0" strike="noStrike" spc="-1" dirty="0">
              <a:latin typeface="Calibri" panose="020F0502020204030204" pitchFamily="34" charset="0"/>
              <a:cs typeface="Calibri" panose="020F0502020204030204" pitchFamily="34" charset="0"/>
            </a:endParaRPr>
          </a:p>
          <a:p>
            <a:pPr marL="216000" indent="-215280">
              <a:lnSpc>
                <a:spcPct val="100000"/>
              </a:lnSpc>
              <a:tabLst>
                <a:tab pos="0" algn="l"/>
              </a:tabLst>
            </a:pPr>
            <a:r>
              <a:rPr lang="fr-FR" sz="1200" b="0" strike="noStrike" spc="-1" dirty="0">
                <a:solidFill>
                  <a:srgbClr val="000000"/>
                </a:solidFill>
                <a:latin typeface="Calibri" panose="020F0502020204030204" pitchFamily="34" charset="0"/>
                <a:ea typeface="Calibri"/>
                <a:cs typeface="Calibri" panose="020F0502020204030204" pitchFamily="34" charset="0"/>
              </a:rPr>
              <a:t>De ce fait, on valorise les configurations dites 1D (droites parallèles, droites perpendiculaires) par rapport aux figures 2D</a:t>
            </a:r>
            <a:endParaRPr lang="fr-FR" sz="1200" b="0" strike="noStrike" spc="-1" dirty="0">
              <a:latin typeface="Calibri" panose="020F0502020204030204" pitchFamily="34" charset="0"/>
              <a:cs typeface="Calibri" panose="020F0502020204030204" pitchFamily="34" charset="0"/>
            </a:endParaRPr>
          </a:p>
          <a:p>
            <a:pPr marL="216000" indent="-215280">
              <a:lnSpc>
                <a:spcPct val="100000"/>
              </a:lnSpc>
              <a:tabLst>
                <a:tab pos="0" algn="l"/>
              </a:tabLst>
            </a:pPr>
            <a:r>
              <a:rPr lang="fr-FR" sz="1200" b="0" strike="noStrike" spc="-1" dirty="0">
                <a:solidFill>
                  <a:srgbClr val="000000"/>
                </a:solidFill>
                <a:latin typeface="Calibri" panose="020F0502020204030204" pitchFamily="34" charset="0"/>
                <a:ea typeface="Calibri"/>
                <a:cs typeface="Calibri" panose="020F0502020204030204" pitchFamily="34" charset="0"/>
              </a:rPr>
              <a:t>Or, cela se heurte à la manière dont les figures sont perçues et interprétées en dehors des mathématiques. Les formes 2D ne se </a:t>
            </a:r>
            <a:r>
              <a:rPr lang="fr-FR" sz="1200" b="1" strike="noStrike" spc="-1" dirty="0">
                <a:solidFill>
                  <a:srgbClr val="000000"/>
                </a:solidFill>
                <a:latin typeface="Calibri" panose="020F0502020204030204" pitchFamily="34" charset="0"/>
                <a:ea typeface="Calibri"/>
                <a:cs typeface="Calibri" panose="020F0502020204030204" pitchFamily="34" charset="0"/>
              </a:rPr>
              <a:t>décomposent pas perceptivement </a:t>
            </a:r>
            <a:r>
              <a:rPr lang="fr-FR" sz="1200" b="0" strike="noStrike" spc="-1" dirty="0">
                <a:solidFill>
                  <a:srgbClr val="000000"/>
                </a:solidFill>
                <a:latin typeface="Calibri" panose="020F0502020204030204" pitchFamily="34" charset="0"/>
                <a:ea typeface="Calibri"/>
                <a:cs typeface="Calibri" panose="020F0502020204030204" pitchFamily="34" charset="0"/>
              </a:rPr>
              <a:t> en un réseau de formes 1D.</a:t>
            </a:r>
            <a:endParaRPr lang="fr-FR" sz="1200" b="0" strike="noStrike" spc="-1" dirty="0">
              <a:latin typeface="Calibri" panose="020F0502020204030204" pitchFamily="34" charset="0"/>
              <a:cs typeface="Calibri" panose="020F0502020204030204" pitchFamily="34" charset="0"/>
            </a:endParaRPr>
          </a:p>
          <a:p>
            <a:pPr marL="216000" indent="-215280">
              <a:lnSpc>
                <a:spcPct val="100000"/>
              </a:lnSpc>
              <a:tabLst>
                <a:tab pos="0" algn="l"/>
              </a:tabLst>
            </a:pPr>
            <a:r>
              <a:rPr lang="fr-FR" sz="1200" b="0" strike="noStrike" spc="-1" dirty="0">
                <a:solidFill>
                  <a:srgbClr val="000000"/>
                </a:solidFill>
                <a:latin typeface="Calibri" panose="020F0502020204030204" pitchFamily="34" charset="0"/>
                <a:ea typeface="Calibri"/>
                <a:cs typeface="Calibri" panose="020F0502020204030204" pitchFamily="34" charset="0"/>
              </a:rPr>
              <a:t>			</a:t>
            </a:r>
            <a:endParaRPr lang="fr-FR" sz="1200" b="0" strike="noStrike" spc="-1" dirty="0">
              <a:latin typeface="Calibri" panose="020F0502020204030204" pitchFamily="34" charset="0"/>
              <a:cs typeface="Calibri" panose="020F0502020204030204" pitchFamily="34" charset="0"/>
            </a:endParaRPr>
          </a:p>
          <a:p>
            <a:pPr marL="216000" indent="-215280">
              <a:lnSpc>
                <a:spcPct val="100000"/>
              </a:lnSpc>
              <a:tabLst>
                <a:tab pos="0" algn="l"/>
              </a:tabLst>
            </a:pPr>
            <a:r>
              <a:rPr lang="fr-FR" sz="1200" b="1" strike="noStrike" spc="-1" dirty="0">
                <a:solidFill>
                  <a:srgbClr val="000000"/>
                </a:solidFill>
                <a:latin typeface="Calibri" panose="020F0502020204030204" pitchFamily="34" charset="0"/>
                <a:ea typeface="Calibri"/>
                <a:cs typeface="Calibri" panose="020F0502020204030204" pitchFamily="34" charset="0"/>
              </a:rPr>
              <a:t>Comment les faire passer d’un regard centré sur les surfaces et leurs contours à un regard qui fait apparaître le réseau de droites et de points sous–jacent aux différentes figures étudiées à l’école ? Ce passage exige un développement des capacités d’analyse visuelle des figures. Sans une telle transformation de la manière spontanée et prédominante de voir, toutes les formulations de propriétés géométriques risquent d’être des formulations qui tournent à vide.</a:t>
            </a:r>
            <a:endParaRPr lang="fr-FR" sz="1200" b="1" strike="noStrike" spc="-1" dirty="0">
              <a:latin typeface="Calibri" panose="020F0502020204030204" pitchFamily="34" charset="0"/>
              <a:cs typeface="Calibri" panose="020F0502020204030204" pitchFamily="34" charset="0"/>
            </a:endParaRPr>
          </a:p>
          <a:p>
            <a:pPr>
              <a:lnSpc>
                <a:spcPct val="100000"/>
              </a:lnSpc>
            </a:pPr>
            <a:endParaRPr lang="fr-FR" sz="1200" spc="-1" dirty="0">
              <a:solidFill>
                <a:srgbClr val="000000"/>
              </a:solidFill>
              <a:latin typeface="Calibri" panose="020F0502020204030204" pitchFamily="34" charset="0"/>
              <a:ea typeface="Century Gothic"/>
              <a:cs typeface="Calibri" panose="020F0502020204030204" pitchFamily="34" charset="0"/>
            </a:endParaRPr>
          </a:p>
          <a:p>
            <a:pPr marL="216000" marR="0" lvl="0" indent="-215280" algn="l" defTabSz="914400" rtl="0" eaLnBrk="1" fontAlgn="auto" latinLnBrk="0" hangingPunct="1">
              <a:lnSpc>
                <a:spcPct val="100000"/>
              </a:lnSpc>
              <a:spcBef>
                <a:spcPts val="0"/>
              </a:spcBef>
              <a:spcAft>
                <a:spcPts val="0"/>
              </a:spcAft>
              <a:buClrTx/>
              <a:buSzTx/>
              <a:buFontTx/>
              <a:buNone/>
              <a:tabLst>
                <a:tab pos="0" algn="l"/>
              </a:tabLst>
              <a:defRPr/>
            </a:pPr>
            <a:endParaRPr lang="fr-FR" sz="1200" spc="-1" dirty="0">
              <a:solidFill>
                <a:srgbClr val="000000"/>
              </a:solidFill>
              <a:latin typeface="Calibri" panose="020F0502020204030204" pitchFamily="34" charset="0"/>
              <a:ea typeface="Century Gothic"/>
              <a:cs typeface="Calibri" panose="020F0502020204030204" pitchFamily="34" charset="0"/>
            </a:endParaRPr>
          </a:p>
          <a:p>
            <a:pPr marL="216000" indent="-215280">
              <a:lnSpc>
                <a:spcPct val="100000"/>
              </a:lnSpc>
              <a:tabLst>
                <a:tab pos="0" algn="l"/>
              </a:tabLst>
            </a:pPr>
            <a:endParaRPr lang="fr-FR" sz="1200" b="1" strike="noStrike" spc="-1" dirty="0">
              <a:solidFill>
                <a:srgbClr val="000000"/>
              </a:solidFill>
              <a:latin typeface="Calibri" panose="020F0502020204030204" pitchFamily="34" charset="0"/>
              <a:ea typeface="Calibri"/>
              <a:cs typeface="Calibri" panose="020F0502020204030204" pitchFamily="34" charset="0"/>
            </a:endParaRPr>
          </a:p>
          <a:p>
            <a:pPr marL="216000" indent="-215280">
              <a:lnSpc>
                <a:spcPct val="100000"/>
              </a:lnSpc>
              <a:tabLst>
                <a:tab pos="0" algn="l"/>
              </a:tabLst>
            </a:pPr>
            <a:endParaRPr lang="fr-FR" sz="1200" b="1" strike="noStrike" spc="-1" dirty="0">
              <a:solidFill>
                <a:srgbClr val="000000"/>
              </a:solidFill>
              <a:latin typeface="Calibri" panose="020F0502020204030204" pitchFamily="34" charset="0"/>
              <a:ea typeface="Calibri"/>
              <a:cs typeface="Calibri" panose="020F0502020204030204" pitchFamily="34" charset="0"/>
            </a:endParaRPr>
          </a:p>
          <a:p>
            <a:endParaRPr lang="fr-FR" dirty="0"/>
          </a:p>
        </p:txBody>
      </p:sp>
      <p:sp>
        <p:nvSpPr>
          <p:cNvPr id="4" name="Espace réservé du numéro de diapositive 3"/>
          <p:cNvSpPr>
            <a:spLocks noGrp="1"/>
          </p:cNvSpPr>
          <p:nvPr>
            <p:ph type="sldNum"/>
          </p:nvPr>
        </p:nvSpPr>
        <p:spPr/>
        <p:txBody>
          <a:bodyPr/>
          <a:lstStyle/>
          <a:p>
            <a:pPr algn="r"/>
            <a:fld id="{081D0880-C0D6-46F7-BBEB-16B587A1D5FA}" type="slidenum">
              <a:rPr lang="fr-FR" sz="1400" b="0" strike="noStrike" spc="-1" smtClean="0">
                <a:latin typeface="Times New Roman"/>
              </a:rPr>
              <a:t>6</a:t>
            </a:fld>
            <a:endParaRPr lang="fr-FR" sz="1400" b="0" strike="noStrike" spc="-1">
              <a:latin typeface="Times New Roman"/>
            </a:endParaRPr>
          </a:p>
        </p:txBody>
      </p:sp>
    </p:spTree>
    <p:extLst>
      <p:ext uri="{BB962C8B-B14F-4D97-AF65-F5344CB8AC3E}">
        <p14:creationId xmlns:p14="http://schemas.microsoft.com/office/powerpoint/2010/main" val="3597554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 name="PlaceHolder 1"/>
          <p:cNvSpPr>
            <a:spLocks noGrp="1" noRot="1" noChangeAspect="1"/>
          </p:cNvSpPr>
          <p:nvPr>
            <p:ph type="sldImg"/>
          </p:nvPr>
        </p:nvSpPr>
        <p:spPr>
          <a:xfrm>
            <a:off x="685800" y="1143000"/>
            <a:ext cx="5486400" cy="3086100"/>
          </a:xfrm>
          <a:prstGeom prst="rect">
            <a:avLst/>
          </a:prstGeom>
        </p:spPr>
      </p:sp>
      <p:sp>
        <p:nvSpPr>
          <p:cNvPr id="992" name="PlaceHolder 2"/>
          <p:cNvSpPr>
            <a:spLocks noGrp="1"/>
          </p:cNvSpPr>
          <p:nvPr>
            <p:ph type="body"/>
          </p:nvPr>
        </p:nvSpPr>
        <p:spPr>
          <a:xfrm>
            <a:off x="685800" y="4400640"/>
            <a:ext cx="5486040" cy="3600000"/>
          </a:xfrm>
          <a:prstGeom prst="rect">
            <a:avLst/>
          </a:prstGeom>
        </p:spPr>
        <p:txBody>
          <a:bodyPr>
            <a:noAutofit/>
          </a:bodyPr>
          <a:lstStyle/>
          <a:p>
            <a:r>
              <a:rPr lang="fr-FR" sz="1200" kern="1200" dirty="0">
                <a:solidFill>
                  <a:schemeClr val="tx1"/>
                </a:solidFill>
                <a:effectLst/>
                <a:latin typeface="Calibri" panose="020F0502020204030204" pitchFamily="34" charset="0"/>
                <a:ea typeface="+mn-ea"/>
                <a:cs typeface="Calibri" panose="020F0502020204030204" pitchFamily="34" charset="0"/>
              </a:rPr>
              <a:t>La vision « surfaces » d’une figure est celle qu’on porte sur un puzzle, c’est-à-dire un assemblage de figures simples. On peut toutefois distinguer les puzzles par juxtaposition où les figures simples juxtaposées sans chevauchement et les puzzles par superposition où les figures simples peuvent se chevaucher. Des caractéristiques matérielles techniques comme le coloriage, des traits pleins ou pointillés, peuvent influer sur l’identification des figures simples qui composent la figure et inciter à voir la superposition plutôt que la juxtaposition ou l’inverse (voir Duval et Godin, 2006). </a:t>
            </a:r>
            <a:endParaRPr lang="fr-FR" sz="1200" dirty="0">
              <a:latin typeface="Calibri" panose="020F0502020204030204" pitchFamily="34" charset="0"/>
              <a:cs typeface="Calibri" panose="020F0502020204030204" pitchFamily="34" charset="0"/>
            </a:endParaRPr>
          </a:p>
          <a:p>
            <a:pPr marL="216000" marR="0" lvl="0" indent="-216000" algn="l" defTabSz="914400" rtl="0" eaLnBrk="1" fontAlgn="auto" latinLnBrk="0" hangingPunct="1">
              <a:lnSpc>
                <a:spcPct val="100000"/>
              </a:lnSpc>
              <a:spcBef>
                <a:spcPts val="0"/>
              </a:spcBef>
              <a:spcAft>
                <a:spcPts val="0"/>
              </a:spcAft>
              <a:buClrTx/>
              <a:buSzTx/>
              <a:buFontTx/>
              <a:buNone/>
              <a:tabLst/>
              <a:defRPr/>
            </a:pPr>
            <a:endParaRPr lang="fr-FR" sz="1200" b="0" strike="noStrike" spc="-1" dirty="0">
              <a:latin typeface="Calibri" panose="020F0502020204030204" pitchFamily="34" charset="0"/>
              <a:cs typeface="Calibri" panose="020F0502020204030204" pitchFamily="34" charset="0"/>
            </a:endParaRPr>
          </a:p>
          <a:p>
            <a:pPr marL="216000" marR="0" lvl="0" indent="-216000" algn="l" defTabSz="914400" rtl="0" eaLnBrk="1" fontAlgn="auto" latinLnBrk="0" hangingPunct="1">
              <a:lnSpc>
                <a:spcPct val="100000"/>
              </a:lnSpc>
              <a:spcBef>
                <a:spcPts val="0"/>
              </a:spcBef>
              <a:spcAft>
                <a:spcPts val="0"/>
              </a:spcAft>
              <a:buClrTx/>
              <a:buSzTx/>
              <a:buFontTx/>
              <a:buNone/>
              <a:tabLst/>
              <a:defRPr/>
            </a:pPr>
            <a:r>
              <a:rPr lang="fr-FR" sz="1200" b="0" strike="noStrike" spc="-1" dirty="0">
                <a:latin typeface="Calibri" panose="020F0502020204030204" pitchFamily="34" charset="0"/>
                <a:cs typeface="Calibri" panose="020F0502020204030204" pitchFamily="34" charset="0"/>
              </a:rPr>
              <a:t>Il faut que ça reste flexible dans les deux sens. Le prolongement des traits inverse un assemblage par juxtaposition en un assemblage par superposition. La décomposition en autant de formes que de contours fermés transforme un assemblage par superposition en un assemblage par juxtaposition</a:t>
            </a:r>
          </a:p>
          <a:p>
            <a:pPr marL="216000" indent="-216000">
              <a:lnSpc>
                <a:spcPct val="100000"/>
              </a:lnSpc>
              <a:tabLst>
                <a:tab pos="0" algn="l"/>
              </a:tabLst>
            </a:pPr>
            <a:endParaRPr lang="fr-FR" sz="1200" b="0" strike="noStrike" spc="-1" dirty="0">
              <a:solidFill>
                <a:srgbClr val="000000"/>
              </a:solidFill>
              <a:latin typeface="Calibri" panose="020F0502020204030204" pitchFamily="34" charset="0"/>
              <a:ea typeface="Calibri"/>
              <a:cs typeface="Calibri" panose="020F0502020204030204" pitchFamily="34" charset="0"/>
            </a:endParaRPr>
          </a:p>
          <a:p>
            <a:pPr marL="216000" indent="-216000">
              <a:lnSpc>
                <a:spcPct val="100000"/>
              </a:lnSpc>
              <a:tabLst>
                <a:tab pos="0" algn="l"/>
              </a:tabLst>
            </a:pPr>
            <a:r>
              <a:rPr lang="fr-FR" sz="1200" b="0" strike="noStrike" spc="-1" dirty="0">
                <a:solidFill>
                  <a:srgbClr val="000000"/>
                </a:solidFill>
                <a:latin typeface="Calibri" panose="020F0502020204030204" pitchFamily="34" charset="0"/>
                <a:ea typeface="Calibri"/>
                <a:cs typeface="Calibri" panose="020F0502020204030204" pitchFamily="34" charset="0"/>
              </a:rPr>
              <a:t>Faire de la géométrie (pour reproduire ou décrire) demande de porter sur ces figures un regard différent de celui qu’on porte ordinairement sur des dessins : </a:t>
            </a:r>
            <a:r>
              <a:rPr lang="fr-FR" sz="1200" b="1" strike="noStrike" spc="-1" dirty="0">
                <a:solidFill>
                  <a:srgbClr val="000000"/>
                </a:solidFill>
                <a:latin typeface="Calibri" panose="020F0502020204030204" pitchFamily="34" charset="0"/>
                <a:ea typeface="Calibri"/>
                <a:cs typeface="Calibri" panose="020F0502020204030204" pitchFamily="34" charset="0"/>
              </a:rPr>
              <a:t>identifier</a:t>
            </a:r>
            <a:r>
              <a:rPr lang="fr-FR" sz="1200" b="0" strike="noStrike" spc="-1" dirty="0">
                <a:solidFill>
                  <a:srgbClr val="000000"/>
                </a:solidFill>
                <a:latin typeface="Calibri" panose="020F0502020204030204" pitchFamily="34" charset="0"/>
                <a:ea typeface="Calibri"/>
                <a:cs typeface="Calibri" panose="020F0502020204030204" pitchFamily="34" charset="0"/>
              </a:rPr>
              <a:t> des surfaces, des lignes et des points qui composent cette figure en même temps que les </a:t>
            </a:r>
            <a:r>
              <a:rPr lang="fr-FR" sz="1200" b="1" strike="noStrike" spc="-1" dirty="0">
                <a:solidFill>
                  <a:srgbClr val="000000"/>
                </a:solidFill>
                <a:latin typeface="Calibri" panose="020F0502020204030204" pitchFamily="34" charset="0"/>
                <a:ea typeface="Calibri"/>
                <a:cs typeface="Calibri" panose="020F0502020204030204" pitchFamily="34" charset="0"/>
              </a:rPr>
              <a:t>relations</a:t>
            </a:r>
            <a:r>
              <a:rPr lang="fr-FR" sz="1200" b="0" strike="noStrike" spc="-1" dirty="0">
                <a:solidFill>
                  <a:srgbClr val="000000"/>
                </a:solidFill>
                <a:latin typeface="Calibri" panose="020F0502020204030204" pitchFamily="34" charset="0"/>
                <a:ea typeface="Calibri"/>
                <a:cs typeface="Calibri" panose="020F0502020204030204" pitchFamily="34" charset="0"/>
              </a:rPr>
              <a:t> qui les lient, </a:t>
            </a:r>
            <a:r>
              <a:rPr lang="fr-FR" sz="1200" b="1" strike="noStrike" spc="-1" dirty="0">
                <a:solidFill>
                  <a:srgbClr val="000000"/>
                </a:solidFill>
                <a:latin typeface="Calibri" panose="020F0502020204030204" pitchFamily="34" charset="0"/>
                <a:ea typeface="Calibri"/>
                <a:cs typeface="Calibri" panose="020F0502020204030204" pitchFamily="34" charset="0"/>
              </a:rPr>
              <a:t>visuellement et conceptuellement.</a:t>
            </a:r>
            <a:endParaRPr lang="fr-FR" sz="1200" b="1" strike="noStrike" spc="-1" dirty="0">
              <a:latin typeface="Calibri" panose="020F0502020204030204" pitchFamily="34" charset="0"/>
              <a:cs typeface="Calibri" panose="020F0502020204030204" pitchFamily="34" charset="0"/>
            </a:endParaRPr>
          </a:p>
          <a:p>
            <a:pPr marL="216000" indent="-216000">
              <a:lnSpc>
                <a:spcPct val="100000"/>
              </a:lnSpc>
              <a:tabLst>
                <a:tab pos="0" algn="l"/>
              </a:tabLst>
            </a:pPr>
            <a:endParaRPr lang="fr-FR" sz="1200" b="0" strike="noStrike" spc="-1" dirty="0">
              <a:latin typeface="Calibri" panose="020F0502020204030204" pitchFamily="34" charset="0"/>
              <a:cs typeface="Calibri" panose="020F0502020204030204" pitchFamily="34" charset="0"/>
            </a:endParaRPr>
          </a:p>
          <a:p>
            <a:pPr marL="216000" indent="-216000">
              <a:lnSpc>
                <a:spcPct val="100000"/>
              </a:lnSpc>
              <a:tabLst>
                <a:tab pos="0" algn="l"/>
              </a:tabLst>
            </a:pPr>
            <a:r>
              <a:rPr lang="fr-FR" sz="1200" b="0" strike="noStrike" spc="-1" dirty="0">
                <a:solidFill>
                  <a:srgbClr val="000000"/>
                </a:solidFill>
                <a:latin typeface="Calibri" panose="020F0502020204030204" pitchFamily="34" charset="0"/>
                <a:ea typeface="Calibri"/>
                <a:cs typeface="Calibri" panose="020F0502020204030204" pitchFamily="34" charset="0"/>
              </a:rPr>
              <a:t>Les jeunes élèves différencient à la vue un gabarit représentant un carré d’un gabarit représentant un rectangle ou un losange non carré. Ces objets leur apparaissent dans leur globalité, et non comme étant le résultat d’une construction de segments contigus, perpendiculaires et égaux deux à deux. La confrontation de l’élève à des problèmes devrait lui permettre en particulier de commencer à comprendre que cet objet est en fait complexe et composé, c’est-à-dire qu’il peut être vu comme constitué par des objets plus élémentaires, qui comportent eux aussi entre eux des relations.</a:t>
            </a:r>
            <a:endParaRPr lang="fr-FR" sz="1200" b="0" strike="noStrike" spc="-1" dirty="0">
              <a:latin typeface="Calibri" panose="020F0502020204030204" pitchFamily="34" charset="0"/>
              <a:cs typeface="Calibri" panose="020F0502020204030204" pitchFamily="34" charset="0"/>
            </a:endParaRPr>
          </a:p>
          <a:p>
            <a:pPr marL="216000" indent="-216000">
              <a:lnSpc>
                <a:spcPct val="100000"/>
              </a:lnSpc>
            </a:pPr>
            <a:endParaRPr lang="fr-FR" sz="1200" b="0" strike="noStrike" spc="-1"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fr-FR" sz="1200" b="1" strike="noStrike" spc="-1" dirty="0">
                <a:solidFill>
                  <a:srgbClr val="333333"/>
                </a:solidFill>
                <a:latin typeface="Calibri" panose="020F0502020204030204" pitchFamily="34" charset="0"/>
                <a:ea typeface="Century Gothic"/>
                <a:cs typeface="Calibri" panose="020F0502020204030204" pitchFamily="34" charset="0"/>
              </a:rPr>
              <a:t>Troisième article de référence :</a:t>
            </a:r>
            <a:r>
              <a:rPr lang="fr-FR" sz="1200" b="0" strike="noStrike" spc="-1" dirty="0">
                <a:solidFill>
                  <a:srgbClr val="333333"/>
                </a:solidFill>
                <a:latin typeface="Calibri" panose="020F0502020204030204" pitchFamily="34" charset="0"/>
                <a:ea typeface="Century Gothic"/>
                <a:cs typeface="Calibri" panose="020F0502020204030204" pitchFamily="34" charset="0"/>
              </a:rPr>
              <a:t> R. Duval et M. Godin, </a:t>
            </a:r>
            <a:r>
              <a:rPr lang="fr-FR" sz="1200" b="0" i="1" u="sng" strike="noStrike" spc="-1" dirty="0">
                <a:solidFill>
                  <a:srgbClr val="333333"/>
                </a:solidFill>
                <a:uFillTx/>
                <a:latin typeface="Calibri" panose="020F0502020204030204" pitchFamily="34" charset="0"/>
                <a:ea typeface="Century Gothic"/>
                <a:cs typeface="Calibri" panose="020F0502020204030204" pitchFamily="34" charset="0"/>
              </a:rPr>
              <a:t>Les changements de regard nécessaires sur les figures</a:t>
            </a:r>
            <a:r>
              <a:rPr lang="fr-FR" sz="1200" b="0" i="1" strike="noStrike" spc="-1" dirty="0">
                <a:solidFill>
                  <a:srgbClr val="333333"/>
                </a:solidFill>
                <a:latin typeface="Calibri" panose="020F0502020204030204" pitchFamily="34" charset="0"/>
                <a:ea typeface="Century Gothic"/>
                <a:cs typeface="Calibri" panose="020F0502020204030204" pitchFamily="34" charset="0"/>
              </a:rPr>
              <a:t>, </a:t>
            </a:r>
            <a:r>
              <a:rPr lang="fr-FR" sz="1200" b="0" strike="noStrike" spc="-1" dirty="0">
                <a:solidFill>
                  <a:srgbClr val="333333"/>
                </a:solidFill>
                <a:latin typeface="Calibri" panose="020F0502020204030204" pitchFamily="34" charset="0"/>
                <a:ea typeface="Century Gothic"/>
                <a:cs typeface="Calibri" panose="020F0502020204030204" pitchFamily="34" charset="0"/>
              </a:rPr>
              <a:t>Grand N n°76 (2005)</a:t>
            </a:r>
            <a:endParaRPr lang="fr-FR" sz="1200" b="0" strike="noStrike" spc="-1" dirty="0">
              <a:latin typeface="Calibri" panose="020F0502020204030204" pitchFamily="34" charset="0"/>
              <a:cs typeface="Calibri" panose="020F0502020204030204" pitchFamily="34" charset="0"/>
            </a:endParaRPr>
          </a:p>
          <a:p>
            <a:pPr marL="216000" marR="0" lvl="0" indent="-216000" algn="l" defTabSz="914400" rtl="0" eaLnBrk="1" fontAlgn="auto" latinLnBrk="0" hangingPunct="1">
              <a:lnSpc>
                <a:spcPct val="100000"/>
              </a:lnSpc>
              <a:spcBef>
                <a:spcPts val="0"/>
              </a:spcBef>
              <a:spcAft>
                <a:spcPts val="0"/>
              </a:spcAft>
              <a:buClrTx/>
              <a:buSzTx/>
              <a:buFontTx/>
              <a:buNone/>
              <a:tabLst/>
              <a:defRPr/>
            </a:pPr>
            <a:r>
              <a:rPr lang="fr-FR" sz="1200" b="0" strike="noStrike" spc="-1" dirty="0">
                <a:solidFill>
                  <a:srgbClr val="000000"/>
                </a:solidFill>
                <a:latin typeface="Calibri" panose="020F0502020204030204" pitchFamily="34" charset="0"/>
                <a:cs typeface="Calibri" panose="020F0502020204030204" pitchFamily="34" charset="0"/>
              </a:rPr>
              <a:t>Il convient de </a:t>
            </a:r>
            <a:r>
              <a:rPr lang="fr-FR" sz="1200" b="1" strike="noStrike" spc="-1" dirty="0">
                <a:solidFill>
                  <a:srgbClr val="000000"/>
                </a:solidFill>
                <a:latin typeface="Calibri" panose="020F0502020204030204" pitchFamily="34" charset="0"/>
                <a:cs typeface="Calibri" panose="020F0502020204030204" pitchFamily="34" charset="0"/>
              </a:rPr>
              <a:t>provoquer un changement de regards sur les figures…</a:t>
            </a:r>
            <a:endParaRPr lang="fr-FR" sz="1200" b="0" strike="noStrike" spc="-1" dirty="0">
              <a:latin typeface="Calibri" panose="020F0502020204030204" pitchFamily="34" charset="0"/>
              <a:cs typeface="Calibri" panose="020F0502020204030204" pitchFamily="34" charset="0"/>
            </a:endParaRPr>
          </a:p>
          <a:p>
            <a:pPr marL="216000" indent="-216000">
              <a:lnSpc>
                <a:spcPct val="100000"/>
              </a:lnSpc>
            </a:pPr>
            <a:endParaRPr lang="fr-FR" sz="2000" b="0" strike="noStrike" spc="-1" dirty="0">
              <a:latin typeface="Arial"/>
            </a:endParaRPr>
          </a:p>
        </p:txBody>
      </p:sp>
      <p:sp>
        <p:nvSpPr>
          <p:cNvPr id="99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445A1E0A-6527-41CA-9F59-C5D981FADA14}" type="slidenum">
              <a:rPr lang="fr-FR" sz="1200" b="0" strike="noStrike" spc="-1">
                <a:latin typeface="Times New Roman"/>
              </a:rPr>
              <a:t>7</a:t>
            </a:fld>
            <a:endParaRPr lang="fr-FR"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 name="PlaceHolder 1"/>
          <p:cNvSpPr>
            <a:spLocks noGrp="1" noRot="1" noChangeAspect="1"/>
          </p:cNvSpPr>
          <p:nvPr>
            <p:ph type="sldImg"/>
          </p:nvPr>
        </p:nvSpPr>
        <p:spPr>
          <a:xfrm>
            <a:off x="685800" y="1143000"/>
            <a:ext cx="5486400" cy="3086100"/>
          </a:xfrm>
          <a:prstGeom prst="rect">
            <a:avLst/>
          </a:prstGeom>
        </p:spPr>
      </p:sp>
      <p:sp>
        <p:nvSpPr>
          <p:cNvPr id="1001" name="PlaceHolder 2"/>
          <p:cNvSpPr>
            <a:spLocks noGrp="1"/>
          </p:cNvSpPr>
          <p:nvPr>
            <p:ph type="body"/>
          </p:nvPr>
        </p:nvSpPr>
        <p:spPr>
          <a:xfrm>
            <a:off x="685800" y="4400640"/>
            <a:ext cx="5486040" cy="3600000"/>
          </a:xfrm>
          <a:prstGeom prst="rect">
            <a:avLst/>
          </a:prstGeom>
        </p:spPr>
        <p:txBody>
          <a:bodyPr>
            <a:noAutofit/>
          </a:bodyPr>
          <a:lstStyle/>
          <a:p>
            <a:pPr algn="just">
              <a:lnSpc>
                <a:spcPct val="100000"/>
              </a:lnSpc>
              <a:tabLst>
                <a:tab pos="0" algn="l"/>
              </a:tabLst>
            </a:pPr>
            <a:r>
              <a:rPr lang="fr-FR" sz="1200" b="1" strike="noStrike" spc="-1" dirty="0">
                <a:solidFill>
                  <a:srgbClr val="000000"/>
                </a:solidFill>
                <a:latin typeface="Calibri" panose="020F0502020204030204" pitchFamily="34" charset="0"/>
                <a:ea typeface="Century Gothic"/>
                <a:cs typeface="Calibri" panose="020F0502020204030204" pitchFamily="34" charset="0"/>
              </a:rPr>
              <a:t>On a vu l’importance dans les activités précédentes de pouvoir disposer d’une vision analytique des formes géométriques pour mettre en place le processus de reconstruction ou de restauration et prendre appui sur les propriétés des figures. </a:t>
            </a:r>
            <a:r>
              <a:rPr lang="fr-FR" sz="1200" b="0" strike="noStrike" spc="-1" dirty="0">
                <a:solidFill>
                  <a:srgbClr val="000000"/>
                </a:solidFill>
                <a:latin typeface="Calibri" panose="020F0502020204030204" pitchFamily="34" charset="0"/>
                <a:ea typeface="Century Gothic"/>
                <a:cs typeface="Calibri" panose="020F0502020204030204" pitchFamily="34" charset="0"/>
              </a:rPr>
              <a:t>Les formes sont constituées d’unités figurales de plus petites dimensions mises en relation par des propriétés géométriques.</a:t>
            </a:r>
            <a:endParaRPr lang="fr-FR" sz="1200" b="0" strike="noStrike" spc="-1" dirty="0">
              <a:latin typeface="Calibri" panose="020F0502020204030204" pitchFamily="34" charset="0"/>
              <a:cs typeface="Calibri" panose="020F0502020204030204" pitchFamily="34" charset="0"/>
            </a:endParaRPr>
          </a:p>
          <a:p>
            <a:pPr marL="216000" indent="-216000">
              <a:lnSpc>
                <a:spcPct val="100000"/>
              </a:lnSpc>
            </a:pPr>
            <a:endParaRPr lang="fr-FR" sz="1200" b="0" strike="noStrike" spc="-1" dirty="0">
              <a:latin typeface="Calibri" panose="020F0502020204030204" pitchFamily="34" charset="0"/>
              <a:cs typeface="Calibri" panose="020F0502020204030204" pitchFamily="34" charset="0"/>
            </a:endParaRPr>
          </a:p>
          <a:p>
            <a:pPr marL="216000" indent="-216000">
              <a:lnSpc>
                <a:spcPct val="100000"/>
              </a:lnSpc>
            </a:pPr>
            <a:r>
              <a:rPr lang="fr-FR" sz="1200" b="0" strike="noStrike" spc="-1" dirty="0">
                <a:latin typeface="Calibri" panose="020F0502020204030204" pitchFamily="34" charset="0"/>
                <a:cs typeface="Calibri" panose="020F0502020204030204" pitchFamily="34" charset="0"/>
              </a:rPr>
              <a:t>La vision spontanée des figures est celle de surfaces (dimension 2) fermées juxtaposées. Voir des surfaces partiellement superposées comme c’est presque toujours le cas en géométrie demande déjà une décentration par rapport au regard qu’on porte au premier coup d’œil. </a:t>
            </a:r>
          </a:p>
          <a:p>
            <a:pPr marL="216000" marR="0" indent="-216000" algn="l" defTabSz="914400" rtl="0" eaLnBrk="1" fontAlgn="auto" latinLnBrk="0" hangingPunct="1">
              <a:lnSpc>
                <a:spcPct val="100000"/>
              </a:lnSpc>
              <a:spcBef>
                <a:spcPts val="0"/>
              </a:spcBef>
              <a:spcAft>
                <a:spcPts val="0"/>
              </a:spcAft>
              <a:buClrTx/>
              <a:buSzTx/>
              <a:buFontTx/>
              <a:buNone/>
              <a:tabLst/>
              <a:defRPr/>
            </a:pPr>
            <a:endParaRPr lang="fr-FR" sz="1200" b="0" strike="noStrike" spc="-1" dirty="0">
              <a:latin typeface="Calibri" panose="020F0502020204030204" pitchFamily="34" charset="0"/>
              <a:cs typeface="Calibri" panose="020F0502020204030204" pitchFamily="34" charset="0"/>
            </a:endParaRPr>
          </a:p>
          <a:p>
            <a:pPr marL="216000" marR="0" lvl="0" indent="-216000" algn="l" defTabSz="914400" rtl="0" eaLnBrk="1" fontAlgn="auto" latinLnBrk="0" hangingPunct="1">
              <a:lnSpc>
                <a:spcPct val="100000"/>
              </a:lnSpc>
              <a:spcBef>
                <a:spcPts val="0"/>
              </a:spcBef>
              <a:spcAft>
                <a:spcPts val="0"/>
              </a:spcAft>
              <a:buClrTx/>
              <a:buSzTx/>
              <a:buFontTx/>
              <a:buNone/>
              <a:tabLst/>
              <a:defRPr/>
            </a:pPr>
            <a:r>
              <a:rPr lang="fr-FR" sz="1200" b="0" strike="noStrike" spc="-1" dirty="0">
                <a:latin typeface="Calibri" panose="020F0502020204030204" pitchFamily="34" charset="0"/>
                <a:cs typeface="Calibri" panose="020F0502020204030204" pitchFamily="34" charset="0"/>
              </a:rPr>
              <a:t>Acquérir la mobilité du regard entre les visions surfaces, lignes et points des figures, c’est voir selon les besoins n’importe laquelle des figures à partir d’une seule d’entre elles. Dès que l’une est présente, les autres sont mentalement présentes et d’autres au besoin. Cela suppose de voir différentes composantes de la figure et les relations entre elles. En même temps, on enrichit la signification des mots : le mot rectangle évoque toutes les propriétés.</a:t>
            </a:r>
          </a:p>
          <a:p>
            <a:pPr marL="216000" marR="0" lvl="0" indent="-216000" algn="l" defTabSz="914400" rtl="0" eaLnBrk="1" fontAlgn="auto" latinLnBrk="0" hangingPunct="1">
              <a:lnSpc>
                <a:spcPct val="100000"/>
              </a:lnSpc>
              <a:spcBef>
                <a:spcPts val="0"/>
              </a:spcBef>
              <a:spcAft>
                <a:spcPts val="0"/>
              </a:spcAft>
              <a:buClrTx/>
              <a:buSzTx/>
              <a:buFontTx/>
              <a:buNone/>
              <a:tabLst/>
              <a:defRPr/>
            </a:pPr>
            <a:endParaRPr lang="fr-FR" sz="1200" b="0" strike="noStrike" spc="-1" dirty="0">
              <a:latin typeface="Calibri" panose="020F0502020204030204" pitchFamily="34" charset="0"/>
              <a:cs typeface="Calibri" panose="020F0502020204030204" pitchFamily="34" charset="0"/>
            </a:endParaRPr>
          </a:p>
          <a:p>
            <a:pPr marL="216000" marR="0" lvl="0" indent="-21600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Calibri" panose="020F0502020204030204" pitchFamily="34" charset="0"/>
                <a:ea typeface="+mn-ea"/>
                <a:cs typeface="Calibri" panose="020F0502020204030204" pitchFamily="34" charset="0"/>
              </a:rPr>
              <a:t>Dans une vision points aboutie, la figure devient un ensemble de points ainsi que toutes ses parties ; cependant, la vision points commence à exister bien avant : </a:t>
            </a:r>
            <a:r>
              <a:rPr lang="fr-FR" sz="1200" kern="1200" dirty="0" err="1">
                <a:solidFill>
                  <a:schemeClr val="tx1"/>
                </a:solidFill>
                <a:effectLst/>
                <a:latin typeface="Calibri" panose="020F0502020204030204" pitchFamily="34" charset="0"/>
                <a:ea typeface="+mn-ea"/>
                <a:cs typeface="Calibri" panose="020F0502020204030204" pitchFamily="34" charset="0"/>
              </a:rPr>
              <a:t>dès</a:t>
            </a:r>
            <a:r>
              <a:rPr lang="fr-FR" sz="1200" kern="1200" dirty="0">
                <a:solidFill>
                  <a:schemeClr val="tx1"/>
                </a:solidFill>
                <a:effectLst/>
                <a:latin typeface="Calibri" panose="020F0502020204030204" pitchFamily="34" charset="0"/>
                <a:ea typeface="+mn-ea"/>
                <a:cs typeface="Calibri" panose="020F0502020204030204" pitchFamily="34" charset="0"/>
              </a:rPr>
              <a:t> qu’on est capable de faire apparaître des points dont on a besoin, par exemple pour tracer, à partir d’autres éléments graphiques dont on dispose. </a:t>
            </a:r>
            <a:endParaRPr lang="fr-FR" sz="1200" dirty="0">
              <a:latin typeface="Calibri" panose="020F0502020204030204" pitchFamily="34" charset="0"/>
              <a:cs typeface="Calibri" panose="020F0502020204030204" pitchFamily="34" charset="0"/>
            </a:endParaRPr>
          </a:p>
          <a:p>
            <a:pPr marL="216000" marR="0" lvl="0" indent="-216000" algn="l" defTabSz="914400" rtl="0" eaLnBrk="1" fontAlgn="auto" latinLnBrk="0" hangingPunct="1">
              <a:lnSpc>
                <a:spcPct val="100000"/>
              </a:lnSpc>
              <a:spcBef>
                <a:spcPts val="0"/>
              </a:spcBef>
              <a:spcAft>
                <a:spcPts val="0"/>
              </a:spcAft>
              <a:buClrTx/>
              <a:buSzTx/>
              <a:buFontTx/>
              <a:buNone/>
              <a:tabLst/>
              <a:defRPr/>
            </a:pPr>
            <a:endParaRPr lang="fr-FR" sz="1200" b="0" strike="noStrike" spc="-1" dirty="0">
              <a:latin typeface="Calibri" panose="020F0502020204030204" pitchFamily="34" charset="0"/>
              <a:cs typeface="Calibri" panose="020F0502020204030204" pitchFamily="34" charset="0"/>
            </a:endParaRPr>
          </a:p>
          <a:p>
            <a:r>
              <a:rPr lang="fr-FR" sz="1200" kern="1200" dirty="0">
                <a:solidFill>
                  <a:schemeClr val="tx1"/>
                </a:solidFill>
                <a:effectLst/>
                <a:latin typeface="Calibri" panose="020F0502020204030204" pitchFamily="34" charset="0"/>
                <a:ea typeface="+mn-ea"/>
                <a:cs typeface="Calibri" panose="020F0502020204030204" pitchFamily="34" charset="0"/>
              </a:rPr>
              <a:t>Dans une vision lignes, la figure est constituée de lignes qui peuvent se tracer avec des instruments : la règle pour les droites et les segments, le compas pour les cercles ou les arcs de cercles. Les points sont des extrémités de lignes ou des intersections de lignes. On peut prolonger des segments (imaginer la droite support d’un segment), tracer des segments (voire des demi-droites ou des droites) qui relient des points qu’on a déjà̀ mais on ne cherche pas à définir une droite nouvelle pour obtenir de nouveaux points ni à obtenir un point nouveau pour définir une ligne nouvelle. </a:t>
            </a:r>
            <a:endParaRPr lang="fr-FR" sz="1200" dirty="0">
              <a:latin typeface="Calibri" panose="020F0502020204030204" pitchFamily="34" charset="0"/>
              <a:cs typeface="Calibri" panose="020F0502020204030204" pitchFamily="34" charset="0"/>
            </a:endParaRPr>
          </a:p>
          <a:p>
            <a:pPr marL="216000" indent="-216000">
              <a:lnSpc>
                <a:spcPct val="100000"/>
              </a:lnSpc>
            </a:pPr>
            <a:endParaRPr lang="fr-FR" sz="1200" b="0" strike="noStrike" spc="-1" dirty="0">
              <a:latin typeface="Calibri" panose="020F0502020204030204" pitchFamily="34" charset="0"/>
              <a:cs typeface="Calibri" panose="020F0502020204030204" pitchFamily="34" charset="0"/>
            </a:endParaRPr>
          </a:p>
          <a:p>
            <a:r>
              <a:rPr lang="fr-FR" sz="1200" kern="1200" dirty="0">
                <a:solidFill>
                  <a:schemeClr val="tx1"/>
                </a:solidFill>
                <a:effectLst/>
                <a:latin typeface="Calibri" panose="020F0502020204030204" pitchFamily="34" charset="0"/>
                <a:ea typeface="+mn-ea"/>
                <a:cs typeface="Calibri" panose="020F0502020204030204" pitchFamily="34" charset="0"/>
              </a:rPr>
              <a:t>Un premier travail </a:t>
            </a:r>
            <a:r>
              <a:rPr lang="fr-FR" sz="1200" kern="1200" dirty="0" err="1">
                <a:solidFill>
                  <a:schemeClr val="tx1"/>
                </a:solidFill>
                <a:effectLst/>
                <a:latin typeface="Calibri" panose="020F0502020204030204" pitchFamily="34" charset="0"/>
                <a:ea typeface="+mn-ea"/>
                <a:cs typeface="Calibri" panose="020F0502020204030204" pitchFamily="34" charset="0"/>
              </a:rPr>
              <a:t>spécifique</a:t>
            </a:r>
            <a:r>
              <a:rPr lang="fr-FR" sz="1200" kern="1200" dirty="0">
                <a:solidFill>
                  <a:schemeClr val="tx1"/>
                </a:solidFill>
                <a:effectLst/>
                <a:latin typeface="Calibri" panose="020F0502020204030204" pitchFamily="34" charset="0"/>
                <a:ea typeface="+mn-ea"/>
                <a:cs typeface="Calibri" panose="020F0502020204030204" pitchFamily="34" charset="0"/>
              </a:rPr>
              <a:t> sur le </a:t>
            </a:r>
            <a:r>
              <a:rPr lang="fr-FR" sz="1200" kern="1200" dirty="0" err="1">
                <a:solidFill>
                  <a:schemeClr val="tx1"/>
                </a:solidFill>
                <a:effectLst/>
                <a:latin typeface="Calibri" panose="020F0502020204030204" pitchFamily="34" charset="0"/>
                <a:ea typeface="+mn-ea"/>
                <a:cs typeface="Calibri" panose="020F0502020204030204" pitchFamily="34" charset="0"/>
              </a:rPr>
              <a:t>thème</a:t>
            </a:r>
            <a:r>
              <a:rPr lang="fr-FR" sz="1200" kern="1200" dirty="0">
                <a:solidFill>
                  <a:schemeClr val="tx1"/>
                </a:solidFill>
                <a:effectLst/>
                <a:latin typeface="Calibri" panose="020F0502020204030204" pitchFamily="34" charset="0"/>
                <a:ea typeface="+mn-ea"/>
                <a:cs typeface="Calibri" panose="020F0502020204030204" pitchFamily="34" charset="0"/>
              </a:rPr>
              <a:t> « voir sur la figure » doit demeurer primordial dans la perspective d’une utilisation plus importante de la figure à tous les niveaux. </a:t>
            </a:r>
            <a:endParaRPr lang="fr-FR" sz="1200" dirty="0">
              <a:latin typeface="Calibri" panose="020F0502020204030204" pitchFamily="34" charset="0"/>
              <a:cs typeface="Calibri" panose="020F0502020204030204" pitchFamily="34" charset="0"/>
            </a:endParaRPr>
          </a:p>
          <a:p>
            <a:r>
              <a:rPr lang="fr-FR" sz="1200" dirty="0">
                <a:latin typeface="Calibri" panose="020F0502020204030204" pitchFamily="34" charset="0"/>
                <a:cs typeface="Calibri" panose="020F0502020204030204" pitchFamily="34" charset="0"/>
              </a:rPr>
              <a:t>!</a:t>
            </a:r>
            <a:r>
              <a:rPr lang="fr-FR" sz="1200" dirty="0" err="1">
                <a:latin typeface="Calibri" panose="020F0502020204030204" pitchFamily="34" charset="0"/>
                <a:cs typeface="Calibri" panose="020F0502020204030204" pitchFamily="34" charset="0"/>
              </a:rPr>
              <a:t>comission</a:t>
            </a:r>
            <a:r>
              <a:rPr lang="fr-FR" sz="1200" dirty="0">
                <a:latin typeface="Calibri" panose="020F0502020204030204" pitchFamily="34" charset="0"/>
                <a:cs typeface="Calibri" panose="020F0502020204030204" pitchFamily="34" charset="0"/>
              </a:rPr>
              <a:t> CREM </a:t>
            </a:r>
            <a:r>
              <a:rPr lang="fr-FR" sz="1200" dirty="0" err="1">
                <a:latin typeface="Calibri" panose="020F0502020204030204" pitchFamily="34" charset="0"/>
                <a:cs typeface="Calibri" panose="020F0502020204030204" pitchFamily="34" charset="0"/>
              </a:rPr>
              <a:t>Kahane</a:t>
            </a:r>
            <a:r>
              <a:rPr lang="fr-FR" sz="1200" dirty="0">
                <a:latin typeface="Calibri" panose="020F0502020204030204" pitchFamily="34" charset="0"/>
                <a:cs typeface="Calibri" panose="020F0502020204030204" pitchFamily="34" charset="0"/>
              </a:rPr>
              <a:t>)</a:t>
            </a:r>
          </a:p>
          <a:p>
            <a:endParaRPr lang="fr-FR" sz="1200" dirty="0">
              <a:latin typeface="Calibri" panose="020F0502020204030204" pitchFamily="34" charset="0"/>
              <a:cs typeface="Calibri" panose="020F0502020204030204" pitchFamily="34" charset="0"/>
            </a:endParaRPr>
          </a:p>
          <a:p>
            <a:r>
              <a:rPr lang="fr-FR" sz="1200" dirty="0">
                <a:latin typeface="Calibri" panose="020F0502020204030204" pitchFamily="34" charset="0"/>
                <a:cs typeface="Calibri" panose="020F0502020204030204" pitchFamily="34" charset="0"/>
              </a:rPr>
              <a:t>La construction de nouvelles connaissances géométriques est soigneusement articulée avec les connaissances spatiales antérieures des élèves afin de permettre :</a:t>
            </a:r>
          </a:p>
          <a:p>
            <a:pPr marL="171450" indent="-171450">
              <a:buFontTx/>
              <a:buChar char="-"/>
            </a:pPr>
            <a:r>
              <a:rPr lang="fr-FR" sz="1200" dirty="0">
                <a:latin typeface="Calibri" panose="020F0502020204030204" pitchFamily="34" charset="0"/>
                <a:cs typeface="Calibri" panose="020F0502020204030204" pitchFamily="34" charset="0"/>
              </a:rPr>
              <a:t>De passer d’une perception globale des objets (leur forme) à une analyse nécessaire de leurs propriétés</a:t>
            </a:r>
          </a:p>
          <a:p>
            <a:pPr marL="216000" indent="-216000">
              <a:lnSpc>
                <a:spcPct val="100000"/>
              </a:lnSpc>
            </a:pPr>
            <a:endParaRPr lang="fr-FR" sz="1200" b="0" strike="noStrike" spc="-1" dirty="0">
              <a:latin typeface="Calibri" panose="020F0502020204030204" pitchFamily="34" charset="0"/>
              <a:cs typeface="Calibri" panose="020F0502020204030204" pitchFamily="34" charset="0"/>
            </a:endParaRPr>
          </a:p>
          <a:p>
            <a:pPr marL="216000" indent="-216000">
              <a:lnSpc>
                <a:spcPct val="100000"/>
              </a:lnSpc>
            </a:pPr>
            <a:r>
              <a:rPr lang="fr-FR" sz="1200" b="0" strike="noStrike" spc="-1" dirty="0">
                <a:latin typeface="Calibri" panose="020F0502020204030204" pitchFamily="34" charset="0"/>
                <a:cs typeface="Calibri" panose="020F0502020204030204" pitchFamily="34" charset="0"/>
              </a:rPr>
              <a:t>Il y a un enjeu majeur en géométrie à l’école primaire c’est de travailler sur la manière d’appréhender les figures géométriques et de changer le regard des élèves. Les faire passer d’une vision iconique (naturelle), d’une vision surface où les objets sont appréhendés dans leur globalité à une vision ligne et à une vision point. Car ce sont sur ces éléments géométriques unitaires que reposent les propriétés des figures et les différents théorèmes.</a:t>
            </a:r>
          </a:p>
          <a:p>
            <a:pPr marL="216000" indent="-216000">
              <a:lnSpc>
                <a:spcPct val="100000"/>
              </a:lnSpc>
            </a:pPr>
            <a:endParaRPr lang="fr-FR" sz="1200" b="0" strike="noStrike" spc="-1" dirty="0">
              <a:latin typeface="Calibri" panose="020F0502020204030204" pitchFamily="34" charset="0"/>
              <a:cs typeface="Calibri" panose="020F0502020204030204" pitchFamily="34" charset="0"/>
            </a:endParaRPr>
          </a:p>
          <a:p>
            <a:pPr marL="216000" marR="0" indent="-216000" algn="l" defTabSz="914400" rtl="0" eaLnBrk="1" fontAlgn="auto" latinLnBrk="0" hangingPunct="1">
              <a:lnSpc>
                <a:spcPct val="100000"/>
              </a:lnSpc>
              <a:spcBef>
                <a:spcPts val="0"/>
              </a:spcBef>
              <a:spcAft>
                <a:spcPts val="0"/>
              </a:spcAft>
              <a:buClrTx/>
              <a:buSzTx/>
              <a:buFontTx/>
              <a:buNone/>
              <a:tabLst/>
              <a:defRPr/>
            </a:pPr>
            <a:r>
              <a:rPr lang="fr-FR" sz="1200" b="1" strike="noStrike" spc="-1" dirty="0">
                <a:solidFill>
                  <a:srgbClr val="000000"/>
                </a:solidFill>
                <a:latin typeface="Calibri" panose="020F0502020204030204" pitchFamily="34" charset="0"/>
                <a:cs typeface="Calibri" panose="020F0502020204030204" pitchFamily="34" charset="0"/>
              </a:rPr>
              <a:t>Comment favoriser ce nécessaire changement de regard des élèves sur les figures ? Quelles activités sont susceptibles de permettre de développer ces différente visions sur les figures ? </a:t>
            </a:r>
          </a:p>
          <a:p>
            <a:pPr marL="216000" marR="0" indent="-216000" algn="l" defTabSz="914400" rtl="0" eaLnBrk="1" fontAlgn="auto" latinLnBrk="0" hangingPunct="1">
              <a:lnSpc>
                <a:spcPct val="100000"/>
              </a:lnSpc>
              <a:spcBef>
                <a:spcPts val="0"/>
              </a:spcBef>
              <a:spcAft>
                <a:spcPts val="0"/>
              </a:spcAft>
              <a:buClrTx/>
              <a:buSzTx/>
              <a:buFontTx/>
              <a:buNone/>
              <a:tabLst/>
              <a:defRPr/>
            </a:pPr>
            <a:endParaRPr lang="fr-FR" sz="1200" b="0" strike="noStrike" spc="-1" dirty="0">
              <a:latin typeface="Calibri" panose="020F0502020204030204" pitchFamily="34" charset="0"/>
              <a:cs typeface="Calibri" panose="020F0502020204030204" pitchFamily="34" charset="0"/>
            </a:endParaRPr>
          </a:p>
          <a:p>
            <a:pPr algn="just">
              <a:lnSpc>
                <a:spcPct val="100000"/>
              </a:lnSpc>
              <a:tabLst>
                <a:tab pos="0" algn="l"/>
              </a:tabLst>
            </a:pPr>
            <a:r>
              <a:rPr lang="fr-FR" sz="1200" b="1" strike="noStrike" spc="-1" dirty="0">
                <a:solidFill>
                  <a:srgbClr val="000000"/>
                </a:solidFill>
                <a:latin typeface="Calibri" panose="020F0502020204030204" pitchFamily="34" charset="0"/>
                <a:ea typeface="Century Gothic"/>
                <a:cs typeface="Calibri" panose="020F0502020204030204" pitchFamily="34" charset="0"/>
              </a:rPr>
              <a:t>1/ Déconstruction dimensionnelle</a:t>
            </a:r>
            <a:endParaRPr lang="fr-FR" sz="1200" b="0" strike="noStrike" spc="-1" dirty="0">
              <a:latin typeface="Calibri" panose="020F0502020204030204" pitchFamily="34" charset="0"/>
              <a:cs typeface="Calibri" panose="020F0502020204030204" pitchFamily="34" charset="0"/>
            </a:endParaRPr>
          </a:p>
          <a:p>
            <a:pPr algn="just">
              <a:lnSpc>
                <a:spcPct val="100000"/>
              </a:lnSpc>
              <a:spcBef>
                <a:spcPts val="601"/>
              </a:spcBef>
              <a:tabLst>
                <a:tab pos="0" algn="l"/>
              </a:tabLst>
            </a:pPr>
            <a:r>
              <a:rPr lang="fr-FR" sz="1200" b="0" strike="noStrike" spc="-1" dirty="0">
                <a:solidFill>
                  <a:srgbClr val="000000"/>
                </a:solidFill>
                <a:latin typeface="Calibri" panose="020F0502020204030204" pitchFamily="34" charset="0"/>
                <a:ea typeface="Century Gothic"/>
                <a:cs typeface="Calibri" panose="020F0502020204030204" pitchFamily="34" charset="0"/>
              </a:rPr>
              <a:t>Les formes sont constituées d’unités figurales de plus petites dimensions mises en relation par des propriétés géométriques.</a:t>
            </a:r>
            <a:endParaRPr lang="fr-FR" sz="1200" b="0" strike="noStrike" spc="-1" dirty="0">
              <a:latin typeface="Calibri" panose="020F0502020204030204" pitchFamily="34" charset="0"/>
              <a:cs typeface="Calibri" panose="020F0502020204030204" pitchFamily="34" charset="0"/>
            </a:endParaRPr>
          </a:p>
          <a:p>
            <a:pPr algn="just">
              <a:lnSpc>
                <a:spcPct val="100000"/>
              </a:lnSpc>
              <a:spcBef>
                <a:spcPts val="601"/>
              </a:spcBef>
              <a:tabLst>
                <a:tab pos="0" algn="l"/>
              </a:tabLst>
            </a:pPr>
            <a:r>
              <a:rPr lang="fr-FR" sz="1200" b="0" strike="noStrike" spc="-1" dirty="0">
                <a:solidFill>
                  <a:srgbClr val="000000"/>
                </a:solidFill>
                <a:latin typeface="Calibri" panose="020F0502020204030204" pitchFamily="34" charset="0"/>
                <a:ea typeface="Century Gothic"/>
                <a:cs typeface="Calibri" panose="020F0502020204030204" pitchFamily="34" charset="0"/>
              </a:rPr>
              <a:t>La description n’est pas temporalisée.</a:t>
            </a:r>
            <a:endParaRPr lang="fr-FR" sz="1200" b="0" strike="noStrike" spc="-1" dirty="0">
              <a:latin typeface="Calibri" panose="020F0502020204030204" pitchFamily="34" charset="0"/>
              <a:cs typeface="Calibri" panose="020F0502020204030204" pitchFamily="34" charset="0"/>
            </a:endParaRPr>
          </a:p>
          <a:p>
            <a:pPr marL="540000" lvl="2" indent="-179280" algn="just">
              <a:lnSpc>
                <a:spcPct val="100000"/>
              </a:lnSpc>
              <a:spcBef>
                <a:spcPts val="850"/>
              </a:spcBef>
              <a:buClr>
                <a:srgbClr val="F44336"/>
              </a:buClr>
              <a:buFont typeface="Noto Sans Symbols"/>
              <a:buChar char="✤"/>
              <a:tabLst>
                <a:tab pos="0" algn="l"/>
              </a:tabLst>
            </a:pPr>
            <a:r>
              <a:rPr lang="fr-FR" sz="1200" b="0" strike="noStrike" spc="-1" dirty="0">
                <a:solidFill>
                  <a:srgbClr val="000000"/>
                </a:solidFill>
                <a:latin typeface="Calibri" panose="020F0502020204030204" pitchFamily="34" charset="0"/>
                <a:ea typeface="Century Gothic"/>
                <a:cs typeface="Calibri" panose="020F0502020204030204" pitchFamily="34" charset="0"/>
              </a:rPr>
              <a:t>Activité discursive</a:t>
            </a:r>
          </a:p>
          <a:p>
            <a:pPr marL="0" lvl="1" indent="-96480" algn="just">
              <a:lnSpc>
                <a:spcPct val="100000"/>
              </a:lnSpc>
              <a:spcBef>
                <a:spcPts val="850"/>
              </a:spcBef>
              <a:buClr>
                <a:srgbClr val="F44336"/>
              </a:buClr>
              <a:buFont typeface="Noto Sans Symbols"/>
              <a:buNone/>
              <a:tabLst>
                <a:tab pos="0" algn="l"/>
              </a:tabLst>
            </a:pPr>
            <a:r>
              <a:rPr lang="fr-FR" sz="1200" b="0" strike="noStrike" spc="-1" dirty="0">
                <a:solidFill>
                  <a:srgbClr val="000000"/>
                </a:solidFill>
                <a:latin typeface="Calibri" panose="020F0502020204030204" pitchFamily="34" charset="0"/>
                <a:cs typeface="Calibri" panose="020F0502020204030204" pitchFamily="34" charset="0"/>
              </a:rPr>
              <a:t>2/ </a:t>
            </a:r>
            <a:r>
              <a:rPr lang="fr-FR" sz="1200" b="1" strike="noStrike" spc="-1" dirty="0">
                <a:solidFill>
                  <a:srgbClr val="000000"/>
                </a:solidFill>
                <a:latin typeface="Calibri" panose="020F0502020204030204" pitchFamily="34" charset="0"/>
                <a:cs typeface="Calibri" panose="020F0502020204030204" pitchFamily="34" charset="0"/>
              </a:rPr>
              <a:t>Déconstruction instrumentale</a:t>
            </a:r>
            <a:endParaRPr lang="fr-FR" sz="1200" b="1" strike="noStrike" spc="-1" dirty="0">
              <a:latin typeface="Calibri" panose="020F0502020204030204" pitchFamily="34" charset="0"/>
              <a:cs typeface="Calibri" panose="020F0502020204030204" pitchFamily="34" charset="0"/>
            </a:endParaRPr>
          </a:p>
          <a:p>
            <a:pPr marL="216000" indent="-216000">
              <a:lnSpc>
                <a:spcPct val="100000"/>
              </a:lnSpc>
            </a:pPr>
            <a:endParaRPr lang="fr-FR" sz="2000" b="0" strike="noStrike" spc="-1" dirty="0">
              <a:latin typeface="Arial"/>
            </a:endParaRPr>
          </a:p>
        </p:txBody>
      </p:sp>
      <p:sp>
        <p:nvSpPr>
          <p:cNvPr id="100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710D4387-B889-4B76-965D-26692979C932}" type="slidenum">
              <a:rPr lang="fr-FR" sz="1200" b="0" strike="noStrike" spc="-1">
                <a:latin typeface="Times New Roman"/>
              </a:rPr>
              <a:t>8</a:t>
            </a:fld>
            <a:endParaRPr lang="fr-FR" sz="1200" b="0" strike="noStrike" spc="-1">
              <a:latin typeface="Times New Roman"/>
            </a:endParaRPr>
          </a:p>
        </p:txBody>
      </p:sp>
    </p:spTree>
    <p:extLst>
      <p:ext uri="{BB962C8B-B14F-4D97-AF65-F5344CB8AC3E}">
        <p14:creationId xmlns:p14="http://schemas.microsoft.com/office/powerpoint/2010/main" val="1577608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 name="PlaceHolder 1"/>
          <p:cNvSpPr>
            <a:spLocks noGrp="1" noRot="1" noChangeAspect="1"/>
          </p:cNvSpPr>
          <p:nvPr>
            <p:ph type="sldImg"/>
          </p:nvPr>
        </p:nvSpPr>
        <p:spPr>
          <a:xfrm>
            <a:off x="685800" y="1143000"/>
            <a:ext cx="5486400" cy="3086100"/>
          </a:xfrm>
          <a:prstGeom prst="rect">
            <a:avLst/>
          </a:prstGeom>
        </p:spPr>
      </p:sp>
      <p:sp>
        <p:nvSpPr>
          <p:cNvPr id="998"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fr-FR" sz="1200" b="1" strike="noStrike" spc="-1" dirty="0">
                <a:latin typeface="Calibri" panose="020F0502020204030204" pitchFamily="34" charset="0"/>
                <a:cs typeface="Calibri" panose="020F0502020204030204" pitchFamily="34" charset="0"/>
              </a:rPr>
              <a:t>Des repères de progressivité pour ce changement de regard </a:t>
            </a: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1200" b="0" strike="noStrike" spc="-1" dirty="0">
                <a:latin typeface="Calibri" panose="020F0502020204030204" pitchFamily="34" charset="0"/>
                <a:cs typeface="Calibri" panose="020F0502020204030204" pitchFamily="34" charset="0"/>
              </a:rPr>
              <a:t>Reconnaître de manière globale (comme des surfaces dont on reconnaît l’allure générale) et nommer les figures planes usuelles (carrés, rectangles, triangles…) dispositions et formes prototypiques et non prototypiques. Les positions prototypiques, plus accessibles à la perception, sont utiles et importantes pour créer des repères, des images mentales mais il est important aussi d’être capable de s’en libérer pour reconnaître les figures usuelles dans toutes les positions. </a:t>
            </a:r>
          </a:p>
          <a:p>
            <a:pPr>
              <a:lnSpc>
                <a:spcPct val="100000"/>
              </a:lnSpc>
              <a:tabLst>
                <a:tab pos="0" algn="l"/>
              </a:tabLst>
            </a:pP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1200" b="0" strike="noStrike" spc="-1" dirty="0">
                <a:latin typeface="Calibri" panose="020F0502020204030204" pitchFamily="34" charset="0"/>
                <a:cs typeface="Calibri" panose="020F0502020204030204" pitchFamily="34" charset="0"/>
              </a:rPr>
              <a:t>Caractériser ces figures planes par leur contour (1D/2D)</a:t>
            </a:r>
          </a:p>
          <a:p>
            <a:pPr>
              <a:lnSpc>
                <a:spcPct val="100000"/>
              </a:lnSpc>
              <a:tabLst>
                <a:tab pos="0" algn="l"/>
              </a:tabLst>
            </a:pP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1200" b="0" strike="noStrike" spc="-1" dirty="0">
                <a:solidFill>
                  <a:srgbClr val="000000"/>
                </a:solidFill>
                <a:latin typeface="Calibri" panose="020F0502020204030204" pitchFamily="34" charset="0"/>
                <a:ea typeface="+mn-ea"/>
                <a:cs typeface="Calibri" panose="020F0502020204030204" pitchFamily="34" charset="0"/>
              </a:rPr>
              <a:t>Après une première reconnaissance globale en tant que surface, de son allure générale, le rectangle se décompose en unités figurales – figures élémentaires – le changement de regard s’articulant avec ses propriétés, le lexique propre. La géométrie et les instruments dont on dispose pour le construire ou le reproduire. </a:t>
            </a:r>
            <a:r>
              <a:rPr lang="fr-FR" sz="1200" b="0" strike="noStrike" spc="-1" dirty="0">
                <a:latin typeface="Calibri" panose="020F0502020204030204" pitchFamily="34" charset="0"/>
                <a:cs typeface="Calibri" panose="020F0502020204030204" pitchFamily="34" charset="0"/>
              </a:rPr>
              <a:t>Les élèves fréquentent d’abord des objets composés et passent d’une appréhension globale à un regard analytique. Evolution du regard porté sur les figures en même temps qu’une l’avancée dans la conceptualisation des objets géométriques et un enrichissement du vocabulaire.</a:t>
            </a:r>
          </a:p>
          <a:p>
            <a:pPr>
              <a:lnSpc>
                <a:spcPct val="100000"/>
              </a:lnSpc>
              <a:tabLst>
                <a:tab pos="0" algn="l"/>
              </a:tabLst>
            </a:pP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1200" b="0" strike="noStrike" spc="-1" dirty="0">
                <a:latin typeface="Calibri" panose="020F0502020204030204" pitchFamily="34" charset="0"/>
                <a:cs typeface="Calibri" panose="020F0502020204030204" pitchFamily="34" charset="0"/>
              </a:rPr>
              <a:t>Etre capable de segmenter le contour de ces surfaces et caractériser ces figures comme assemblages de segments que l’on peut considérer pour eux-mêmes et prendre conscience de propriétés portant sur ces segments (les côtés), voire de relations entre eux comme délimitant des « coins » : égalités de longueurs de côtés et éventuellement angles droits.</a:t>
            </a:r>
          </a:p>
          <a:p>
            <a:pPr>
              <a:lnSpc>
                <a:spcPct val="100000"/>
              </a:lnSpc>
              <a:tabLst>
                <a:tab pos="0" algn="l"/>
              </a:tabLst>
            </a:pP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1200" b="0" strike="noStrike" spc="-1" dirty="0">
                <a:solidFill>
                  <a:srgbClr val="000000"/>
                </a:solidFill>
                <a:latin typeface="Calibri" panose="020F0502020204030204" pitchFamily="34" charset="0"/>
                <a:ea typeface="+mn-ea"/>
                <a:cs typeface="Calibri" panose="020F0502020204030204" pitchFamily="34" charset="0"/>
              </a:rPr>
              <a:t>La vision surfaces est la vision qui correspond à la perception naturelle des figures comme décomposées en surfaces juxtaposées ou superposées5. Dans une vision surfaces, on peut reconnaître des lignes ou des points mais seulement dans le cas où ce sont des bords ou de sommets de surfaces ou alors des lignes ou des points isolés.</a:t>
            </a: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1200" b="0" strike="noStrike" spc="-1" dirty="0">
                <a:solidFill>
                  <a:srgbClr val="000000"/>
                </a:solidFill>
                <a:latin typeface="Calibri" panose="020F0502020204030204" pitchFamily="34" charset="0"/>
                <a:ea typeface="+mn-ea"/>
                <a:cs typeface="Calibri" panose="020F0502020204030204" pitchFamily="34" charset="0"/>
              </a:rPr>
              <a:t>La vision lignes correspond à la vision des figures comme définies par un réseau de lignes. Par exemple la vision ligne d’un rectangle avec ses diagonales demande de voir les supports des segments et de pouvoir envisager la figure comme définie par un réseau de six droites qui ont des relations entre elles.</a:t>
            </a: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1200" b="0" strike="noStrike" spc="-1" dirty="0">
                <a:solidFill>
                  <a:srgbClr val="000000"/>
                </a:solidFill>
                <a:latin typeface="Calibri" panose="020F0502020204030204" pitchFamily="34" charset="0"/>
                <a:ea typeface="+mn-ea"/>
                <a:cs typeface="Calibri" panose="020F0502020204030204" pitchFamily="34" charset="0"/>
              </a:rPr>
              <a:t>La vision points correspond à la vision des figures comme définies par des points reliés par des lignes. Un point s’obtient par l’intersection de deux lignes</a:t>
            </a:r>
            <a:r>
              <a:rPr lang="fr-FR" sz="1200" b="1" strike="noStrike" spc="-1" dirty="0">
                <a:solidFill>
                  <a:srgbClr val="000000"/>
                </a:solidFill>
                <a:latin typeface="Calibri" panose="020F0502020204030204" pitchFamily="34" charset="0"/>
                <a:ea typeface="+mn-ea"/>
                <a:cs typeface="Calibri" panose="020F0502020204030204" pitchFamily="34" charset="0"/>
              </a:rPr>
              <a:t>. Dans la vision points, on est capable de construire des lignes dans le but d’obtenir des points par des intersections, par exemple, pour tracer le cercle circonscrit à un rectangle, on pourra tracer les diagonales pour obtenir leur point d’intersection comme centre du cercle, sans que les diagonales soient tracées à l’avance.</a:t>
            </a:r>
            <a:endParaRPr lang="fr-FR" sz="1200" b="1" strike="noStrike" spc="-1" dirty="0">
              <a:latin typeface="Calibri" panose="020F0502020204030204" pitchFamily="34" charset="0"/>
              <a:cs typeface="Calibri" panose="020F0502020204030204" pitchFamily="34" charset="0"/>
            </a:endParaRPr>
          </a:p>
          <a:p>
            <a:pPr>
              <a:lnSpc>
                <a:spcPct val="100000"/>
              </a:lnSpc>
              <a:tabLst>
                <a:tab pos="0" algn="l"/>
              </a:tabLst>
            </a:pPr>
            <a:endParaRPr lang="fr-FR" sz="1200" b="0"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1200" b="1" strike="noStrike" spc="-1" dirty="0">
                <a:solidFill>
                  <a:srgbClr val="000000"/>
                </a:solidFill>
                <a:latin typeface="Calibri" panose="020F0502020204030204" pitchFamily="34" charset="0"/>
                <a:ea typeface="+mn-ea"/>
                <a:cs typeface="Calibri" panose="020F0502020204030204" pitchFamily="34" charset="0"/>
              </a:rPr>
              <a:t>La difficulté, spécifique du domaine géométrique, est qu’à chaque étape le travail s’appuie sur les mêmes dessins, les mêmes formes qui doivent être interprétés différemment et faire l’objet de traitements eux aussi différents.</a:t>
            </a:r>
            <a:endParaRPr lang="fr-FR" sz="1200" b="1" strike="noStrike" spc="-1" dirty="0">
              <a:latin typeface="Calibri" panose="020F0502020204030204" pitchFamily="34" charset="0"/>
              <a:cs typeface="Calibri" panose="020F0502020204030204" pitchFamily="34" charset="0"/>
            </a:endParaRPr>
          </a:p>
          <a:p>
            <a:pPr>
              <a:lnSpc>
                <a:spcPct val="100000"/>
              </a:lnSpc>
              <a:tabLst>
                <a:tab pos="0" algn="l"/>
              </a:tabLst>
            </a:pPr>
            <a:endParaRPr lang="fr-FR" sz="1200" b="0" strike="noStrike" spc="-1" dirty="0">
              <a:latin typeface="Arial"/>
            </a:endParaRPr>
          </a:p>
        </p:txBody>
      </p:sp>
      <p:sp>
        <p:nvSpPr>
          <p:cNvPr id="99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67651F5-F677-4071-9485-E0022FD0359D}" type="slidenum">
              <a:rPr lang="fr-FR" sz="1200" b="0" strike="noStrike" spc="-1">
                <a:latin typeface="Times New Roman"/>
              </a:rPr>
              <a:t>9</a:t>
            </a:fld>
            <a:endParaRPr lang="fr-FR"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27"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28"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3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3"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35"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6"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7"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8"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9"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40"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47"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4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5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5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5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5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5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6"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6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6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6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6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6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6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6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6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7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7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7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7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7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7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7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7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8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8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8"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1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1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1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1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1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1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2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21"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2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2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25"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anchor="b">
            <a:noAutofit/>
          </a:bodyPr>
          <a:lstStyle/>
          <a:p>
            <a:pPr algn="ctr">
              <a:lnSpc>
                <a:spcPct val="90000"/>
              </a:lnSpc>
            </a:pPr>
            <a:r>
              <a:rPr lang="fr-FR" sz="6000" b="0" strike="noStrike" spc="-1">
                <a:solidFill>
                  <a:srgbClr val="000000"/>
                </a:solidFill>
                <a:latin typeface="Calibri Light"/>
              </a:rPr>
              <a:t>Modifiez le style du titre</a:t>
            </a:r>
            <a:endParaRPr lang="fr-FR" sz="6000" b="0" strike="noStrike" spc="-1">
              <a:solidFill>
                <a:srgbClr val="000000"/>
              </a:solidFill>
              <a:latin typeface="Calibri"/>
            </a:endParaRPr>
          </a:p>
        </p:txBody>
      </p:sp>
      <p:sp>
        <p:nvSpPr>
          <p:cNvPr id="6" name="PlaceHolder 2"/>
          <p:cNvSpPr>
            <a:spLocks noGrp="1"/>
          </p:cNvSpPr>
          <p:nvPr>
            <p:ph type="dt"/>
          </p:nvPr>
        </p:nvSpPr>
        <p:spPr>
          <a:xfrm>
            <a:off x="838080" y="6356520"/>
            <a:ext cx="2742840" cy="364680"/>
          </a:xfrm>
          <a:prstGeom prst="rect">
            <a:avLst/>
          </a:prstGeom>
        </p:spPr>
        <p:txBody>
          <a:bodyPr anchor="ctr">
            <a:noAutofit/>
          </a:bodyPr>
          <a:lstStyle/>
          <a:p>
            <a:pPr>
              <a:lnSpc>
                <a:spcPct val="100000"/>
              </a:lnSpc>
            </a:pPr>
            <a:fld id="{6CF62B40-2A6B-4586-A447-26F8950EB4C5}" type="datetime">
              <a:rPr lang="fr-FR" sz="1200" b="0" strike="noStrike" spc="-1">
                <a:solidFill>
                  <a:srgbClr val="8B8B8B"/>
                </a:solidFill>
                <a:latin typeface="Calibri"/>
              </a:rPr>
              <a:t>17/12/2021</a:t>
            </a:fld>
            <a:endParaRPr lang="fr-FR" sz="1200" b="0" strike="noStrike" spc="-1">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noAutofit/>
          </a:bodyPr>
          <a:lstStyle/>
          <a:p>
            <a:endParaRPr lang="fr-FR" sz="2400" b="0" strike="noStrike" spc="-1">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B4757824-B16C-4678-849B-3CE9539B3088}" type="slidenum">
              <a:rPr lang="fr-FR" sz="1200" b="0" strike="noStrike" spc="-1">
                <a:solidFill>
                  <a:srgbClr val="8B8B8B"/>
                </a:solidFill>
                <a:latin typeface="Calibri"/>
              </a:rPr>
              <a:t>‹N°›</a:t>
            </a:fld>
            <a:endParaRPr lang="fr-FR" sz="1200" b="0" strike="noStrike" spc="-1">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2800" b="0" strike="noStrike" spc="-1">
                <a:solidFill>
                  <a:srgbClr val="000000"/>
                </a:solidFill>
                <a:latin typeface="Calibri"/>
              </a:rPr>
              <a:t>Cliquez pour éditer le format du plan de texte</a:t>
            </a:r>
          </a:p>
          <a:p>
            <a:pPr marL="864000" lvl="1" indent="-324000">
              <a:spcBef>
                <a:spcPts val="1134"/>
              </a:spcBef>
              <a:buClr>
                <a:srgbClr val="000000"/>
              </a:buClr>
              <a:buSzPct val="75000"/>
              <a:buFont typeface="Symbol" charset="2"/>
              <a:buChar char=""/>
            </a:pPr>
            <a:r>
              <a:rPr lang="fr-FR" sz="2000" b="0" strike="noStrike" spc="-1">
                <a:solidFill>
                  <a:srgbClr val="000000"/>
                </a:solidFill>
                <a:latin typeface="Calibri"/>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Calibri"/>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Calibri"/>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dt"/>
          </p:nvPr>
        </p:nvSpPr>
        <p:spPr>
          <a:xfrm>
            <a:off x="838080" y="6356520"/>
            <a:ext cx="2742840" cy="364680"/>
          </a:xfrm>
          <a:prstGeom prst="rect">
            <a:avLst/>
          </a:prstGeom>
        </p:spPr>
        <p:txBody>
          <a:bodyPr anchor="ctr">
            <a:noAutofit/>
          </a:bodyPr>
          <a:lstStyle/>
          <a:p>
            <a:pPr>
              <a:lnSpc>
                <a:spcPct val="100000"/>
              </a:lnSpc>
            </a:pPr>
            <a:fld id="{07A7BAD7-0FAC-44BA-87D8-0D23815474CE}" type="datetime">
              <a:rPr lang="fr-FR" sz="1200" b="0" strike="noStrike" spc="-1">
                <a:solidFill>
                  <a:srgbClr val="8B8B8B"/>
                </a:solidFill>
                <a:latin typeface="Calibri"/>
              </a:rPr>
              <a:t>17/12/2021</a:t>
            </a:fld>
            <a:endParaRPr lang="fr-FR" sz="1200" b="0" strike="noStrike" spc="-1">
              <a:latin typeface="Times New Roman"/>
            </a:endParaRPr>
          </a:p>
        </p:txBody>
      </p:sp>
      <p:sp>
        <p:nvSpPr>
          <p:cNvPr id="42" name="PlaceHolder 2"/>
          <p:cNvSpPr>
            <a:spLocks noGrp="1"/>
          </p:cNvSpPr>
          <p:nvPr>
            <p:ph type="ftr"/>
          </p:nvPr>
        </p:nvSpPr>
        <p:spPr>
          <a:xfrm>
            <a:off x="4038480" y="6356520"/>
            <a:ext cx="4114440" cy="364680"/>
          </a:xfrm>
          <a:prstGeom prst="rect">
            <a:avLst/>
          </a:prstGeom>
        </p:spPr>
        <p:txBody>
          <a:bodyPr anchor="ctr">
            <a:noAutofit/>
          </a:bodyPr>
          <a:lstStyle/>
          <a:p>
            <a:endParaRPr lang="fr-FR" sz="2400" b="0" strike="noStrike" spc="-1">
              <a:latin typeface="Times New Roman"/>
            </a:endParaRPr>
          </a:p>
        </p:txBody>
      </p:sp>
      <p:sp>
        <p:nvSpPr>
          <p:cNvPr id="43" name="PlaceHolder 3"/>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B9B38B8A-32AF-4397-8E14-DA2B7D81ADBD}" type="slidenum">
              <a:rPr lang="fr-FR" sz="1200" b="0" strike="noStrike" spc="-1">
                <a:solidFill>
                  <a:srgbClr val="8B8B8B"/>
                </a:solidFill>
                <a:latin typeface="Calibri"/>
              </a:rPr>
              <a:t>‹N°›</a:t>
            </a:fld>
            <a:endParaRPr lang="fr-FR" sz="1200" b="0" strike="noStrike" spc="-1">
              <a:latin typeface="Times New Roman"/>
            </a:endParaRPr>
          </a:p>
        </p:txBody>
      </p:sp>
      <p:sp>
        <p:nvSpPr>
          <p:cNvPr id="44" name="PlaceHolder 4"/>
          <p:cNvSpPr>
            <a:spLocks noGrp="1"/>
          </p:cNvSpPr>
          <p:nvPr>
            <p:ph type="title"/>
          </p:nvPr>
        </p:nvSpPr>
        <p:spPr>
          <a:xfrm>
            <a:off x="609480" y="273600"/>
            <a:ext cx="10972440" cy="1144800"/>
          </a:xfrm>
          <a:prstGeom prst="rect">
            <a:avLst/>
          </a:prstGeom>
        </p:spPr>
        <p:txBody>
          <a:bodyPr lIns="0" tIns="0" rIns="0" bIns="0" anchor="ctr">
            <a:noAutofit/>
          </a:bodyPr>
          <a:lstStyle/>
          <a:p>
            <a:r>
              <a:rPr lang="fr-FR" sz="1800" b="0" strike="noStrike" spc="-1">
                <a:solidFill>
                  <a:srgbClr val="000000"/>
                </a:solidFill>
                <a:latin typeface="Calibri"/>
              </a:rPr>
              <a:t>Cliquez pour éditer le format du texte-titre</a:t>
            </a:r>
          </a:p>
        </p:txBody>
      </p:sp>
      <p:sp>
        <p:nvSpPr>
          <p:cNvPr id="45"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2800" b="0" strike="noStrike" spc="-1">
                <a:solidFill>
                  <a:srgbClr val="000000"/>
                </a:solidFill>
                <a:latin typeface="Calibri"/>
              </a:rPr>
              <a:t>Cliquez pour éditer le format du plan de texte</a:t>
            </a:r>
          </a:p>
          <a:p>
            <a:pPr marL="864000" lvl="1" indent="-324000">
              <a:spcBef>
                <a:spcPts val="1134"/>
              </a:spcBef>
              <a:buClr>
                <a:srgbClr val="000000"/>
              </a:buClr>
              <a:buSzPct val="75000"/>
              <a:buFont typeface="Symbol" charset="2"/>
              <a:buChar char=""/>
            </a:pPr>
            <a:r>
              <a:rPr lang="fr-FR" sz="2000" b="0" strike="noStrike" spc="-1">
                <a:solidFill>
                  <a:srgbClr val="000000"/>
                </a:solidFill>
                <a:latin typeface="Calibri"/>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Calibri"/>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Calibri"/>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3.xml"/><Relationship Id="rId7" Type="http://schemas.openxmlformats.org/officeDocument/2006/relationships/image" Target="../media/image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Layout" Target="../slideLayouts/slideLayout13.xml"/><Relationship Id="rId7" Type="http://schemas.openxmlformats.org/officeDocument/2006/relationships/image" Target="../media/image26.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slide" Target="slide12.xml"/><Relationship Id="rId5" Type="http://schemas.openxmlformats.org/officeDocument/2006/relationships/image" Target="../media/image27.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tags" Target="../tags/tag111.xml"/><Relationship Id="rId3" Type="http://schemas.openxmlformats.org/officeDocument/2006/relationships/tags" Target="../tags/tag101.xml"/><Relationship Id="rId7" Type="http://schemas.openxmlformats.org/officeDocument/2006/relationships/tags" Target="../tags/tag105.xml"/><Relationship Id="rId12" Type="http://schemas.openxmlformats.org/officeDocument/2006/relationships/tags" Target="../tags/tag110.xml"/><Relationship Id="rId17" Type="http://schemas.openxmlformats.org/officeDocument/2006/relationships/slide" Target="slide12.xml"/><Relationship Id="rId2" Type="http://schemas.openxmlformats.org/officeDocument/2006/relationships/tags" Target="../tags/tag100.xml"/><Relationship Id="rId16" Type="http://schemas.openxmlformats.org/officeDocument/2006/relationships/notesSlide" Target="../notesSlides/notesSlide12.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tags" Target="../tags/tag109.xml"/><Relationship Id="rId5" Type="http://schemas.openxmlformats.org/officeDocument/2006/relationships/tags" Target="../tags/tag103.xml"/><Relationship Id="rId15" Type="http://schemas.openxmlformats.org/officeDocument/2006/relationships/slideLayout" Target="../slideLayouts/slideLayout13.xml"/><Relationship Id="rId10" Type="http://schemas.openxmlformats.org/officeDocument/2006/relationships/tags" Target="../tags/tag108.xml"/><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tags" Target="../tags/tag112.xml"/></Relationships>
</file>

<file path=ppt/slides/_rels/slide13.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tags" Target="../tags/tag125.xml"/><Relationship Id="rId18" Type="http://schemas.openxmlformats.org/officeDocument/2006/relationships/tags" Target="../tags/tag130.xml"/><Relationship Id="rId3" Type="http://schemas.openxmlformats.org/officeDocument/2006/relationships/tags" Target="../tags/tag115.xml"/><Relationship Id="rId21" Type="http://schemas.openxmlformats.org/officeDocument/2006/relationships/slideLayout" Target="../slideLayouts/slideLayout13.xml"/><Relationship Id="rId7" Type="http://schemas.openxmlformats.org/officeDocument/2006/relationships/tags" Target="../tags/tag119.xml"/><Relationship Id="rId12" Type="http://schemas.openxmlformats.org/officeDocument/2006/relationships/tags" Target="../tags/tag124.xml"/><Relationship Id="rId17" Type="http://schemas.openxmlformats.org/officeDocument/2006/relationships/tags" Target="../tags/tag129.xml"/><Relationship Id="rId25" Type="http://schemas.openxmlformats.org/officeDocument/2006/relationships/slide" Target="slide12.xml"/><Relationship Id="rId2" Type="http://schemas.openxmlformats.org/officeDocument/2006/relationships/tags" Target="../tags/tag114.xml"/><Relationship Id="rId16" Type="http://schemas.openxmlformats.org/officeDocument/2006/relationships/tags" Target="../tags/tag128.xml"/><Relationship Id="rId20" Type="http://schemas.openxmlformats.org/officeDocument/2006/relationships/tags" Target="../tags/tag132.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24" Type="http://schemas.openxmlformats.org/officeDocument/2006/relationships/image" Target="../media/image29.png"/><Relationship Id="rId5" Type="http://schemas.openxmlformats.org/officeDocument/2006/relationships/tags" Target="../tags/tag117.xml"/><Relationship Id="rId15" Type="http://schemas.openxmlformats.org/officeDocument/2006/relationships/tags" Target="../tags/tag127.xml"/><Relationship Id="rId23" Type="http://schemas.openxmlformats.org/officeDocument/2006/relationships/image" Target="../media/image28.png"/><Relationship Id="rId10" Type="http://schemas.openxmlformats.org/officeDocument/2006/relationships/tags" Target="../tags/tag122.xml"/><Relationship Id="rId19" Type="http://schemas.openxmlformats.org/officeDocument/2006/relationships/tags" Target="../tags/tag131.xm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tags" Target="../tags/tag126.xml"/><Relationship Id="rId2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tags" Target="../tags/tag140.xml"/><Relationship Id="rId13" Type="http://schemas.openxmlformats.org/officeDocument/2006/relationships/tags" Target="../tags/tag145.xml"/><Relationship Id="rId18" Type="http://schemas.openxmlformats.org/officeDocument/2006/relationships/slideLayout" Target="../slideLayouts/slideLayout1.xml"/><Relationship Id="rId3" Type="http://schemas.openxmlformats.org/officeDocument/2006/relationships/tags" Target="../tags/tag135.xml"/><Relationship Id="rId7" Type="http://schemas.openxmlformats.org/officeDocument/2006/relationships/tags" Target="../tags/tag139.xml"/><Relationship Id="rId12" Type="http://schemas.openxmlformats.org/officeDocument/2006/relationships/tags" Target="../tags/tag144.xml"/><Relationship Id="rId17" Type="http://schemas.openxmlformats.org/officeDocument/2006/relationships/tags" Target="../tags/tag149.xml"/><Relationship Id="rId2" Type="http://schemas.openxmlformats.org/officeDocument/2006/relationships/tags" Target="../tags/tag134.xml"/><Relationship Id="rId16" Type="http://schemas.openxmlformats.org/officeDocument/2006/relationships/tags" Target="../tags/tag148.xml"/><Relationship Id="rId20" Type="http://schemas.openxmlformats.org/officeDocument/2006/relationships/slide" Target="slide12.xml"/><Relationship Id="rId1" Type="http://schemas.openxmlformats.org/officeDocument/2006/relationships/tags" Target="../tags/tag133.xml"/><Relationship Id="rId6" Type="http://schemas.openxmlformats.org/officeDocument/2006/relationships/tags" Target="../tags/tag138.xml"/><Relationship Id="rId11" Type="http://schemas.openxmlformats.org/officeDocument/2006/relationships/tags" Target="../tags/tag143.xml"/><Relationship Id="rId5" Type="http://schemas.openxmlformats.org/officeDocument/2006/relationships/tags" Target="../tags/tag137.xml"/><Relationship Id="rId15" Type="http://schemas.openxmlformats.org/officeDocument/2006/relationships/tags" Target="../tags/tag147.xml"/><Relationship Id="rId10" Type="http://schemas.openxmlformats.org/officeDocument/2006/relationships/tags" Target="../tags/tag142.xml"/><Relationship Id="rId19" Type="http://schemas.openxmlformats.org/officeDocument/2006/relationships/notesSlide" Target="../notesSlides/notesSlide14.xml"/><Relationship Id="rId4" Type="http://schemas.openxmlformats.org/officeDocument/2006/relationships/tags" Target="../tags/tag136.xml"/><Relationship Id="rId9" Type="http://schemas.openxmlformats.org/officeDocument/2006/relationships/tags" Target="../tags/tag141.xml"/><Relationship Id="rId14" Type="http://schemas.openxmlformats.org/officeDocument/2006/relationships/tags" Target="../tags/tag146.xml"/></Relationships>
</file>

<file path=ppt/slides/_rels/slide15.xml.rels><?xml version="1.0" encoding="UTF-8" standalone="yes"?>
<Relationships xmlns="http://schemas.openxmlformats.org/package/2006/relationships"><Relationship Id="rId8" Type="http://schemas.openxmlformats.org/officeDocument/2006/relationships/tags" Target="../tags/tag157.xml"/><Relationship Id="rId13" Type="http://schemas.openxmlformats.org/officeDocument/2006/relationships/tags" Target="../tags/tag162.xml"/><Relationship Id="rId18" Type="http://schemas.openxmlformats.org/officeDocument/2006/relationships/tags" Target="../tags/tag167.xml"/><Relationship Id="rId3" Type="http://schemas.openxmlformats.org/officeDocument/2006/relationships/tags" Target="../tags/tag152.xml"/><Relationship Id="rId21" Type="http://schemas.openxmlformats.org/officeDocument/2006/relationships/tags" Target="../tags/tag170.xml"/><Relationship Id="rId7" Type="http://schemas.openxmlformats.org/officeDocument/2006/relationships/tags" Target="../tags/tag156.xml"/><Relationship Id="rId12" Type="http://schemas.openxmlformats.org/officeDocument/2006/relationships/tags" Target="../tags/tag161.xml"/><Relationship Id="rId17" Type="http://schemas.openxmlformats.org/officeDocument/2006/relationships/tags" Target="../tags/tag166.xml"/><Relationship Id="rId2" Type="http://schemas.openxmlformats.org/officeDocument/2006/relationships/tags" Target="../tags/tag151.xml"/><Relationship Id="rId16" Type="http://schemas.openxmlformats.org/officeDocument/2006/relationships/tags" Target="../tags/tag165.xml"/><Relationship Id="rId20" Type="http://schemas.openxmlformats.org/officeDocument/2006/relationships/tags" Target="../tags/tag169.xml"/><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tags" Target="../tags/tag160.xml"/><Relationship Id="rId24" Type="http://schemas.openxmlformats.org/officeDocument/2006/relationships/slide" Target="slide12.xml"/><Relationship Id="rId5" Type="http://schemas.openxmlformats.org/officeDocument/2006/relationships/tags" Target="../tags/tag154.xml"/><Relationship Id="rId15" Type="http://schemas.openxmlformats.org/officeDocument/2006/relationships/tags" Target="../tags/tag164.xml"/><Relationship Id="rId23" Type="http://schemas.openxmlformats.org/officeDocument/2006/relationships/notesSlide" Target="../notesSlides/notesSlide15.xml"/><Relationship Id="rId10" Type="http://schemas.openxmlformats.org/officeDocument/2006/relationships/tags" Target="../tags/tag159.xml"/><Relationship Id="rId19" Type="http://schemas.openxmlformats.org/officeDocument/2006/relationships/tags" Target="../tags/tag168.xml"/><Relationship Id="rId4" Type="http://schemas.openxmlformats.org/officeDocument/2006/relationships/tags" Target="../tags/tag153.xml"/><Relationship Id="rId9" Type="http://schemas.openxmlformats.org/officeDocument/2006/relationships/tags" Target="../tags/tag158.xml"/><Relationship Id="rId14" Type="http://schemas.openxmlformats.org/officeDocument/2006/relationships/tags" Target="../tags/tag163.xml"/><Relationship Id="rId22"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tags" Target="../tags/tag173.xml"/><Relationship Id="rId7" Type="http://schemas.openxmlformats.org/officeDocument/2006/relationships/slide" Target="slide12.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notesSlide" Target="../notesSlides/notesSlide16.xml"/><Relationship Id="rId5" Type="http://schemas.openxmlformats.org/officeDocument/2006/relationships/slideLayout" Target="../slideLayouts/slideLayout13.xml"/><Relationship Id="rId4" Type="http://schemas.openxmlformats.org/officeDocument/2006/relationships/tags" Target="../tags/tag174.xml"/></Relationships>
</file>

<file path=ppt/slides/_rels/slide17.xml.rels><?xml version="1.0" encoding="UTF-8" standalone="yes"?>
<Relationships xmlns="http://schemas.openxmlformats.org/package/2006/relationships"><Relationship Id="rId3" Type="http://schemas.openxmlformats.org/officeDocument/2006/relationships/tags" Target="../tags/tag177.xml"/><Relationship Id="rId7" Type="http://schemas.openxmlformats.org/officeDocument/2006/relationships/slide" Target="slide12.xml"/><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notesSlide" Target="../notesSlides/notesSlide17.xml"/><Relationship Id="rId5" Type="http://schemas.openxmlformats.org/officeDocument/2006/relationships/slideLayout" Target="../slideLayouts/slideLayout13.xml"/><Relationship Id="rId4" Type="http://schemas.openxmlformats.org/officeDocument/2006/relationships/tags" Target="../tags/tag178.xml"/></Relationships>
</file>

<file path=ppt/slides/_rels/slide18.xml.rels><?xml version="1.0" encoding="UTF-8" standalone="yes"?>
<Relationships xmlns="http://schemas.openxmlformats.org/package/2006/relationships"><Relationship Id="rId3" Type="http://schemas.openxmlformats.org/officeDocument/2006/relationships/tags" Target="../tags/tag181.xml"/><Relationship Id="rId7" Type="http://schemas.openxmlformats.org/officeDocument/2006/relationships/slide" Target="slide12.xml"/><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notesSlide" Target="../notesSlides/notesSlide18.xml"/><Relationship Id="rId5" Type="http://schemas.openxmlformats.org/officeDocument/2006/relationships/slideLayout" Target="../slideLayouts/slideLayout13.xml"/><Relationship Id="rId4" Type="http://schemas.openxmlformats.org/officeDocument/2006/relationships/tags" Target="../tags/tag182.xml"/></Relationships>
</file>

<file path=ppt/slides/_rels/slide19.xml.rels><?xml version="1.0" encoding="UTF-8" standalone="yes"?>
<Relationships xmlns="http://schemas.openxmlformats.org/package/2006/relationships"><Relationship Id="rId8" Type="http://schemas.openxmlformats.org/officeDocument/2006/relationships/tags" Target="../tags/tag190.xml"/><Relationship Id="rId3" Type="http://schemas.openxmlformats.org/officeDocument/2006/relationships/tags" Target="../tags/tag185.xml"/><Relationship Id="rId7" Type="http://schemas.openxmlformats.org/officeDocument/2006/relationships/tags" Target="../tags/tag189.xml"/><Relationship Id="rId12" Type="http://schemas.openxmlformats.org/officeDocument/2006/relationships/slide" Target="slide12.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tags" Target="../tags/tag188.xml"/><Relationship Id="rId11" Type="http://schemas.openxmlformats.org/officeDocument/2006/relationships/notesSlide" Target="../notesSlides/notesSlide19.xml"/><Relationship Id="rId5" Type="http://schemas.openxmlformats.org/officeDocument/2006/relationships/tags" Target="../tags/tag187.xml"/><Relationship Id="rId10" Type="http://schemas.openxmlformats.org/officeDocument/2006/relationships/slideLayout" Target="../slideLayouts/slideLayout13.xml"/><Relationship Id="rId4" Type="http://schemas.openxmlformats.org/officeDocument/2006/relationships/tags" Target="../tags/tag186.xml"/><Relationship Id="rId9" Type="http://schemas.openxmlformats.org/officeDocument/2006/relationships/tags" Target="../tags/tag191.xml"/></Relationships>
</file>

<file path=ppt/slides/_rels/slide2.xml.rels><?xml version="1.0" encoding="UTF-8" standalone="yes"?>
<Relationships xmlns="http://schemas.openxmlformats.org/package/2006/relationships"><Relationship Id="rId13" Type="http://schemas.openxmlformats.org/officeDocument/2006/relationships/tags" Target="../tags/tag17.xml"/><Relationship Id="rId18" Type="http://schemas.openxmlformats.org/officeDocument/2006/relationships/tags" Target="../tags/tag22.xml"/><Relationship Id="rId26" Type="http://schemas.openxmlformats.org/officeDocument/2006/relationships/tags" Target="../tags/tag30.xml"/><Relationship Id="rId39" Type="http://schemas.openxmlformats.org/officeDocument/2006/relationships/tags" Target="../tags/tag43.xml"/><Relationship Id="rId21" Type="http://schemas.openxmlformats.org/officeDocument/2006/relationships/tags" Target="../tags/tag25.xml"/><Relationship Id="rId34" Type="http://schemas.openxmlformats.org/officeDocument/2006/relationships/tags" Target="../tags/tag38.xml"/><Relationship Id="rId42" Type="http://schemas.openxmlformats.org/officeDocument/2006/relationships/notesSlide" Target="../notesSlides/notesSlide2.xml"/><Relationship Id="rId7" Type="http://schemas.openxmlformats.org/officeDocument/2006/relationships/tags" Target="../tags/tag11.xml"/><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tags" Target="../tags/tag24.xml"/><Relationship Id="rId29" Type="http://schemas.openxmlformats.org/officeDocument/2006/relationships/tags" Target="../tags/tag33.xml"/><Relationship Id="rId41"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24" Type="http://schemas.openxmlformats.org/officeDocument/2006/relationships/tags" Target="../tags/tag28.xml"/><Relationship Id="rId32" Type="http://schemas.openxmlformats.org/officeDocument/2006/relationships/tags" Target="../tags/tag36.xml"/><Relationship Id="rId37" Type="http://schemas.openxmlformats.org/officeDocument/2006/relationships/tags" Target="../tags/tag41.xml"/><Relationship Id="rId40" Type="http://schemas.openxmlformats.org/officeDocument/2006/relationships/tags" Target="../tags/tag44.xml"/><Relationship Id="rId5" Type="http://schemas.openxmlformats.org/officeDocument/2006/relationships/tags" Target="../tags/tag9.xml"/><Relationship Id="rId15" Type="http://schemas.openxmlformats.org/officeDocument/2006/relationships/tags" Target="../tags/tag19.xml"/><Relationship Id="rId23" Type="http://schemas.openxmlformats.org/officeDocument/2006/relationships/tags" Target="../tags/tag27.xml"/><Relationship Id="rId28" Type="http://schemas.openxmlformats.org/officeDocument/2006/relationships/tags" Target="../tags/tag32.xml"/><Relationship Id="rId36" Type="http://schemas.openxmlformats.org/officeDocument/2006/relationships/tags" Target="../tags/tag40.xml"/><Relationship Id="rId10" Type="http://schemas.openxmlformats.org/officeDocument/2006/relationships/tags" Target="../tags/tag14.xml"/><Relationship Id="rId19" Type="http://schemas.openxmlformats.org/officeDocument/2006/relationships/tags" Target="../tags/tag23.xml"/><Relationship Id="rId31" Type="http://schemas.openxmlformats.org/officeDocument/2006/relationships/tags" Target="../tags/tag35.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tags" Target="../tags/tag26.xml"/><Relationship Id="rId27" Type="http://schemas.openxmlformats.org/officeDocument/2006/relationships/tags" Target="../tags/tag31.xml"/><Relationship Id="rId30" Type="http://schemas.openxmlformats.org/officeDocument/2006/relationships/tags" Target="../tags/tag34.xml"/><Relationship Id="rId35" Type="http://schemas.openxmlformats.org/officeDocument/2006/relationships/tags" Target="../tags/tag39.xml"/><Relationship Id="rId43" Type="http://schemas.openxmlformats.org/officeDocument/2006/relationships/slide" Target="slide12.xml"/><Relationship Id="rId8" Type="http://schemas.openxmlformats.org/officeDocument/2006/relationships/tags" Target="../tags/tag12.xml"/><Relationship Id="rId3" Type="http://schemas.openxmlformats.org/officeDocument/2006/relationships/tags" Target="../tags/tag7.xml"/><Relationship Id="rId12" Type="http://schemas.openxmlformats.org/officeDocument/2006/relationships/tags" Target="../tags/tag16.xml"/><Relationship Id="rId17" Type="http://schemas.openxmlformats.org/officeDocument/2006/relationships/tags" Target="../tags/tag21.xml"/><Relationship Id="rId25" Type="http://schemas.openxmlformats.org/officeDocument/2006/relationships/tags" Target="../tags/tag29.xml"/><Relationship Id="rId33" Type="http://schemas.openxmlformats.org/officeDocument/2006/relationships/tags" Target="../tags/tag37.xml"/><Relationship Id="rId38" Type="http://schemas.openxmlformats.org/officeDocument/2006/relationships/tags" Target="../tags/tag42.xml"/></Relationships>
</file>

<file path=ppt/slides/_rels/slide20.xml.rels><?xml version="1.0" encoding="UTF-8" standalone="yes"?>
<Relationships xmlns="http://schemas.openxmlformats.org/package/2006/relationships"><Relationship Id="rId13" Type="http://schemas.openxmlformats.org/officeDocument/2006/relationships/tags" Target="../tags/tag204.xml"/><Relationship Id="rId18" Type="http://schemas.openxmlformats.org/officeDocument/2006/relationships/tags" Target="../tags/tag209.xml"/><Relationship Id="rId26" Type="http://schemas.openxmlformats.org/officeDocument/2006/relationships/tags" Target="../tags/tag217.xml"/><Relationship Id="rId39" Type="http://schemas.openxmlformats.org/officeDocument/2006/relationships/image" Target="../media/image32.jpeg"/><Relationship Id="rId21" Type="http://schemas.openxmlformats.org/officeDocument/2006/relationships/tags" Target="../tags/tag212.xml"/><Relationship Id="rId34" Type="http://schemas.openxmlformats.org/officeDocument/2006/relationships/tags" Target="../tags/tag225.xml"/><Relationship Id="rId42" Type="http://schemas.openxmlformats.org/officeDocument/2006/relationships/slide" Target="slide12.xml"/><Relationship Id="rId7" Type="http://schemas.openxmlformats.org/officeDocument/2006/relationships/tags" Target="../tags/tag198.xml"/><Relationship Id="rId2" Type="http://schemas.openxmlformats.org/officeDocument/2006/relationships/tags" Target="../tags/tag193.xml"/><Relationship Id="rId16" Type="http://schemas.openxmlformats.org/officeDocument/2006/relationships/tags" Target="../tags/tag207.xml"/><Relationship Id="rId20" Type="http://schemas.openxmlformats.org/officeDocument/2006/relationships/tags" Target="../tags/tag211.xml"/><Relationship Id="rId29" Type="http://schemas.openxmlformats.org/officeDocument/2006/relationships/tags" Target="../tags/tag220.xml"/><Relationship Id="rId41" Type="http://schemas.openxmlformats.org/officeDocument/2006/relationships/image" Target="../media/image34.png"/><Relationship Id="rId1" Type="http://schemas.openxmlformats.org/officeDocument/2006/relationships/tags" Target="../tags/tag192.xml"/><Relationship Id="rId6" Type="http://schemas.openxmlformats.org/officeDocument/2006/relationships/tags" Target="../tags/tag197.xml"/><Relationship Id="rId11" Type="http://schemas.openxmlformats.org/officeDocument/2006/relationships/tags" Target="../tags/tag202.xml"/><Relationship Id="rId24" Type="http://schemas.openxmlformats.org/officeDocument/2006/relationships/tags" Target="../tags/tag215.xml"/><Relationship Id="rId32" Type="http://schemas.openxmlformats.org/officeDocument/2006/relationships/tags" Target="../tags/tag223.xml"/><Relationship Id="rId37" Type="http://schemas.openxmlformats.org/officeDocument/2006/relationships/image" Target="../media/image30.png"/><Relationship Id="rId40" Type="http://schemas.openxmlformats.org/officeDocument/2006/relationships/image" Target="../media/image33.png"/><Relationship Id="rId5" Type="http://schemas.openxmlformats.org/officeDocument/2006/relationships/tags" Target="../tags/tag196.xml"/><Relationship Id="rId15" Type="http://schemas.openxmlformats.org/officeDocument/2006/relationships/tags" Target="../tags/tag206.xml"/><Relationship Id="rId23" Type="http://schemas.openxmlformats.org/officeDocument/2006/relationships/tags" Target="../tags/tag214.xml"/><Relationship Id="rId28" Type="http://schemas.openxmlformats.org/officeDocument/2006/relationships/tags" Target="../tags/tag219.xml"/><Relationship Id="rId36" Type="http://schemas.openxmlformats.org/officeDocument/2006/relationships/notesSlide" Target="../notesSlides/notesSlide20.xml"/><Relationship Id="rId10" Type="http://schemas.openxmlformats.org/officeDocument/2006/relationships/tags" Target="../tags/tag201.xml"/><Relationship Id="rId19" Type="http://schemas.openxmlformats.org/officeDocument/2006/relationships/tags" Target="../tags/tag210.xml"/><Relationship Id="rId31" Type="http://schemas.openxmlformats.org/officeDocument/2006/relationships/tags" Target="../tags/tag222.xml"/><Relationship Id="rId4" Type="http://schemas.openxmlformats.org/officeDocument/2006/relationships/tags" Target="../tags/tag195.xml"/><Relationship Id="rId9" Type="http://schemas.openxmlformats.org/officeDocument/2006/relationships/tags" Target="../tags/tag200.xml"/><Relationship Id="rId14" Type="http://schemas.openxmlformats.org/officeDocument/2006/relationships/tags" Target="../tags/tag205.xml"/><Relationship Id="rId22" Type="http://schemas.openxmlformats.org/officeDocument/2006/relationships/tags" Target="../tags/tag213.xml"/><Relationship Id="rId27" Type="http://schemas.openxmlformats.org/officeDocument/2006/relationships/tags" Target="../tags/tag218.xml"/><Relationship Id="rId30" Type="http://schemas.openxmlformats.org/officeDocument/2006/relationships/tags" Target="../tags/tag221.xml"/><Relationship Id="rId35" Type="http://schemas.openxmlformats.org/officeDocument/2006/relationships/slideLayout" Target="../slideLayouts/slideLayout13.xml"/><Relationship Id="rId8" Type="http://schemas.openxmlformats.org/officeDocument/2006/relationships/tags" Target="../tags/tag199.xml"/><Relationship Id="rId3" Type="http://schemas.openxmlformats.org/officeDocument/2006/relationships/tags" Target="../tags/tag194.xml"/><Relationship Id="rId12" Type="http://schemas.openxmlformats.org/officeDocument/2006/relationships/tags" Target="../tags/tag203.xml"/><Relationship Id="rId17" Type="http://schemas.openxmlformats.org/officeDocument/2006/relationships/tags" Target="../tags/tag208.xml"/><Relationship Id="rId25" Type="http://schemas.openxmlformats.org/officeDocument/2006/relationships/tags" Target="../tags/tag216.xml"/><Relationship Id="rId33" Type="http://schemas.openxmlformats.org/officeDocument/2006/relationships/tags" Target="../tags/tag224.xml"/><Relationship Id="rId38"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openxmlformats.org/officeDocument/2006/relationships/tags" Target="../tags/tag233.xml"/><Relationship Id="rId13" Type="http://schemas.openxmlformats.org/officeDocument/2006/relationships/image" Target="../media/image34.png"/><Relationship Id="rId18" Type="http://schemas.openxmlformats.org/officeDocument/2006/relationships/image" Target="../media/image38.png"/><Relationship Id="rId3" Type="http://schemas.openxmlformats.org/officeDocument/2006/relationships/tags" Target="../tags/tag228.xml"/><Relationship Id="rId7" Type="http://schemas.openxmlformats.org/officeDocument/2006/relationships/tags" Target="../tags/tag232.xml"/><Relationship Id="rId12" Type="http://schemas.openxmlformats.org/officeDocument/2006/relationships/image" Target="../media/image33.png"/><Relationship Id="rId17" Type="http://schemas.openxmlformats.org/officeDocument/2006/relationships/image" Target="../media/image32.jpeg"/><Relationship Id="rId2" Type="http://schemas.openxmlformats.org/officeDocument/2006/relationships/tags" Target="../tags/tag227.xml"/><Relationship Id="rId16" Type="http://schemas.openxmlformats.org/officeDocument/2006/relationships/image" Target="../media/image37.png"/><Relationship Id="rId1" Type="http://schemas.openxmlformats.org/officeDocument/2006/relationships/tags" Target="../tags/tag226.xml"/><Relationship Id="rId6" Type="http://schemas.openxmlformats.org/officeDocument/2006/relationships/tags" Target="../tags/tag231.xml"/><Relationship Id="rId11" Type="http://schemas.openxmlformats.org/officeDocument/2006/relationships/image" Target="../media/image4.png"/><Relationship Id="rId5" Type="http://schemas.openxmlformats.org/officeDocument/2006/relationships/tags" Target="../tags/tag230.xml"/><Relationship Id="rId15" Type="http://schemas.openxmlformats.org/officeDocument/2006/relationships/image" Target="../media/image36.png"/><Relationship Id="rId10" Type="http://schemas.openxmlformats.org/officeDocument/2006/relationships/notesSlide" Target="../notesSlides/notesSlide21.xml"/><Relationship Id="rId4" Type="http://schemas.openxmlformats.org/officeDocument/2006/relationships/tags" Target="../tags/tag229.xml"/><Relationship Id="rId9" Type="http://schemas.openxmlformats.org/officeDocument/2006/relationships/slideLayout" Target="../slideLayouts/slideLayout13.xml"/><Relationship Id="rId14" Type="http://schemas.openxmlformats.org/officeDocument/2006/relationships/image" Target="../media/image35.png"/></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236.xml"/><Relationship Id="rId7" Type="http://schemas.openxmlformats.org/officeDocument/2006/relationships/slideLayout" Target="../slideLayouts/slideLayout13.xml"/><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tags" Target="../tags/tag239.xml"/><Relationship Id="rId5" Type="http://schemas.openxmlformats.org/officeDocument/2006/relationships/tags" Target="../tags/tag238.xml"/><Relationship Id="rId4" Type="http://schemas.openxmlformats.org/officeDocument/2006/relationships/tags" Target="../tags/tag237.xml"/><Relationship Id="rId9" Type="http://schemas.openxmlformats.org/officeDocument/2006/relationships/slide" Target="slide12.xml"/></Relationships>
</file>

<file path=ppt/slides/_rels/slide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tags" Target="../tags/tag47.xml"/><Relationship Id="rId7" Type="http://schemas.openxmlformats.org/officeDocument/2006/relationships/image" Target="../media/image4.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3.png"/><Relationship Id="rId5" Type="http://schemas.openxmlformats.org/officeDocument/2006/relationships/notesSlide" Target="../notesSlides/notesSlide3.xml"/><Relationship Id="rId4"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 Target="slide12.xml"/><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slide" Target="slide1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image" Target="../media/image9.png"/><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image" Target="../media/image8.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notesSlide" Target="../notesSlides/notesSlide6.xml"/><Relationship Id="rId5" Type="http://schemas.openxmlformats.org/officeDocument/2006/relationships/tags" Target="../tags/tag56.xml"/><Relationship Id="rId15" Type="http://schemas.openxmlformats.org/officeDocument/2006/relationships/slide" Target="slide12.xml"/><Relationship Id="rId10" Type="http://schemas.openxmlformats.org/officeDocument/2006/relationships/slideLayout" Target="../slideLayouts/slideLayout14.xml"/><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image" Target="../media/image12.png"/><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image" Target="../media/image11.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notesSlide" Target="../notesSlides/notesSlide7.xml"/><Relationship Id="rId5" Type="http://schemas.openxmlformats.org/officeDocument/2006/relationships/tags" Target="../tags/tag65.xml"/><Relationship Id="rId10" Type="http://schemas.openxmlformats.org/officeDocument/2006/relationships/slideLayout" Target="../slideLayouts/slideLayout13.xml"/><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slide" Target="slide1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13.xml"/><Relationship Id="rId7" Type="http://schemas.openxmlformats.org/officeDocument/2006/relationships/image" Target="../media/image15.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14.png"/><Relationship Id="rId11" Type="http://schemas.openxmlformats.org/officeDocument/2006/relationships/slide" Target="slide12.xm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notesSlide" Target="../notesSlides/notesSlide8.xml"/><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tags" Target="../tags/tag79.xml"/><Relationship Id="rId13" Type="http://schemas.openxmlformats.org/officeDocument/2006/relationships/tags" Target="../tags/tag84.xml"/><Relationship Id="rId18" Type="http://schemas.openxmlformats.org/officeDocument/2006/relationships/tags" Target="../tags/tag89.xml"/><Relationship Id="rId26" Type="http://schemas.openxmlformats.org/officeDocument/2006/relationships/image" Target="../media/image19.png"/><Relationship Id="rId3" Type="http://schemas.openxmlformats.org/officeDocument/2006/relationships/tags" Target="../tags/tag74.xml"/><Relationship Id="rId21" Type="http://schemas.openxmlformats.org/officeDocument/2006/relationships/tags" Target="../tags/tag92.xml"/><Relationship Id="rId7" Type="http://schemas.openxmlformats.org/officeDocument/2006/relationships/tags" Target="../tags/tag78.xml"/><Relationship Id="rId12" Type="http://schemas.openxmlformats.org/officeDocument/2006/relationships/tags" Target="../tags/tag83.xml"/><Relationship Id="rId17" Type="http://schemas.openxmlformats.org/officeDocument/2006/relationships/tags" Target="../tags/tag88.xml"/><Relationship Id="rId25" Type="http://schemas.openxmlformats.org/officeDocument/2006/relationships/notesSlide" Target="../notesSlides/notesSlide9.xml"/><Relationship Id="rId2" Type="http://schemas.openxmlformats.org/officeDocument/2006/relationships/tags" Target="../tags/tag73.xml"/><Relationship Id="rId16" Type="http://schemas.openxmlformats.org/officeDocument/2006/relationships/tags" Target="../tags/tag87.xml"/><Relationship Id="rId20" Type="http://schemas.openxmlformats.org/officeDocument/2006/relationships/tags" Target="../tags/tag91.xml"/><Relationship Id="rId29" Type="http://schemas.openxmlformats.org/officeDocument/2006/relationships/image" Target="../media/image22.png"/><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tags" Target="../tags/tag82.xml"/><Relationship Id="rId24" Type="http://schemas.openxmlformats.org/officeDocument/2006/relationships/slideLayout" Target="../slideLayouts/slideLayout13.xml"/><Relationship Id="rId5" Type="http://schemas.openxmlformats.org/officeDocument/2006/relationships/tags" Target="../tags/tag76.xml"/><Relationship Id="rId15" Type="http://schemas.openxmlformats.org/officeDocument/2006/relationships/tags" Target="../tags/tag86.xml"/><Relationship Id="rId23" Type="http://schemas.openxmlformats.org/officeDocument/2006/relationships/tags" Target="../tags/tag94.xml"/><Relationship Id="rId28" Type="http://schemas.openxmlformats.org/officeDocument/2006/relationships/image" Target="../media/image21.png"/><Relationship Id="rId10" Type="http://schemas.openxmlformats.org/officeDocument/2006/relationships/tags" Target="../tags/tag81.xml"/><Relationship Id="rId19" Type="http://schemas.openxmlformats.org/officeDocument/2006/relationships/tags" Target="../tags/tag90.xml"/><Relationship Id="rId31" Type="http://schemas.openxmlformats.org/officeDocument/2006/relationships/slide" Target="slide12.xml"/><Relationship Id="rId4" Type="http://schemas.openxmlformats.org/officeDocument/2006/relationships/tags" Target="../tags/tag75.xml"/><Relationship Id="rId9" Type="http://schemas.openxmlformats.org/officeDocument/2006/relationships/tags" Target="../tags/tag80.xml"/><Relationship Id="rId14" Type="http://schemas.openxmlformats.org/officeDocument/2006/relationships/tags" Target="../tags/tag85.xml"/><Relationship Id="rId22" Type="http://schemas.openxmlformats.org/officeDocument/2006/relationships/tags" Target="../tags/tag93.xml"/><Relationship Id="rId27" Type="http://schemas.openxmlformats.org/officeDocument/2006/relationships/image" Target="../media/image20.png"/><Relationship Id="rId30"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51F36"/>
        </a:solidFill>
        <a:effectLst/>
      </p:bgPr>
    </p:bg>
    <p:spTree>
      <p:nvGrpSpPr>
        <p:cNvPr id="1" name=""/>
        <p:cNvGrpSpPr/>
        <p:nvPr/>
      </p:nvGrpSpPr>
      <p:grpSpPr>
        <a:xfrm>
          <a:off x="0" y="0"/>
          <a:ext cx="0" cy="0"/>
          <a:chOff x="0" y="0"/>
          <a:chExt cx="0" cy="0"/>
        </a:xfrm>
      </p:grpSpPr>
      <p:pic>
        <p:nvPicPr>
          <p:cNvPr id="89" name="Image 5" descr="Une image contenant texte, signe, extérieur, graphiques vectoriels&#10;&#10;Description générée automatiquement"/>
          <p:cNvPicPr/>
          <p:nvPr>
            <p:custDataLst>
              <p:tags r:id="rId1"/>
            </p:custDataLst>
          </p:nvPr>
        </p:nvPicPr>
        <p:blipFill>
          <a:blip r:embed="rId7"/>
          <a:stretch/>
        </p:blipFill>
        <p:spPr>
          <a:xfrm>
            <a:off x="10523880" y="188280"/>
            <a:ext cx="1439640" cy="1063440"/>
          </a:xfrm>
          <a:prstGeom prst="rect">
            <a:avLst/>
          </a:prstGeom>
          <a:ln w="0">
            <a:noFill/>
          </a:ln>
        </p:spPr>
      </p:pic>
      <p:pic>
        <p:nvPicPr>
          <p:cNvPr id="90" name="Image 7"/>
          <p:cNvPicPr/>
          <p:nvPr>
            <p:custDataLst>
              <p:tags r:id="rId2"/>
            </p:custDataLst>
          </p:nvPr>
        </p:nvPicPr>
        <p:blipFill>
          <a:blip r:embed="rId8"/>
          <a:stretch/>
        </p:blipFill>
        <p:spPr>
          <a:xfrm>
            <a:off x="228240" y="188280"/>
            <a:ext cx="1565640" cy="1131840"/>
          </a:xfrm>
          <a:prstGeom prst="rect">
            <a:avLst/>
          </a:prstGeom>
          <a:ln w="0">
            <a:noFill/>
          </a:ln>
        </p:spPr>
      </p:pic>
      <p:sp>
        <p:nvSpPr>
          <p:cNvPr id="91" name="CustomShape 2"/>
          <p:cNvSpPr/>
          <p:nvPr>
            <p:custDataLst>
              <p:tags r:id="rId3"/>
            </p:custDataLst>
          </p:nvPr>
        </p:nvSpPr>
        <p:spPr>
          <a:xfrm>
            <a:off x="281880" y="2407382"/>
            <a:ext cx="11681640" cy="1937538"/>
          </a:xfrm>
          <a:prstGeom prst="rect">
            <a:avLst/>
          </a:prstGeom>
          <a:solidFill>
            <a:srgbClr val="E52138"/>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4000" b="1" strike="noStrike" spc="-1" dirty="0">
                <a:solidFill>
                  <a:srgbClr val="FFFFFF"/>
                </a:solidFill>
                <a:latin typeface="Marianne"/>
                <a:ea typeface="Arial Black"/>
              </a:rPr>
              <a:t>La résolution de problèmes </a:t>
            </a:r>
            <a:endParaRPr lang="fr-FR" sz="4000" b="1" spc="-1" dirty="0">
              <a:solidFill>
                <a:srgbClr val="FFFFFF"/>
              </a:solidFill>
              <a:latin typeface="Marianne"/>
              <a:ea typeface="Arial Black"/>
            </a:endParaRPr>
          </a:p>
          <a:p>
            <a:pPr algn="ctr">
              <a:lnSpc>
                <a:spcPct val="100000"/>
              </a:lnSpc>
            </a:pPr>
            <a:r>
              <a:rPr lang="fr-FR" sz="4000" b="1" strike="noStrike" spc="-1" dirty="0">
                <a:solidFill>
                  <a:srgbClr val="FFFFFF"/>
                </a:solidFill>
                <a:latin typeface="Marianne"/>
                <a:ea typeface="Arial Black"/>
              </a:rPr>
              <a:t>en géométrie de la maternelle au CM2</a:t>
            </a:r>
            <a:endParaRPr lang="fr-FR" sz="4000" b="0" strike="noStrike" spc="-1" dirty="0">
              <a:latin typeface="Arial"/>
            </a:endParaRPr>
          </a:p>
          <a:p>
            <a:pPr algn="ctr">
              <a:lnSpc>
                <a:spcPct val="100000"/>
              </a:lnSpc>
            </a:pPr>
            <a:endParaRPr lang="fr-FR" sz="4000" b="0" strike="noStrike" spc="-1" dirty="0">
              <a:latin typeface="Arial"/>
            </a:endParaRPr>
          </a:p>
        </p:txBody>
      </p:sp>
      <p:sp>
        <p:nvSpPr>
          <p:cNvPr id="92" name="Line 3"/>
          <p:cNvSpPr/>
          <p:nvPr>
            <p:custDataLst>
              <p:tags r:id="rId4"/>
            </p:custDataLst>
          </p:nvPr>
        </p:nvSpPr>
        <p:spPr>
          <a:xfrm>
            <a:off x="741600" y="3871440"/>
            <a:ext cx="10692000" cy="0"/>
          </a:xfrm>
          <a:prstGeom prst="line">
            <a:avLst/>
          </a:prstGeom>
          <a:ln w="76200">
            <a:solidFill>
              <a:srgbClr val="EC6B62"/>
            </a:solidFill>
          </a:ln>
        </p:spPr>
        <p:style>
          <a:lnRef idx="1">
            <a:schemeClr val="accent1"/>
          </a:lnRef>
          <a:fillRef idx="0">
            <a:schemeClr val="accent1"/>
          </a:fillRef>
          <a:effectRef idx="0">
            <a:schemeClr val="accent1"/>
          </a:effectRef>
          <a:fontRef idx="minor"/>
        </p:style>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5">
            <a:extLst>
              <a:ext uri="{FF2B5EF4-FFF2-40B4-BE49-F238E27FC236}">
                <a16:creationId xmlns:a16="http://schemas.microsoft.com/office/drawing/2014/main" id="{EDAA5FC9-0C7B-9042-BC10-8F3A02780A1E}"/>
              </a:ext>
            </a:extLst>
          </p:cNvPr>
          <p:cNvGrpSpPr/>
          <p:nvPr/>
        </p:nvGrpSpPr>
        <p:grpSpPr>
          <a:xfrm>
            <a:off x="5217283" y="1234140"/>
            <a:ext cx="6695317" cy="5054575"/>
            <a:chOff x="5369683" y="1107140"/>
            <a:chExt cx="6695317" cy="5054575"/>
          </a:xfrm>
        </p:grpSpPr>
        <p:sp>
          <p:nvSpPr>
            <p:cNvPr id="13" name="Rectangle 12">
              <a:extLst>
                <a:ext uri="{FF2B5EF4-FFF2-40B4-BE49-F238E27FC236}">
                  <a16:creationId xmlns:a16="http://schemas.microsoft.com/office/drawing/2014/main" id="{EB2B326B-ACBC-F44B-A6CC-1ED56EACF1D1}"/>
                </a:ext>
              </a:extLst>
            </p:cNvPr>
            <p:cNvSpPr/>
            <p:nvPr/>
          </p:nvSpPr>
          <p:spPr>
            <a:xfrm>
              <a:off x="5369683" y="1107140"/>
              <a:ext cx="6695317" cy="5054575"/>
            </a:xfrm>
            <a:prstGeom prst="rect">
              <a:avLst/>
            </a:prstGeom>
            <a:solidFill>
              <a:schemeClr val="bg1"/>
            </a:solidFill>
            <a:ln w="76200">
              <a:solidFill>
                <a:srgbClr val="E51F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1F708671-9F65-CA48-85C6-D5BA9994CAA5}"/>
                </a:ext>
              </a:extLst>
            </p:cNvPr>
            <p:cNvPicPr>
              <a:picLocks noChangeAspect="1"/>
            </p:cNvPicPr>
            <p:nvPr/>
          </p:nvPicPr>
          <p:blipFill rotWithShape="1">
            <a:blip r:embed="rId5"/>
            <a:srcRect l="51996" t="21334" r="7540" b="37333"/>
            <a:stretch/>
          </p:blipFill>
          <p:spPr>
            <a:xfrm>
              <a:off x="5533004" y="1155394"/>
              <a:ext cx="6458544" cy="4939357"/>
            </a:xfrm>
            <a:prstGeom prst="rect">
              <a:avLst/>
            </a:prstGeom>
          </p:spPr>
        </p:pic>
      </p:grpSp>
      <p:grpSp>
        <p:nvGrpSpPr>
          <p:cNvPr id="3" name="Groupe 2">
            <a:extLst>
              <a:ext uri="{FF2B5EF4-FFF2-40B4-BE49-F238E27FC236}">
                <a16:creationId xmlns:a16="http://schemas.microsoft.com/office/drawing/2014/main" id="{91E90142-BE33-D740-AF91-CB68E6EC18E6}"/>
              </a:ext>
            </a:extLst>
          </p:cNvPr>
          <p:cNvGrpSpPr>
            <a:grpSpLocks noChangeAspect="1"/>
          </p:cNvGrpSpPr>
          <p:nvPr/>
        </p:nvGrpSpPr>
        <p:grpSpPr>
          <a:xfrm rot="20205864">
            <a:off x="695640" y="2630343"/>
            <a:ext cx="3312000" cy="2479558"/>
            <a:chOff x="459220" y="579480"/>
            <a:chExt cx="2885160" cy="2160000"/>
          </a:xfrm>
        </p:grpSpPr>
        <p:sp>
          <p:nvSpPr>
            <p:cNvPr id="2" name="Rectangle 1">
              <a:extLst>
                <a:ext uri="{FF2B5EF4-FFF2-40B4-BE49-F238E27FC236}">
                  <a16:creationId xmlns:a16="http://schemas.microsoft.com/office/drawing/2014/main" id="{1CF2A2E1-A736-F049-9C94-1F0CE081E52B}"/>
                </a:ext>
              </a:extLst>
            </p:cNvPr>
            <p:cNvSpPr/>
            <p:nvPr/>
          </p:nvSpPr>
          <p:spPr>
            <a:xfrm>
              <a:off x="459220" y="2019480"/>
              <a:ext cx="720000" cy="72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6EBEF5D5-3E52-CF40-B20F-F8479857B752}"/>
                </a:ext>
              </a:extLst>
            </p:cNvPr>
            <p:cNvSpPr/>
            <p:nvPr/>
          </p:nvSpPr>
          <p:spPr>
            <a:xfrm>
              <a:off x="2624380" y="2019480"/>
              <a:ext cx="720000" cy="72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D0CFC56A-EDF4-7B4B-8E24-16C1065E1BFB}"/>
                </a:ext>
              </a:extLst>
            </p:cNvPr>
            <p:cNvSpPr/>
            <p:nvPr/>
          </p:nvSpPr>
          <p:spPr>
            <a:xfrm>
              <a:off x="1181420" y="579480"/>
              <a:ext cx="1440000" cy="144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CustomShape 9">
            <a:extLst>
              <a:ext uri="{FF2B5EF4-FFF2-40B4-BE49-F238E27FC236}">
                <a16:creationId xmlns:a16="http://schemas.microsoft.com/office/drawing/2014/main" id="{ACBD06E7-8871-7C4E-8E32-A901B40D1E47}"/>
              </a:ext>
            </a:extLst>
          </p:cNvPr>
          <p:cNvSpPr/>
          <p:nvPr>
            <p:custDataLst>
              <p:tags r:id="rId1"/>
            </p:custDataLst>
          </p:nvPr>
        </p:nvSpPr>
        <p:spPr>
          <a:xfrm>
            <a:off x="185400" y="105840"/>
            <a:ext cx="12006000" cy="577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200" b="1" strike="noStrike" spc="-1" dirty="0">
                <a:solidFill>
                  <a:srgbClr val="000000"/>
                </a:solidFill>
                <a:latin typeface="Calibri"/>
              </a:rPr>
              <a:t>Un enjeu pour l’école autour de la manière d’appréhender les figures </a:t>
            </a:r>
            <a:endParaRPr lang="fr-FR" sz="3200" b="0" strike="noStrike" spc="-1" dirty="0">
              <a:latin typeface="Arial"/>
            </a:endParaRPr>
          </a:p>
        </p:txBody>
      </p:sp>
      <p:sp>
        <p:nvSpPr>
          <p:cNvPr id="10" name="Line 10">
            <a:extLst>
              <a:ext uri="{FF2B5EF4-FFF2-40B4-BE49-F238E27FC236}">
                <a16:creationId xmlns:a16="http://schemas.microsoft.com/office/drawing/2014/main" id="{F73DACB4-E800-464C-801A-E3C51A9A1A17}"/>
              </a:ext>
            </a:extLst>
          </p:cNvPr>
          <p:cNvSpPr/>
          <p:nvPr>
            <p:custDataLst>
              <p:tags r:id="rId2"/>
            </p:custDataLst>
          </p:nvPr>
        </p:nvSpPr>
        <p:spPr>
          <a:xfrm>
            <a:off x="0" y="712440"/>
            <a:ext cx="12191760" cy="0"/>
          </a:xfrm>
          <a:prstGeom prst="line">
            <a:avLst/>
          </a:prstGeom>
          <a:ln w="38100">
            <a:solidFill>
              <a:schemeClr val="tx1"/>
            </a:solidFill>
          </a:ln>
        </p:spPr>
        <p:style>
          <a:lnRef idx="1">
            <a:schemeClr val="accent1"/>
          </a:lnRef>
          <a:fillRef idx="0">
            <a:schemeClr val="accent1"/>
          </a:fillRef>
          <a:effectRef idx="0">
            <a:schemeClr val="accent1"/>
          </a:effectRef>
          <a:fontRef idx="minor"/>
        </p:style>
      </p:sp>
      <p:sp>
        <p:nvSpPr>
          <p:cNvPr id="11" name="CustomShape 8">
            <a:extLst>
              <a:ext uri="{FF2B5EF4-FFF2-40B4-BE49-F238E27FC236}">
                <a16:creationId xmlns:a16="http://schemas.microsoft.com/office/drawing/2014/main" id="{435D431E-1491-9F46-B3B5-BB6BCA753F78}"/>
              </a:ext>
            </a:extLst>
          </p:cNvPr>
          <p:cNvSpPr/>
          <p:nvPr/>
        </p:nvSpPr>
        <p:spPr>
          <a:xfrm>
            <a:off x="262446" y="1155394"/>
            <a:ext cx="4240296" cy="479241"/>
          </a:xfrm>
          <a:prstGeom prst="rect">
            <a:avLst/>
          </a:prstGeom>
          <a:noFill/>
          <a:ln w="0">
            <a:noFill/>
          </a:ln>
        </p:spPr>
        <p:style>
          <a:lnRef idx="0">
            <a:scrgbClr r="0" g="0" b="0"/>
          </a:lnRef>
          <a:fillRef idx="0">
            <a:scrgbClr r="0" g="0" b="0"/>
          </a:fillRef>
          <a:effectRef idx="0">
            <a:scrgbClr r="0" g="0" b="0"/>
          </a:effectRef>
          <a:fontRef idx="minor"/>
        </p:style>
        <p:txBody>
          <a:bodyPr wrap="square" lIns="108847" tIns="54423" rIns="108847" bIns="54423">
            <a:spAutoFit/>
          </a:bodyPr>
          <a:lstStyle/>
          <a:p>
            <a:pPr>
              <a:tabLst>
                <a:tab pos="0" algn="l"/>
              </a:tabLst>
            </a:pPr>
            <a:r>
              <a:rPr lang="fr-FR" sz="2400" spc="-1" dirty="0">
                <a:solidFill>
                  <a:srgbClr val="000000"/>
                </a:solidFill>
                <a:latin typeface="Calibri" panose="020F0502020204030204" pitchFamily="34" charset="0"/>
                <a:ea typeface="Century Gothic"/>
                <a:cs typeface="Calibri" panose="020F0502020204030204" pitchFamily="34" charset="0"/>
              </a:rPr>
              <a:t>Reproduire cette figure.</a:t>
            </a:r>
            <a:endParaRPr lang="fr-FR" sz="2400" spc="-1" dirty="0">
              <a:latin typeface="Calibri" panose="020F0502020204030204" pitchFamily="34" charset="0"/>
              <a:cs typeface="Calibri" panose="020F0502020204030204" pitchFamily="34" charset="0"/>
            </a:endParaRPr>
          </a:p>
        </p:txBody>
      </p:sp>
      <p:grpSp>
        <p:nvGrpSpPr>
          <p:cNvPr id="17" name="Groupe 16">
            <a:extLst>
              <a:ext uri="{FF2B5EF4-FFF2-40B4-BE49-F238E27FC236}">
                <a16:creationId xmlns:a16="http://schemas.microsoft.com/office/drawing/2014/main" id="{B0639CEB-5B08-4040-B6C8-79EFE1E05BBD}"/>
              </a:ext>
            </a:extLst>
          </p:cNvPr>
          <p:cNvGrpSpPr/>
          <p:nvPr/>
        </p:nvGrpSpPr>
        <p:grpSpPr>
          <a:xfrm>
            <a:off x="5217282" y="1234139"/>
            <a:ext cx="6695317" cy="5054575"/>
            <a:chOff x="-6472211" y="850105"/>
            <a:chExt cx="6695317" cy="5054575"/>
          </a:xfrm>
        </p:grpSpPr>
        <p:sp>
          <p:nvSpPr>
            <p:cNvPr id="15" name="Rectangle 14">
              <a:extLst>
                <a:ext uri="{FF2B5EF4-FFF2-40B4-BE49-F238E27FC236}">
                  <a16:creationId xmlns:a16="http://schemas.microsoft.com/office/drawing/2014/main" id="{5E736B70-218C-454A-AE50-62C63799CABD}"/>
                </a:ext>
              </a:extLst>
            </p:cNvPr>
            <p:cNvSpPr/>
            <p:nvPr/>
          </p:nvSpPr>
          <p:spPr>
            <a:xfrm>
              <a:off x="-6472211" y="850105"/>
              <a:ext cx="6695317" cy="5054575"/>
            </a:xfrm>
            <a:prstGeom prst="rect">
              <a:avLst/>
            </a:prstGeom>
            <a:solidFill>
              <a:schemeClr val="bg1"/>
            </a:solidFill>
            <a:ln w="76200">
              <a:solidFill>
                <a:srgbClr val="E51F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7A2ACDA7-0917-7F44-AAC2-1591DE00FB6D}"/>
                </a:ext>
              </a:extLst>
            </p:cNvPr>
            <p:cNvPicPr>
              <a:picLocks noChangeAspect="1"/>
            </p:cNvPicPr>
            <p:nvPr/>
          </p:nvPicPr>
          <p:blipFill rotWithShape="1">
            <a:blip r:embed="rId6"/>
            <a:srcRect l="8581" t="23407" r="61660" b="41778"/>
            <a:stretch/>
          </p:blipFill>
          <p:spPr>
            <a:xfrm>
              <a:off x="-5701428" y="1158747"/>
              <a:ext cx="5256436" cy="4646560"/>
            </a:xfrm>
            <a:prstGeom prst="rect">
              <a:avLst/>
            </a:prstGeom>
          </p:spPr>
        </p:pic>
      </p:grpSp>
      <p:grpSp>
        <p:nvGrpSpPr>
          <p:cNvPr id="22" name="Groupe 21">
            <a:extLst>
              <a:ext uri="{FF2B5EF4-FFF2-40B4-BE49-F238E27FC236}">
                <a16:creationId xmlns:a16="http://schemas.microsoft.com/office/drawing/2014/main" id="{4567005D-0FE3-F248-BBBA-F9C9C3D49B66}"/>
              </a:ext>
            </a:extLst>
          </p:cNvPr>
          <p:cNvGrpSpPr/>
          <p:nvPr/>
        </p:nvGrpSpPr>
        <p:grpSpPr>
          <a:xfrm>
            <a:off x="5217281" y="1234845"/>
            <a:ext cx="6695317" cy="5054575"/>
            <a:chOff x="-3839805" y="1235893"/>
            <a:chExt cx="6695317" cy="5054575"/>
          </a:xfrm>
        </p:grpSpPr>
        <p:sp>
          <p:nvSpPr>
            <p:cNvPr id="19" name="Rectangle 18">
              <a:extLst>
                <a:ext uri="{FF2B5EF4-FFF2-40B4-BE49-F238E27FC236}">
                  <a16:creationId xmlns:a16="http://schemas.microsoft.com/office/drawing/2014/main" id="{AA58821D-8D67-E24E-8E49-59D30AE17D9E}"/>
                </a:ext>
              </a:extLst>
            </p:cNvPr>
            <p:cNvSpPr/>
            <p:nvPr/>
          </p:nvSpPr>
          <p:spPr>
            <a:xfrm>
              <a:off x="-3839805" y="1235893"/>
              <a:ext cx="6695317" cy="5054575"/>
            </a:xfrm>
            <a:prstGeom prst="rect">
              <a:avLst/>
            </a:prstGeom>
            <a:solidFill>
              <a:schemeClr val="bg1"/>
            </a:solidFill>
            <a:ln w="76200">
              <a:solidFill>
                <a:srgbClr val="E51F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35ADF050-28B6-4642-A13E-9BF3FCC2F594}"/>
                </a:ext>
              </a:extLst>
            </p:cNvPr>
            <p:cNvPicPr>
              <a:picLocks noChangeAspect="1"/>
            </p:cNvPicPr>
            <p:nvPr/>
          </p:nvPicPr>
          <p:blipFill rotWithShape="1">
            <a:blip r:embed="rId7"/>
            <a:srcRect l="55238" t="35566" r="6986" b="19109"/>
            <a:stretch/>
          </p:blipFill>
          <p:spPr>
            <a:xfrm>
              <a:off x="-3154634" y="1314180"/>
              <a:ext cx="5410981" cy="4833405"/>
            </a:xfrm>
            <a:prstGeom prst="rect">
              <a:avLst/>
            </a:prstGeom>
          </p:spPr>
        </p:pic>
      </p:grpSp>
      <p:grpSp>
        <p:nvGrpSpPr>
          <p:cNvPr id="30" name="Groupe 29">
            <a:extLst>
              <a:ext uri="{FF2B5EF4-FFF2-40B4-BE49-F238E27FC236}">
                <a16:creationId xmlns:a16="http://schemas.microsoft.com/office/drawing/2014/main" id="{BAD59299-0B03-3E4C-B1C6-9418DD613898}"/>
              </a:ext>
            </a:extLst>
          </p:cNvPr>
          <p:cNvGrpSpPr/>
          <p:nvPr/>
        </p:nvGrpSpPr>
        <p:grpSpPr>
          <a:xfrm>
            <a:off x="5217281" y="1216091"/>
            <a:ext cx="6695317" cy="5054575"/>
            <a:chOff x="-7287721" y="1274688"/>
            <a:chExt cx="6695317" cy="5054575"/>
          </a:xfrm>
        </p:grpSpPr>
        <p:sp>
          <p:nvSpPr>
            <p:cNvPr id="23" name="Rectangle 22">
              <a:extLst>
                <a:ext uri="{FF2B5EF4-FFF2-40B4-BE49-F238E27FC236}">
                  <a16:creationId xmlns:a16="http://schemas.microsoft.com/office/drawing/2014/main" id="{A312A736-BCFD-684A-A24E-57509F52A77A}"/>
                </a:ext>
              </a:extLst>
            </p:cNvPr>
            <p:cNvSpPr/>
            <p:nvPr/>
          </p:nvSpPr>
          <p:spPr>
            <a:xfrm>
              <a:off x="-7287721" y="1274688"/>
              <a:ext cx="6695317" cy="5054575"/>
            </a:xfrm>
            <a:prstGeom prst="rect">
              <a:avLst/>
            </a:prstGeom>
            <a:solidFill>
              <a:schemeClr val="bg1"/>
            </a:solidFill>
            <a:ln w="76200">
              <a:solidFill>
                <a:srgbClr val="E51F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5" name="Groupe 24">
              <a:extLst>
                <a:ext uri="{FF2B5EF4-FFF2-40B4-BE49-F238E27FC236}">
                  <a16:creationId xmlns:a16="http://schemas.microsoft.com/office/drawing/2014/main" id="{2CD8F5D8-C6A2-EA4D-B486-E65857E86DEF}"/>
                </a:ext>
              </a:extLst>
            </p:cNvPr>
            <p:cNvGrpSpPr>
              <a:grpSpLocks noChangeAspect="1"/>
            </p:cNvGrpSpPr>
            <p:nvPr/>
          </p:nvGrpSpPr>
          <p:grpSpPr>
            <a:xfrm>
              <a:off x="-5909647" y="2512293"/>
              <a:ext cx="3312000" cy="2479558"/>
              <a:chOff x="459220" y="579480"/>
              <a:chExt cx="2885160" cy="2160000"/>
            </a:xfrm>
          </p:grpSpPr>
          <p:sp>
            <p:nvSpPr>
              <p:cNvPr id="26" name="Rectangle 25">
                <a:extLst>
                  <a:ext uri="{FF2B5EF4-FFF2-40B4-BE49-F238E27FC236}">
                    <a16:creationId xmlns:a16="http://schemas.microsoft.com/office/drawing/2014/main" id="{933EDF90-494A-B745-9773-9BD5D7B99B53}"/>
                  </a:ext>
                </a:extLst>
              </p:cNvPr>
              <p:cNvSpPr/>
              <p:nvPr/>
            </p:nvSpPr>
            <p:spPr>
              <a:xfrm>
                <a:off x="459220" y="2019480"/>
                <a:ext cx="720000" cy="72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D14F1B10-F704-D34B-8087-67A38DF0FC28}"/>
                  </a:ext>
                </a:extLst>
              </p:cNvPr>
              <p:cNvSpPr/>
              <p:nvPr/>
            </p:nvSpPr>
            <p:spPr>
              <a:xfrm>
                <a:off x="2624380" y="2019480"/>
                <a:ext cx="720000" cy="72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89D8BE5F-8B22-364F-A2D1-103433145C23}"/>
                  </a:ext>
                </a:extLst>
              </p:cNvPr>
              <p:cNvSpPr/>
              <p:nvPr/>
            </p:nvSpPr>
            <p:spPr>
              <a:xfrm>
                <a:off x="1181420" y="579480"/>
                <a:ext cx="1440000" cy="144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9" name="Rectangle 28">
              <a:extLst>
                <a:ext uri="{FF2B5EF4-FFF2-40B4-BE49-F238E27FC236}">
                  <a16:creationId xmlns:a16="http://schemas.microsoft.com/office/drawing/2014/main" id="{3F3F6051-FCA5-8F40-9613-030C656D37CF}"/>
                </a:ext>
              </a:extLst>
            </p:cNvPr>
            <p:cNvSpPr/>
            <p:nvPr/>
          </p:nvSpPr>
          <p:spPr>
            <a:xfrm>
              <a:off x="-5909647" y="2512293"/>
              <a:ext cx="3312000" cy="2479558"/>
            </a:xfrm>
            <a:prstGeom prst="rect">
              <a:avLst/>
            </a:prstGeom>
            <a:noFill/>
            <a:ln w="6350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1" name="Flèche courbée vers le haut 30">
            <a:hlinkClick r:id="rId8" action="ppaction://hlinksldjump"/>
            <a:extLst>
              <a:ext uri="{FF2B5EF4-FFF2-40B4-BE49-F238E27FC236}">
                <a16:creationId xmlns:a16="http://schemas.microsoft.com/office/drawing/2014/main" id="{AB12EDEB-3378-124A-B9A9-E86B46978AA4}"/>
              </a:ext>
            </a:extLst>
          </p:cNvPr>
          <p:cNvSpPr/>
          <p:nvPr/>
        </p:nvSpPr>
        <p:spPr>
          <a:xfrm>
            <a:off x="11658600" y="6451600"/>
            <a:ext cx="463848" cy="299697"/>
          </a:xfrm>
          <a:prstGeom prst="curved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94808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2B326B-ACBC-F44B-A6CC-1ED56EACF1D1}"/>
              </a:ext>
            </a:extLst>
          </p:cNvPr>
          <p:cNvSpPr/>
          <p:nvPr/>
        </p:nvSpPr>
        <p:spPr>
          <a:xfrm>
            <a:off x="5217283" y="1234140"/>
            <a:ext cx="6695317" cy="5054575"/>
          </a:xfrm>
          <a:prstGeom prst="rect">
            <a:avLst/>
          </a:prstGeom>
          <a:solidFill>
            <a:schemeClr val="bg1"/>
          </a:solidFill>
          <a:ln w="76200">
            <a:solidFill>
              <a:srgbClr val="E51F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Ellipse 30">
            <a:extLst>
              <a:ext uri="{FF2B5EF4-FFF2-40B4-BE49-F238E27FC236}">
                <a16:creationId xmlns:a16="http://schemas.microsoft.com/office/drawing/2014/main" id="{0C292315-8349-AD4B-8402-184E722612CB}"/>
              </a:ext>
            </a:extLst>
          </p:cNvPr>
          <p:cNvSpPr/>
          <p:nvPr/>
        </p:nvSpPr>
        <p:spPr>
          <a:xfrm>
            <a:off x="6451541" y="4448320"/>
            <a:ext cx="1440000" cy="144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ACBD06E7-8871-7C4E-8E32-A901B40D1E47}"/>
              </a:ext>
            </a:extLst>
          </p:cNvPr>
          <p:cNvSpPr/>
          <p:nvPr>
            <p:custDataLst>
              <p:tags r:id="rId1"/>
            </p:custDataLst>
          </p:nvPr>
        </p:nvSpPr>
        <p:spPr>
          <a:xfrm>
            <a:off x="185400" y="105840"/>
            <a:ext cx="12006000" cy="577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200" b="1" strike="noStrike" spc="-1" dirty="0">
                <a:solidFill>
                  <a:srgbClr val="000000"/>
                </a:solidFill>
                <a:latin typeface="Calibri"/>
              </a:rPr>
              <a:t>Un enjeu pour l’école autour de la manière d’appréhender les figures </a:t>
            </a:r>
            <a:endParaRPr lang="fr-FR" sz="3200" b="0" strike="noStrike" spc="-1" dirty="0">
              <a:latin typeface="Arial"/>
            </a:endParaRPr>
          </a:p>
        </p:txBody>
      </p:sp>
      <p:sp>
        <p:nvSpPr>
          <p:cNvPr id="10" name="Line 10">
            <a:extLst>
              <a:ext uri="{FF2B5EF4-FFF2-40B4-BE49-F238E27FC236}">
                <a16:creationId xmlns:a16="http://schemas.microsoft.com/office/drawing/2014/main" id="{F73DACB4-E800-464C-801A-E3C51A9A1A17}"/>
              </a:ext>
            </a:extLst>
          </p:cNvPr>
          <p:cNvSpPr/>
          <p:nvPr>
            <p:custDataLst>
              <p:tags r:id="rId2"/>
            </p:custDataLst>
          </p:nvPr>
        </p:nvSpPr>
        <p:spPr>
          <a:xfrm>
            <a:off x="0" y="712440"/>
            <a:ext cx="12191760" cy="0"/>
          </a:xfrm>
          <a:prstGeom prst="line">
            <a:avLst/>
          </a:prstGeom>
          <a:ln w="38100">
            <a:solidFill>
              <a:schemeClr val="tx1"/>
            </a:solidFill>
          </a:ln>
        </p:spPr>
        <p:style>
          <a:lnRef idx="1">
            <a:schemeClr val="accent1"/>
          </a:lnRef>
          <a:fillRef idx="0">
            <a:schemeClr val="accent1"/>
          </a:fillRef>
          <a:effectRef idx="0">
            <a:schemeClr val="accent1"/>
          </a:effectRef>
          <a:fontRef idx="minor"/>
        </p:style>
      </p:sp>
      <p:sp>
        <p:nvSpPr>
          <p:cNvPr id="11" name="CustomShape 8">
            <a:extLst>
              <a:ext uri="{FF2B5EF4-FFF2-40B4-BE49-F238E27FC236}">
                <a16:creationId xmlns:a16="http://schemas.microsoft.com/office/drawing/2014/main" id="{435D431E-1491-9F46-B3B5-BB6BCA753F78}"/>
              </a:ext>
            </a:extLst>
          </p:cNvPr>
          <p:cNvSpPr/>
          <p:nvPr/>
        </p:nvSpPr>
        <p:spPr>
          <a:xfrm>
            <a:off x="262446" y="1155394"/>
            <a:ext cx="4240296" cy="479241"/>
          </a:xfrm>
          <a:prstGeom prst="rect">
            <a:avLst/>
          </a:prstGeom>
          <a:noFill/>
          <a:ln w="0">
            <a:noFill/>
          </a:ln>
        </p:spPr>
        <p:style>
          <a:lnRef idx="0">
            <a:scrgbClr r="0" g="0" b="0"/>
          </a:lnRef>
          <a:fillRef idx="0">
            <a:scrgbClr r="0" g="0" b="0"/>
          </a:fillRef>
          <a:effectRef idx="0">
            <a:scrgbClr r="0" g="0" b="0"/>
          </a:effectRef>
          <a:fontRef idx="minor"/>
        </p:style>
        <p:txBody>
          <a:bodyPr wrap="square" lIns="108847" tIns="54423" rIns="108847" bIns="54423">
            <a:spAutoFit/>
          </a:bodyPr>
          <a:lstStyle/>
          <a:p>
            <a:pPr>
              <a:tabLst>
                <a:tab pos="0" algn="l"/>
              </a:tabLst>
            </a:pPr>
            <a:r>
              <a:rPr lang="fr-FR" sz="2400" spc="-1" dirty="0">
                <a:solidFill>
                  <a:srgbClr val="000000"/>
                </a:solidFill>
                <a:latin typeface="Calibri" panose="020F0502020204030204" pitchFamily="34" charset="0"/>
                <a:ea typeface="Century Gothic"/>
                <a:cs typeface="Calibri" panose="020F0502020204030204" pitchFamily="34" charset="0"/>
              </a:rPr>
              <a:t>Reproduire cette figure.</a:t>
            </a:r>
            <a:endParaRPr lang="fr-FR" sz="2400" spc="-1" dirty="0">
              <a:latin typeface="Calibri" panose="020F0502020204030204" pitchFamily="34" charset="0"/>
              <a:cs typeface="Calibri" panose="020F0502020204030204" pitchFamily="34" charset="0"/>
            </a:endParaRPr>
          </a:p>
        </p:txBody>
      </p:sp>
      <p:pic>
        <p:nvPicPr>
          <p:cNvPr id="8" name="Image 7">
            <a:extLst>
              <a:ext uri="{FF2B5EF4-FFF2-40B4-BE49-F238E27FC236}">
                <a16:creationId xmlns:a16="http://schemas.microsoft.com/office/drawing/2014/main" id="{6D13AD8D-11CC-984D-8743-A67B855E73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522" y="2053306"/>
            <a:ext cx="4575489" cy="4136035"/>
          </a:xfrm>
          <a:prstGeom prst="rect">
            <a:avLst/>
          </a:prstGeom>
        </p:spPr>
      </p:pic>
      <p:sp>
        <p:nvSpPr>
          <p:cNvPr id="18" name="Ellipse 17">
            <a:extLst>
              <a:ext uri="{FF2B5EF4-FFF2-40B4-BE49-F238E27FC236}">
                <a16:creationId xmlns:a16="http://schemas.microsoft.com/office/drawing/2014/main" id="{5D737D4E-A006-024F-B0A8-03B47A8074A5}"/>
              </a:ext>
            </a:extLst>
          </p:cNvPr>
          <p:cNvSpPr/>
          <p:nvPr/>
        </p:nvSpPr>
        <p:spPr>
          <a:xfrm>
            <a:off x="7916941" y="1955406"/>
            <a:ext cx="1440000" cy="144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2B882E64-1381-7349-8F75-26D3E553B5F4}"/>
              </a:ext>
            </a:extLst>
          </p:cNvPr>
          <p:cNvSpPr/>
          <p:nvPr/>
        </p:nvSpPr>
        <p:spPr>
          <a:xfrm>
            <a:off x="7171541" y="3194104"/>
            <a:ext cx="1440000" cy="144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a:extLst>
              <a:ext uri="{FF2B5EF4-FFF2-40B4-BE49-F238E27FC236}">
                <a16:creationId xmlns:a16="http://schemas.microsoft.com/office/drawing/2014/main" id="{529310FF-D694-824B-B2CE-150B68A0F810}"/>
              </a:ext>
            </a:extLst>
          </p:cNvPr>
          <p:cNvSpPr/>
          <p:nvPr/>
        </p:nvSpPr>
        <p:spPr>
          <a:xfrm>
            <a:off x="7891982" y="4464172"/>
            <a:ext cx="1440000" cy="144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a:extLst>
              <a:ext uri="{FF2B5EF4-FFF2-40B4-BE49-F238E27FC236}">
                <a16:creationId xmlns:a16="http://schemas.microsoft.com/office/drawing/2014/main" id="{ECAFC683-B9AB-DD46-8B2D-EFE0C190D10C}"/>
              </a:ext>
            </a:extLst>
          </p:cNvPr>
          <p:cNvSpPr/>
          <p:nvPr/>
        </p:nvSpPr>
        <p:spPr>
          <a:xfrm>
            <a:off x="9351482" y="4464172"/>
            <a:ext cx="1440000" cy="144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a:extLst>
              <a:ext uri="{FF2B5EF4-FFF2-40B4-BE49-F238E27FC236}">
                <a16:creationId xmlns:a16="http://schemas.microsoft.com/office/drawing/2014/main" id="{839396E8-633B-3449-81EF-D5C5A107BE42}"/>
              </a:ext>
            </a:extLst>
          </p:cNvPr>
          <p:cNvSpPr/>
          <p:nvPr/>
        </p:nvSpPr>
        <p:spPr>
          <a:xfrm>
            <a:off x="8610554" y="3222473"/>
            <a:ext cx="1440000" cy="144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19">
            <a:extLst>
              <a:ext uri="{FF2B5EF4-FFF2-40B4-BE49-F238E27FC236}">
                <a16:creationId xmlns:a16="http://schemas.microsoft.com/office/drawing/2014/main" id="{DF7BA2AE-C802-D84D-83BA-ABC73BAEB089}"/>
              </a:ext>
            </a:extLst>
          </p:cNvPr>
          <p:cNvSpPr/>
          <p:nvPr/>
        </p:nvSpPr>
        <p:spPr>
          <a:xfrm>
            <a:off x="7196941" y="2675406"/>
            <a:ext cx="2880000" cy="24912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Flèche courbée vers le haut 35">
            <a:hlinkClick r:id="rId6" action="ppaction://hlinksldjump"/>
            <a:extLst>
              <a:ext uri="{FF2B5EF4-FFF2-40B4-BE49-F238E27FC236}">
                <a16:creationId xmlns:a16="http://schemas.microsoft.com/office/drawing/2014/main" id="{178F05C8-F46C-574D-907F-6A5CF368093E}"/>
              </a:ext>
            </a:extLst>
          </p:cNvPr>
          <p:cNvSpPr/>
          <p:nvPr/>
        </p:nvSpPr>
        <p:spPr>
          <a:xfrm>
            <a:off x="11658600" y="6451600"/>
            <a:ext cx="463848" cy="299697"/>
          </a:xfrm>
          <a:prstGeom prst="curved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500732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 name="CustomShape 2"/>
          <p:cNvSpPr/>
          <p:nvPr>
            <p:custDataLst>
              <p:tags r:id="rId1"/>
            </p:custDataLst>
          </p:nvPr>
        </p:nvSpPr>
        <p:spPr>
          <a:xfrm>
            <a:off x="4092440" y="4944600"/>
            <a:ext cx="3879000" cy="1836000"/>
          </a:xfrm>
          <a:prstGeom prst="rect">
            <a:avLst/>
          </a:prstGeom>
          <a:solidFill>
            <a:schemeClr val="bg1"/>
          </a:solidFill>
          <a:ln w="25400">
            <a:solidFill>
              <a:schemeClr val="tx1"/>
            </a:solidFill>
          </a:ln>
        </p:spPr>
        <p:style>
          <a:lnRef idx="2">
            <a:schemeClr val="accent6">
              <a:shade val="50000"/>
            </a:schemeClr>
          </a:lnRef>
          <a:fillRef idx="1">
            <a:schemeClr val="accent6"/>
          </a:fillRef>
          <a:effectRef idx="0">
            <a:schemeClr val="accent6"/>
          </a:effectRef>
          <a:fontRef idx="minor"/>
        </p:style>
        <p:txBody>
          <a:bodyPr lIns="90000" tIns="45000" rIns="90000" bIns="45000" anchor="ctr">
            <a:noAutofit/>
          </a:bodyPr>
          <a:lstStyle/>
          <a:p>
            <a:pPr algn="ctr">
              <a:lnSpc>
                <a:spcPct val="100000"/>
              </a:lnSpc>
            </a:pPr>
            <a:r>
              <a:rPr lang="fr-FR" sz="2400" b="1" strike="noStrike" spc="-1" dirty="0">
                <a:solidFill>
                  <a:srgbClr val="000000"/>
                </a:solidFill>
                <a:latin typeface="Calibri"/>
              </a:rPr>
              <a:t>DES DEFINITIONS,</a:t>
            </a:r>
          </a:p>
          <a:p>
            <a:pPr algn="ctr">
              <a:lnSpc>
                <a:spcPct val="100000"/>
              </a:lnSpc>
            </a:pPr>
            <a:r>
              <a:rPr lang="fr-FR" sz="2400" b="1" strike="noStrike" spc="-1" dirty="0">
                <a:solidFill>
                  <a:srgbClr val="000000"/>
                </a:solidFill>
                <a:latin typeface="Calibri"/>
              </a:rPr>
              <a:t>DES  PROPRIETES, DES THEOREMES </a:t>
            </a:r>
            <a:endParaRPr lang="fr-FR" sz="2400" b="0" strike="noStrike" spc="-1" dirty="0">
              <a:latin typeface="Arial"/>
            </a:endParaRPr>
          </a:p>
          <a:p>
            <a:pPr algn="ctr">
              <a:lnSpc>
                <a:spcPct val="100000"/>
              </a:lnSpc>
            </a:pPr>
            <a:r>
              <a:rPr lang="fr-FR" sz="2400" b="1" strike="noStrike" spc="-1" dirty="0">
                <a:solidFill>
                  <a:srgbClr val="000000"/>
                </a:solidFill>
                <a:latin typeface="Calibri"/>
              </a:rPr>
              <a:t>ET DES TECHNIQUES</a:t>
            </a:r>
            <a:endParaRPr lang="fr-FR" sz="2400" b="0" strike="noStrike" spc="-1" dirty="0">
              <a:latin typeface="Arial"/>
            </a:endParaRPr>
          </a:p>
        </p:txBody>
      </p:sp>
      <p:sp>
        <p:nvSpPr>
          <p:cNvPr id="563" name="Line 4"/>
          <p:cNvSpPr/>
          <p:nvPr>
            <p:custDataLst>
              <p:tags r:id="rId2"/>
            </p:custDataLst>
          </p:nvPr>
        </p:nvSpPr>
        <p:spPr>
          <a:xfrm flipH="1">
            <a:off x="7799760" y="1944720"/>
            <a:ext cx="1456560" cy="986040"/>
          </a:xfrm>
          <a:prstGeom prst="line">
            <a:avLst/>
          </a:prstGeom>
          <a:ln w="38100"/>
        </p:spPr>
        <p:style>
          <a:lnRef idx="1">
            <a:schemeClr val="dk1"/>
          </a:lnRef>
          <a:fillRef idx="0">
            <a:schemeClr val="dk1"/>
          </a:fillRef>
          <a:effectRef idx="0">
            <a:schemeClr val="dk1"/>
          </a:effectRef>
          <a:fontRef idx="minor"/>
        </p:style>
      </p:sp>
      <p:sp>
        <p:nvSpPr>
          <p:cNvPr id="564" name="CustomShape 5"/>
          <p:cNvSpPr/>
          <p:nvPr>
            <p:custDataLst>
              <p:tags r:id="rId3"/>
            </p:custDataLst>
          </p:nvPr>
        </p:nvSpPr>
        <p:spPr>
          <a:xfrm>
            <a:off x="5968440" y="2430720"/>
            <a:ext cx="1924920" cy="1187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69840" indent="-285480">
              <a:lnSpc>
                <a:spcPct val="100000"/>
              </a:lnSpc>
              <a:buClr>
                <a:srgbClr val="000000"/>
              </a:buClr>
              <a:buFont typeface="Arial"/>
              <a:buChar char="•"/>
            </a:pPr>
            <a:r>
              <a:rPr lang="fr-FR" sz="1800" b="0" strike="noStrike" spc="-151">
                <a:solidFill>
                  <a:srgbClr val="000000"/>
                </a:solidFill>
                <a:latin typeface="Calibri"/>
              </a:rPr>
              <a:t>Alignement</a:t>
            </a:r>
            <a:endParaRPr lang="fr-FR" sz="1800" b="0" strike="noStrike" spc="-1">
              <a:latin typeface="Arial"/>
            </a:endParaRPr>
          </a:p>
          <a:p>
            <a:pPr marL="69840" indent="-285480">
              <a:lnSpc>
                <a:spcPct val="100000"/>
              </a:lnSpc>
              <a:buClr>
                <a:srgbClr val="000000"/>
              </a:buClr>
              <a:buFont typeface="Arial"/>
              <a:buChar char="•"/>
            </a:pPr>
            <a:r>
              <a:rPr lang="fr-FR" sz="1800" b="0" strike="noStrike" spc="-151">
                <a:solidFill>
                  <a:srgbClr val="000000"/>
                </a:solidFill>
                <a:latin typeface="Calibri"/>
              </a:rPr>
              <a:t>Parallélisme</a:t>
            </a:r>
            <a:endParaRPr lang="fr-FR" sz="1800" b="0" strike="noStrike" spc="-1">
              <a:latin typeface="Arial"/>
            </a:endParaRPr>
          </a:p>
          <a:p>
            <a:pPr marL="69840" indent="-285480">
              <a:lnSpc>
                <a:spcPct val="100000"/>
              </a:lnSpc>
              <a:buClr>
                <a:srgbClr val="000000"/>
              </a:buClr>
              <a:buFont typeface="Arial"/>
              <a:buChar char="•"/>
            </a:pPr>
            <a:r>
              <a:rPr lang="fr-FR" sz="1800" b="0" strike="noStrike" spc="-151">
                <a:solidFill>
                  <a:srgbClr val="000000"/>
                </a:solidFill>
                <a:latin typeface="Calibri"/>
              </a:rPr>
              <a:t>Perpendicularité</a:t>
            </a:r>
            <a:endParaRPr lang="fr-FR" sz="1800" b="0" strike="noStrike" spc="-1">
              <a:latin typeface="Arial"/>
            </a:endParaRPr>
          </a:p>
          <a:p>
            <a:pPr marL="69840" indent="-285480">
              <a:lnSpc>
                <a:spcPct val="100000"/>
              </a:lnSpc>
              <a:buClr>
                <a:srgbClr val="000000"/>
              </a:buClr>
              <a:buFont typeface="Arial"/>
              <a:buChar char="•"/>
            </a:pPr>
            <a:r>
              <a:rPr lang="fr-FR" sz="1800" b="0" strike="noStrike" spc="-151">
                <a:solidFill>
                  <a:srgbClr val="000000"/>
                </a:solidFill>
                <a:latin typeface="Calibri"/>
              </a:rPr>
              <a:t>....</a:t>
            </a:r>
            <a:endParaRPr lang="fr-FR" sz="1800" b="0" strike="noStrike" spc="-1">
              <a:latin typeface="Arial"/>
            </a:endParaRPr>
          </a:p>
        </p:txBody>
      </p:sp>
      <p:sp>
        <p:nvSpPr>
          <p:cNvPr id="565" name="CustomShape 6"/>
          <p:cNvSpPr/>
          <p:nvPr>
            <p:custDataLst>
              <p:tags r:id="rId4"/>
            </p:custDataLst>
          </p:nvPr>
        </p:nvSpPr>
        <p:spPr>
          <a:xfrm>
            <a:off x="4181400" y="2354040"/>
            <a:ext cx="1799640" cy="167112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p:style>
      </p:sp>
      <p:sp>
        <p:nvSpPr>
          <p:cNvPr id="566" name="CustomShape 7"/>
          <p:cNvSpPr/>
          <p:nvPr>
            <p:custDataLst>
              <p:tags r:id="rId5"/>
            </p:custDataLst>
          </p:nvPr>
        </p:nvSpPr>
        <p:spPr>
          <a:xfrm>
            <a:off x="9258480" y="1090080"/>
            <a:ext cx="2729160" cy="1606680"/>
          </a:xfrm>
          <a:prstGeom prst="rect">
            <a:avLst/>
          </a:prstGeom>
          <a:solidFill>
            <a:schemeClr val="bg1"/>
          </a:solidFill>
          <a:ln w="25400">
            <a:solidFill>
              <a:schemeClr val="tx1"/>
            </a:solidFill>
          </a:ln>
        </p:spPr>
        <p:style>
          <a:lnRef idx="2">
            <a:schemeClr val="accent6">
              <a:shade val="50000"/>
            </a:schemeClr>
          </a:lnRef>
          <a:fillRef idx="1">
            <a:schemeClr val="accent6"/>
          </a:fillRef>
          <a:effectRef idx="0">
            <a:schemeClr val="accent6"/>
          </a:effectRef>
          <a:fontRef idx="minor"/>
        </p:style>
        <p:txBody>
          <a:bodyPr lIns="90000" tIns="45000" rIns="90000" bIns="45000" anchor="ctr">
            <a:noAutofit/>
          </a:bodyPr>
          <a:lstStyle/>
          <a:p>
            <a:pPr algn="ctr">
              <a:lnSpc>
                <a:spcPct val="100000"/>
              </a:lnSpc>
            </a:pPr>
            <a:r>
              <a:rPr lang="fr-FR" sz="2000" b="1" strike="noStrike" spc="-1">
                <a:solidFill>
                  <a:srgbClr val="000000"/>
                </a:solidFill>
                <a:latin typeface="Calibri"/>
              </a:rPr>
              <a:t>DES  REPRESENTATIONS LANGAGIERES ET SYMBOLIQUES </a:t>
            </a:r>
            <a:endParaRPr lang="fr-FR" sz="2000" b="0" strike="noStrike" spc="-1">
              <a:latin typeface="Arial"/>
            </a:endParaRPr>
          </a:p>
        </p:txBody>
      </p:sp>
      <p:sp>
        <p:nvSpPr>
          <p:cNvPr id="567" name="Line 8"/>
          <p:cNvSpPr/>
          <p:nvPr>
            <p:custDataLst>
              <p:tags r:id="rId6"/>
            </p:custDataLst>
          </p:nvPr>
        </p:nvSpPr>
        <p:spPr>
          <a:xfrm>
            <a:off x="5981760" y="4025520"/>
            <a:ext cx="9000" cy="919080"/>
          </a:xfrm>
          <a:prstGeom prst="line">
            <a:avLst/>
          </a:prstGeom>
          <a:ln w="38100"/>
        </p:spPr>
        <p:style>
          <a:lnRef idx="1">
            <a:schemeClr val="dk1"/>
          </a:lnRef>
          <a:fillRef idx="0">
            <a:schemeClr val="dk1"/>
          </a:fillRef>
          <a:effectRef idx="0">
            <a:schemeClr val="dk1"/>
          </a:effectRef>
          <a:fontRef idx="minor"/>
        </p:style>
      </p:sp>
      <p:sp>
        <p:nvSpPr>
          <p:cNvPr id="571" name="CustomShape 12"/>
          <p:cNvSpPr/>
          <p:nvPr>
            <p:custDataLst>
              <p:tags r:id="rId7"/>
            </p:custDataLst>
          </p:nvPr>
        </p:nvSpPr>
        <p:spPr>
          <a:xfrm>
            <a:off x="185400" y="105840"/>
            <a:ext cx="11802960" cy="577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200" b="1" strike="noStrike" spc="-1">
                <a:solidFill>
                  <a:srgbClr val="000000"/>
                </a:solidFill>
                <a:latin typeface="Calibri"/>
              </a:rPr>
              <a:t>La construction des savoirs géométriques</a:t>
            </a:r>
            <a:endParaRPr lang="fr-FR" sz="3200" b="0" strike="noStrike" spc="-1">
              <a:latin typeface="Arial"/>
            </a:endParaRPr>
          </a:p>
        </p:txBody>
      </p:sp>
      <p:sp>
        <p:nvSpPr>
          <p:cNvPr id="572" name="Line 13"/>
          <p:cNvSpPr/>
          <p:nvPr>
            <p:custDataLst>
              <p:tags r:id="rId8"/>
            </p:custDataLst>
          </p:nvPr>
        </p:nvSpPr>
        <p:spPr>
          <a:xfrm>
            <a:off x="0" y="712440"/>
            <a:ext cx="12191760" cy="0"/>
          </a:xfrm>
          <a:prstGeom prst="line">
            <a:avLst/>
          </a:prstGeom>
          <a:ln w="38100">
            <a:solidFill>
              <a:schemeClr val="tx1"/>
            </a:solidFill>
          </a:ln>
        </p:spPr>
        <p:style>
          <a:lnRef idx="1">
            <a:schemeClr val="accent1"/>
          </a:lnRef>
          <a:fillRef idx="0">
            <a:schemeClr val="accent1"/>
          </a:fillRef>
          <a:effectRef idx="0">
            <a:schemeClr val="accent1"/>
          </a:effectRef>
          <a:fontRef idx="minor"/>
        </p:style>
      </p:sp>
      <p:sp>
        <p:nvSpPr>
          <p:cNvPr id="573" name="CustomShape 14"/>
          <p:cNvSpPr/>
          <p:nvPr>
            <p:custDataLst>
              <p:tags r:id="rId9"/>
            </p:custDataLst>
          </p:nvPr>
        </p:nvSpPr>
        <p:spPr>
          <a:xfrm>
            <a:off x="4192920" y="1488600"/>
            <a:ext cx="3599640" cy="456120"/>
          </a:xfrm>
          <a:prstGeom prst="rect">
            <a:avLst/>
          </a:prstGeom>
          <a:noFill/>
          <a:ln w="2540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400" b="1" strike="noStrike" spc="-1">
                <a:solidFill>
                  <a:srgbClr val="000000"/>
                </a:solidFill>
                <a:latin typeface="Calibri"/>
              </a:rPr>
              <a:t>DES CONCEPTS</a:t>
            </a:r>
            <a:endParaRPr lang="fr-FR" sz="2400" b="0" strike="noStrike" spc="-1">
              <a:latin typeface="Arial"/>
            </a:endParaRPr>
          </a:p>
        </p:txBody>
      </p:sp>
      <p:sp>
        <p:nvSpPr>
          <p:cNvPr id="574" name="CustomShape 15"/>
          <p:cNvSpPr/>
          <p:nvPr>
            <p:custDataLst>
              <p:tags r:id="rId10"/>
            </p:custDataLst>
          </p:nvPr>
        </p:nvSpPr>
        <p:spPr>
          <a:xfrm>
            <a:off x="4192920" y="1950120"/>
            <a:ext cx="1799640" cy="395280"/>
          </a:xfrm>
          <a:prstGeom prst="rect">
            <a:avLst/>
          </a:prstGeom>
          <a:noFill/>
          <a:ln w="2540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000" b="1" strike="noStrike" spc="-1">
                <a:solidFill>
                  <a:srgbClr val="000000"/>
                </a:solidFill>
                <a:latin typeface="Calibri"/>
              </a:rPr>
              <a:t>Des objets</a:t>
            </a:r>
            <a:endParaRPr lang="fr-FR" sz="2000" b="0" strike="noStrike" spc="-1">
              <a:latin typeface="Arial"/>
            </a:endParaRPr>
          </a:p>
        </p:txBody>
      </p:sp>
      <p:sp>
        <p:nvSpPr>
          <p:cNvPr id="575" name="CustomShape 16"/>
          <p:cNvSpPr/>
          <p:nvPr>
            <p:custDataLst>
              <p:tags r:id="rId11"/>
            </p:custDataLst>
          </p:nvPr>
        </p:nvSpPr>
        <p:spPr>
          <a:xfrm>
            <a:off x="5992920" y="1950120"/>
            <a:ext cx="1799640" cy="395280"/>
          </a:xfrm>
          <a:prstGeom prst="rect">
            <a:avLst/>
          </a:prstGeom>
          <a:noFill/>
          <a:ln w="2540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000" b="1" strike="noStrike" spc="-1">
                <a:solidFill>
                  <a:srgbClr val="000000"/>
                </a:solidFill>
                <a:latin typeface="Calibri"/>
              </a:rPr>
              <a:t>Des relations</a:t>
            </a:r>
            <a:endParaRPr lang="fr-FR" sz="2000" b="0" strike="noStrike" spc="-1">
              <a:latin typeface="Arial"/>
            </a:endParaRPr>
          </a:p>
        </p:txBody>
      </p:sp>
      <p:sp>
        <p:nvSpPr>
          <p:cNvPr id="576" name="CustomShape 17"/>
          <p:cNvSpPr/>
          <p:nvPr>
            <p:custDataLst>
              <p:tags r:id="rId12"/>
            </p:custDataLst>
          </p:nvPr>
        </p:nvSpPr>
        <p:spPr>
          <a:xfrm>
            <a:off x="5990760" y="2359800"/>
            <a:ext cx="1799640" cy="167112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p:style>
      </p:sp>
      <p:sp>
        <p:nvSpPr>
          <p:cNvPr id="577" name="CustomShape 18"/>
          <p:cNvSpPr/>
          <p:nvPr>
            <p:custDataLst>
              <p:tags r:id="rId13"/>
            </p:custDataLst>
          </p:nvPr>
        </p:nvSpPr>
        <p:spPr>
          <a:xfrm>
            <a:off x="4190760" y="2425320"/>
            <a:ext cx="1924920" cy="1461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69840" indent="-285480">
              <a:lnSpc>
                <a:spcPct val="100000"/>
              </a:lnSpc>
              <a:buClr>
                <a:srgbClr val="000000"/>
              </a:buClr>
              <a:buFont typeface="Arial"/>
              <a:buChar char="•"/>
            </a:pPr>
            <a:r>
              <a:rPr lang="fr-FR" sz="1800" b="0" strike="noStrike" spc="-151">
                <a:solidFill>
                  <a:srgbClr val="000000"/>
                </a:solidFill>
                <a:latin typeface="Calibri"/>
              </a:rPr>
              <a:t>Point</a:t>
            </a:r>
            <a:endParaRPr lang="fr-FR" sz="1800" b="0" strike="noStrike" spc="-1">
              <a:latin typeface="Arial"/>
            </a:endParaRPr>
          </a:p>
          <a:p>
            <a:pPr marL="69840" indent="-285480">
              <a:lnSpc>
                <a:spcPct val="100000"/>
              </a:lnSpc>
              <a:buClr>
                <a:srgbClr val="000000"/>
              </a:buClr>
              <a:buFont typeface="Arial"/>
              <a:buChar char="•"/>
            </a:pPr>
            <a:r>
              <a:rPr lang="fr-FR" sz="1800" b="0" strike="noStrike" spc="-151">
                <a:solidFill>
                  <a:srgbClr val="000000"/>
                </a:solidFill>
                <a:latin typeface="Calibri"/>
              </a:rPr>
              <a:t>Droite</a:t>
            </a:r>
            <a:endParaRPr lang="fr-FR" sz="1800" b="0" strike="noStrike" spc="-1">
              <a:latin typeface="Arial"/>
            </a:endParaRPr>
          </a:p>
          <a:p>
            <a:pPr marL="69840" indent="-285480">
              <a:lnSpc>
                <a:spcPct val="100000"/>
              </a:lnSpc>
              <a:buClr>
                <a:srgbClr val="000000"/>
              </a:buClr>
              <a:buFont typeface="Arial"/>
              <a:buChar char="•"/>
            </a:pPr>
            <a:r>
              <a:rPr lang="fr-FR" sz="1800" b="0" strike="noStrike" spc="-151">
                <a:solidFill>
                  <a:srgbClr val="000000"/>
                </a:solidFill>
                <a:latin typeface="Calibri"/>
              </a:rPr>
              <a:t>Cercle</a:t>
            </a:r>
            <a:endParaRPr lang="fr-FR" sz="1800" b="0" strike="noStrike" spc="-1">
              <a:latin typeface="Arial"/>
            </a:endParaRPr>
          </a:p>
          <a:p>
            <a:pPr marL="69840" indent="-285480">
              <a:lnSpc>
                <a:spcPct val="100000"/>
              </a:lnSpc>
              <a:buClr>
                <a:srgbClr val="000000"/>
              </a:buClr>
              <a:buFont typeface="Arial"/>
              <a:buChar char="•"/>
            </a:pPr>
            <a:r>
              <a:rPr lang="fr-FR" sz="1800" b="0" strike="noStrike" spc="-151">
                <a:solidFill>
                  <a:srgbClr val="000000"/>
                </a:solidFill>
                <a:latin typeface="Calibri"/>
              </a:rPr>
              <a:t>Carré</a:t>
            </a:r>
            <a:endParaRPr lang="fr-FR" sz="1800" b="0" strike="noStrike" spc="-1">
              <a:latin typeface="Arial"/>
            </a:endParaRPr>
          </a:p>
          <a:p>
            <a:pPr marL="69840" indent="-285480">
              <a:lnSpc>
                <a:spcPct val="100000"/>
              </a:lnSpc>
              <a:buClr>
                <a:srgbClr val="000000"/>
              </a:buClr>
              <a:buFont typeface="Arial"/>
              <a:buChar char="•"/>
            </a:pPr>
            <a:r>
              <a:rPr lang="fr-FR" sz="1800" b="0" strike="noStrike" spc="-151">
                <a:solidFill>
                  <a:srgbClr val="000000"/>
                </a:solidFill>
                <a:latin typeface="Calibri"/>
              </a:rPr>
              <a:t>…</a:t>
            </a:r>
            <a:endParaRPr lang="fr-FR" sz="1800" b="0" strike="noStrike" spc="-1">
              <a:latin typeface="Arial"/>
            </a:endParaRPr>
          </a:p>
        </p:txBody>
      </p:sp>
      <p:sp>
        <p:nvSpPr>
          <p:cNvPr id="24" name="CustomShape 19">
            <a:extLst>
              <a:ext uri="{FF2B5EF4-FFF2-40B4-BE49-F238E27FC236}">
                <a16:creationId xmlns:a16="http://schemas.microsoft.com/office/drawing/2014/main" id="{9BDFAD1A-E41F-CE49-A0A2-CA0F24474F2F}"/>
              </a:ext>
            </a:extLst>
          </p:cNvPr>
          <p:cNvSpPr/>
          <p:nvPr>
            <p:custDataLst>
              <p:tags r:id="rId14"/>
            </p:custDataLst>
          </p:nvPr>
        </p:nvSpPr>
        <p:spPr>
          <a:xfrm>
            <a:off x="5995080" y="4051080"/>
            <a:ext cx="2292720"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fr-FR" sz="2200" b="1" strike="noStrike" spc="-1" dirty="0">
                <a:solidFill>
                  <a:srgbClr val="FF0000"/>
                </a:solidFill>
                <a:latin typeface="Calibri"/>
              </a:rPr>
              <a:t>Se construisent sur un temps long</a:t>
            </a:r>
            <a:endParaRPr lang="fr-FR" sz="2200" b="0" strike="noStrike" spc="-1" dirty="0">
              <a:latin typeface="Arial"/>
            </a:endParaRPr>
          </a:p>
        </p:txBody>
      </p:sp>
      <p:sp>
        <p:nvSpPr>
          <p:cNvPr id="25" name="Flèche courbée vers le haut 24">
            <a:hlinkClick r:id="rId17" action="ppaction://hlinksldjump"/>
            <a:extLst>
              <a:ext uri="{FF2B5EF4-FFF2-40B4-BE49-F238E27FC236}">
                <a16:creationId xmlns:a16="http://schemas.microsoft.com/office/drawing/2014/main" id="{CD032CFC-97A6-704A-8C56-C3F0853346BC}"/>
              </a:ext>
            </a:extLst>
          </p:cNvPr>
          <p:cNvSpPr/>
          <p:nvPr/>
        </p:nvSpPr>
        <p:spPr>
          <a:xfrm>
            <a:off x="11658600" y="6451600"/>
            <a:ext cx="463848" cy="299697"/>
          </a:xfrm>
          <a:prstGeom prst="curved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64"/>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565"/>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573"/>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574"/>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575"/>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576"/>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5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561"/>
                                        </p:tgtEl>
                                        <p:attrNameLst>
                                          <p:attrName>style.visibility</p:attrName>
                                        </p:attrNameLst>
                                      </p:cBhvr>
                                      <p:to>
                                        <p:strVal val="visible"/>
                                      </p:to>
                                    </p:set>
                                  </p:childTnLst>
                                </p:cTn>
                              </p:par>
                              <p:par>
                                <p:cTn id="23" presetID="1" presetClass="entr" fill="hold" nodeType="withEffect">
                                  <p:stCondLst>
                                    <p:cond delay="0"/>
                                  </p:stCondLst>
                                  <p:childTnLst>
                                    <p:set>
                                      <p:cBhvr>
                                        <p:cTn id="24" dur="1" fill="hold">
                                          <p:stCondLst>
                                            <p:cond delay="0"/>
                                          </p:stCondLst>
                                        </p:cTn>
                                        <p:tgtEl>
                                          <p:spTgt spid="56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563"/>
                                        </p:tgtEl>
                                        <p:attrNameLst>
                                          <p:attrName>style.visibility</p:attrName>
                                        </p:attrNameLst>
                                      </p:cBhvr>
                                      <p:to>
                                        <p:strVal val="visible"/>
                                      </p:to>
                                    </p:set>
                                  </p:childTnLst>
                                </p:cTn>
                              </p:par>
                              <p:par>
                                <p:cTn id="29" presetID="1" presetClass="entr" fill="hold" nodeType="withEffect">
                                  <p:stCondLst>
                                    <p:cond delay="0"/>
                                  </p:stCondLst>
                                  <p:childTnLst>
                                    <p:set>
                                      <p:cBhvr>
                                        <p:cTn id="30" dur="1" fill="hold">
                                          <p:stCondLst>
                                            <p:cond delay="0"/>
                                          </p:stCondLst>
                                        </p:cTn>
                                        <p:tgtEl>
                                          <p:spTgt spid="56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CustomShape 1"/>
          <p:cNvSpPr/>
          <p:nvPr>
            <p:custDataLst>
              <p:tags r:id="rId1"/>
            </p:custDataLst>
          </p:nvPr>
        </p:nvSpPr>
        <p:spPr>
          <a:xfrm>
            <a:off x="185400" y="105840"/>
            <a:ext cx="11802960" cy="577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200" b="1" strike="noStrike" spc="-1" dirty="0">
                <a:latin typeface="Calibri"/>
              </a:rPr>
              <a:t>Des niveaux de conceptualisation</a:t>
            </a:r>
            <a:endParaRPr lang="fr-FR" sz="3200" b="0" strike="noStrike" spc="-1" dirty="0">
              <a:latin typeface="Arial"/>
            </a:endParaRPr>
          </a:p>
        </p:txBody>
      </p:sp>
      <p:sp>
        <p:nvSpPr>
          <p:cNvPr id="304" name="Line 2"/>
          <p:cNvSpPr/>
          <p:nvPr>
            <p:custDataLst>
              <p:tags r:id="rId2"/>
            </p:custDataLst>
          </p:nvPr>
        </p:nvSpPr>
        <p:spPr>
          <a:xfrm>
            <a:off x="0" y="712440"/>
            <a:ext cx="12191760" cy="0"/>
          </a:xfrm>
          <a:prstGeom prst="line">
            <a:avLst/>
          </a:prstGeom>
          <a:ln w="38100">
            <a:solidFill>
              <a:schemeClr val="tx1"/>
            </a:solidFill>
          </a:ln>
        </p:spPr>
        <p:style>
          <a:lnRef idx="1">
            <a:schemeClr val="accent1"/>
          </a:lnRef>
          <a:fillRef idx="0">
            <a:schemeClr val="accent1"/>
          </a:fillRef>
          <a:effectRef idx="0">
            <a:schemeClr val="accent1"/>
          </a:effectRef>
          <a:fontRef idx="minor"/>
        </p:style>
      </p:sp>
      <p:sp>
        <p:nvSpPr>
          <p:cNvPr id="305" name="CustomShape 3"/>
          <p:cNvSpPr/>
          <p:nvPr>
            <p:custDataLst>
              <p:tags r:id="rId3"/>
            </p:custDataLst>
          </p:nvPr>
        </p:nvSpPr>
        <p:spPr>
          <a:xfrm>
            <a:off x="185400" y="835200"/>
            <a:ext cx="11802960" cy="821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400" b="0" strike="noStrike" spc="-1">
                <a:solidFill>
                  <a:srgbClr val="000000"/>
                </a:solidFill>
                <a:latin typeface="Calibri"/>
              </a:rPr>
              <a:t>Si certains éléments géométriques sont rencontrés tout au long de la scolarité, la façon dont ils sont définis va varier d’année en année. </a:t>
            </a:r>
            <a:endParaRPr lang="fr-FR" sz="2400" b="0" strike="noStrike" spc="-1">
              <a:latin typeface="Arial"/>
            </a:endParaRPr>
          </a:p>
        </p:txBody>
      </p:sp>
      <p:sp>
        <p:nvSpPr>
          <p:cNvPr id="306" name="CustomShape 4"/>
          <p:cNvSpPr/>
          <p:nvPr>
            <p:custDataLst>
              <p:tags r:id="rId4"/>
            </p:custDataLst>
          </p:nvPr>
        </p:nvSpPr>
        <p:spPr>
          <a:xfrm>
            <a:off x="414360" y="1724040"/>
            <a:ext cx="385740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Calibri"/>
              </a:rPr>
              <a:t>A la maternelle et en début de cycle 2</a:t>
            </a:r>
            <a:endParaRPr lang="fr-FR" sz="1800" b="0" strike="noStrike" spc="-1">
              <a:latin typeface="Arial"/>
            </a:endParaRPr>
          </a:p>
        </p:txBody>
      </p:sp>
      <p:sp>
        <p:nvSpPr>
          <p:cNvPr id="307" name="CustomShape 5"/>
          <p:cNvSpPr/>
          <p:nvPr>
            <p:custDataLst>
              <p:tags r:id="rId5"/>
            </p:custDataLst>
          </p:nvPr>
        </p:nvSpPr>
        <p:spPr>
          <a:xfrm>
            <a:off x="4616280" y="1724040"/>
            <a:ext cx="2311560" cy="395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0" strike="noStrike" spc="-1">
                <a:solidFill>
                  <a:srgbClr val="0070C0"/>
                </a:solidFill>
                <a:latin typeface="Magneto"/>
              </a:rPr>
              <a:t>Un carré</a:t>
            </a:r>
            <a:endParaRPr lang="fr-FR" sz="2000" b="0" strike="noStrike" spc="-1">
              <a:latin typeface="Arial"/>
            </a:endParaRPr>
          </a:p>
        </p:txBody>
      </p:sp>
      <p:sp>
        <p:nvSpPr>
          <p:cNvPr id="308" name="CustomShape 6"/>
          <p:cNvSpPr/>
          <p:nvPr>
            <p:custDataLst>
              <p:tags r:id="rId6"/>
            </p:custDataLst>
          </p:nvPr>
        </p:nvSpPr>
        <p:spPr>
          <a:xfrm>
            <a:off x="6590880" y="1494360"/>
            <a:ext cx="834840" cy="828360"/>
          </a:xfrm>
          <a:prstGeom prst="rect">
            <a:avLst/>
          </a:prstGeom>
          <a:ln/>
        </p:spPr>
        <p:style>
          <a:lnRef idx="2">
            <a:schemeClr val="accent1">
              <a:shade val="50000"/>
            </a:schemeClr>
          </a:lnRef>
          <a:fillRef idx="1">
            <a:schemeClr val="accent1"/>
          </a:fillRef>
          <a:effectRef idx="0">
            <a:schemeClr val="accent1"/>
          </a:effectRef>
          <a:fontRef idx="minor"/>
        </p:style>
      </p:sp>
      <p:sp>
        <p:nvSpPr>
          <p:cNvPr id="309" name="CustomShape 7"/>
          <p:cNvSpPr/>
          <p:nvPr>
            <p:custDataLst>
              <p:tags r:id="rId7"/>
            </p:custDataLst>
          </p:nvPr>
        </p:nvSpPr>
        <p:spPr>
          <a:xfrm>
            <a:off x="428760" y="2646360"/>
            <a:ext cx="385740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Calibri"/>
              </a:rPr>
              <a:t>En milieu de cycle 2</a:t>
            </a:r>
            <a:endParaRPr lang="fr-FR" sz="1800" b="0" strike="noStrike" spc="-1">
              <a:latin typeface="Arial"/>
            </a:endParaRPr>
          </a:p>
        </p:txBody>
      </p:sp>
      <p:sp>
        <p:nvSpPr>
          <p:cNvPr id="310" name="CustomShape 8"/>
          <p:cNvSpPr/>
          <p:nvPr>
            <p:custDataLst>
              <p:tags r:id="rId8"/>
            </p:custDataLst>
          </p:nvPr>
        </p:nvSpPr>
        <p:spPr>
          <a:xfrm>
            <a:off x="4630680" y="2631960"/>
            <a:ext cx="2311560" cy="395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0" strike="noStrike" spc="-1">
                <a:solidFill>
                  <a:srgbClr val="0070C0"/>
                </a:solidFill>
                <a:latin typeface="Magneto"/>
              </a:rPr>
              <a:t>Un carré</a:t>
            </a:r>
            <a:endParaRPr lang="fr-FR" sz="2000" b="0" strike="noStrike" spc="-1">
              <a:latin typeface="Arial"/>
            </a:endParaRPr>
          </a:p>
        </p:txBody>
      </p:sp>
      <p:sp>
        <p:nvSpPr>
          <p:cNvPr id="311" name="CustomShape 9"/>
          <p:cNvSpPr/>
          <p:nvPr>
            <p:custDataLst>
              <p:tags r:id="rId9"/>
            </p:custDataLst>
          </p:nvPr>
        </p:nvSpPr>
        <p:spPr>
          <a:xfrm>
            <a:off x="414360" y="3590640"/>
            <a:ext cx="385740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Calibri"/>
              </a:rPr>
              <a:t>En fin de cycle 2 et en début de cycle 3</a:t>
            </a:r>
            <a:endParaRPr lang="fr-FR" sz="1800" b="0" strike="noStrike" spc="-1">
              <a:latin typeface="Arial"/>
            </a:endParaRPr>
          </a:p>
        </p:txBody>
      </p:sp>
      <p:sp>
        <p:nvSpPr>
          <p:cNvPr id="312" name="CustomShape 10"/>
          <p:cNvSpPr/>
          <p:nvPr>
            <p:custDataLst>
              <p:tags r:id="rId10"/>
            </p:custDataLst>
          </p:nvPr>
        </p:nvSpPr>
        <p:spPr>
          <a:xfrm>
            <a:off x="4616280" y="3459240"/>
            <a:ext cx="5756040" cy="700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0" strike="noStrike" spc="-1">
                <a:solidFill>
                  <a:srgbClr val="0070C0"/>
                </a:solidFill>
                <a:latin typeface="Magneto"/>
              </a:rPr>
              <a:t>On appelle carré un quadrilatère qui a 4 côtés égaux et 4 angles droits.</a:t>
            </a:r>
            <a:endParaRPr lang="fr-FR" sz="2000" b="0" strike="noStrike" spc="-1">
              <a:latin typeface="Arial"/>
            </a:endParaRPr>
          </a:p>
        </p:txBody>
      </p:sp>
      <p:sp>
        <p:nvSpPr>
          <p:cNvPr id="313" name="CustomShape 11"/>
          <p:cNvSpPr/>
          <p:nvPr>
            <p:custDataLst>
              <p:tags r:id="rId11"/>
            </p:custDataLst>
          </p:nvPr>
        </p:nvSpPr>
        <p:spPr>
          <a:xfrm>
            <a:off x="428760" y="4681080"/>
            <a:ext cx="385740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Calibri"/>
              </a:rPr>
              <a:t>En milieu de cycle 3</a:t>
            </a:r>
            <a:endParaRPr lang="fr-FR" sz="1800" b="0" strike="noStrike" spc="-1">
              <a:latin typeface="Arial"/>
            </a:endParaRPr>
          </a:p>
        </p:txBody>
      </p:sp>
      <p:sp>
        <p:nvSpPr>
          <p:cNvPr id="314" name="CustomShape 12"/>
          <p:cNvSpPr/>
          <p:nvPr>
            <p:custDataLst>
              <p:tags r:id="rId12"/>
            </p:custDataLst>
          </p:nvPr>
        </p:nvSpPr>
        <p:spPr>
          <a:xfrm>
            <a:off x="428760" y="6146640"/>
            <a:ext cx="385740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Calibri"/>
              </a:rPr>
              <a:t>En dernière année de cycle 3</a:t>
            </a:r>
            <a:endParaRPr lang="fr-FR" sz="1800" b="0" strike="noStrike" spc="-1">
              <a:latin typeface="Arial"/>
            </a:endParaRPr>
          </a:p>
        </p:txBody>
      </p:sp>
      <p:sp>
        <p:nvSpPr>
          <p:cNvPr id="315" name="CustomShape 13"/>
          <p:cNvSpPr/>
          <p:nvPr>
            <p:custDataLst>
              <p:tags r:id="rId13"/>
            </p:custDataLst>
          </p:nvPr>
        </p:nvSpPr>
        <p:spPr>
          <a:xfrm>
            <a:off x="4616280" y="4320360"/>
            <a:ext cx="5741640" cy="700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0" strike="noStrike" spc="-1">
                <a:solidFill>
                  <a:srgbClr val="0070C0"/>
                </a:solidFill>
                <a:latin typeface="Magneto"/>
              </a:rPr>
              <a:t>Un carré est un quadrilatère qui a 4 côtés égaux et 4 angles droits.</a:t>
            </a:r>
            <a:endParaRPr lang="fr-FR" sz="2000" b="0" strike="noStrike" spc="-1">
              <a:latin typeface="Arial"/>
            </a:endParaRPr>
          </a:p>
        </p:txBody>
      </p:sp>
      <p:sp>
        <p:nvSpPr>
          <p:cNvPr id="316" name="CustomShape 14"/>
          <p:cNvSpPr/>
          <p:nvPr>
            <p:custDataLst>
              <p:tags r:id="rId14"/>
            </p:custDataLst>
          </p:nvPr>
        </p:nvSpPr>
        <p:spPr>
          <a:xfrm>
            <a:off x="4583160" y="6006960"/>
            <a:ext cx="6206400" cy="700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0" u="sng" strike="noStrike" spc="-1">
                <a:solidFill>
                  <a:srgbClr val="0070C0"/>
                </a:solidFill>
                <a:uFillTx/>
                <a:latin typeface="Magneto"/>
              </a:rPr>
              <a:t>Définition</a:t>
            </a:r>
            <a:r>
              <a:rPr lang="fr-FR" sz="2000" b="0" strike="noStrike" spc="-1">
                <a:solidFill>
                  <a:srgbClr val="0070C0"/>
                </a:solidFill>
                <a:latin typeface="Magneto"/>
              </a:rPr>
              <a:t> : Un carré est un quadrilatère ayant 4 côtés égaux et 4 angles droits</a:t>
            </a:r>
            <a:endParaRPr lang="fr-FR" sz="2000" b="0" strike="noStrike" spc="-1">
              <a:latin typeface="Arial"/>
            </a:endParaRPr>
          </a:p>
        </p:txBody>
      </p:sp>
      <p:sp>
        <p:nvSpPr>
          <p:cNvPr id="317" name="CustomShape 15"/>
          <p:cNvSpPr/>
          <p:nvPr>
            <p:custDataLst>
              <p:tags r:id="rId15"/>
            </p:custDataLst>
          </p:nvPr>
        </p:nvSpPr>
        <p:spPr>
          <a:xfrm>
            <a:off x="4616280" y="4990320"/>
            <a:ext cx="5741640" cy="700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0" strike="noStrike" spc="-1">
                <a:solidFill>
                  <a:srgbClr val="0070C0"/>
                </a:solidFill>
                <a:latin typeface="Magneto"/>
              </a:rPr>
              <a:t>Un quadrilatère qui a 4 côtés égaux et 4 angles droits est un carré.</a:t>
            </a:r>
            <a:endParaRPr lang="fr-FR" sz="2000" b="0" strike="noStrike" spc="-1">
              <a:latin typeface="Arial"/>
            </a:endParaRPr>
          </a:p>
        </p:txBody>
      </p:sp>
      <p:pic>
        <p:nvPicPr>
          <p:cNvPr id="318" name="Image 22" descr="Une image contenant antenne&#10;&#10;Description générée automatiquement"/>
          <p:cNvPicPr/>
          <p:nvPr>
            <p:custDataLst>
              <p:tags r:id="rId16"/>
            </p:custDataLst>
          </p:nvPr>
        </p:nvPicPr>
        <p:blipFill>
          <a:blip r:embed="rId23"/>
          <a:stretch/>
        </p:blipFill>
        <p:spPr>
          <a:xfrm>
            <a:off x="10372680" y="4697280"/>
            <a:ext cx="1714320" cy="1510920"/>
          </a:xfrm>
          <a:prstGeom prst="rect">
            <a:avLst/>
          </a:prstGeom>
          <a:ln w="0">
            <a:noFill/>
          </a:ln>
        </p:spPr>
      </p:pic>
      <p:pic>
        <p:nvPicPr>
          <p:cNvPr id="319" name="Image 24"/>
          <p:cNvPicPr/>
          <p:nvPr>
            <p:custDataLst>
              <p:tags r:id="rId17"/>
            </p:custDataLst>
          </p:nvPr>
        </p:nvPicPr>
        <p:blipFill>
          <a:blip r:embed="rId24"/>
          <a:stretch/>
        </p:blipFill>
        <p:spPr>
          <a:xfrm rot="900000">
            <a:off x="7873200" y="2266200"/>
            <a:ext cx="1043640" cy="1038960"/>
          </a:xfrm>
          <a:prstGeom prst="rect">
            <a:avLst/>
          </a:prstGeom>
          <a:ln w="0">
            <a:noFill/>
          </a:ln>
        </p:spPr>
      </p:pic>
      <p:sp>
        <p:nvSpPr>
          <p:cNvPr id="320" name="Line 16"/>
          <p:cNvSpPr/>
          <p:nvPr>
            <p:custDataLst>
              <p:tags r:id="rId18"/>
            </p:custDataLst>
          </p:nvPr>
        </p:nvSpPr>
        <p:spPr>
          <a:xfrm flipH="1">
            <a:off x="7783920" y="2187360"/>
            <a:ext cx="254520" cy="949320"/>
          </a:xfrm>
          <a:prstGeom prst="line">
            <a:avLst/>
          </a:prstGeom>
          <a:ln w="15875">
            <a:solidFill>
              <a:schemeClr val="tx1"/>
            </a:solidFill>
          </a:ln>
        </p:spPr>
        <p:style>
          <a:lnRef idx="1">
            <a:schemeClr val="accent1"/>
          </a:lnRef>
          <a:fillRef idx="0">
            <a:schemeClr val="accent1"/>
          </a:fillRef>
          <a:effectRef idx="0">
            <a:schemeClr val="accent1"/>
          </a:effectRef>
          <a:fontRef idx="minor"/>
        </p:style>
      </p:sp>
      <p:sp>
        <p:nvSpPr>
          <p:cNvPr id="321" name="Line 17"/>
          <p:cNvSpPr/>
          <p:nvPr>
            <p:custDataLst>
              <p:tags r:id="rId19"/>
            </p:custDataLst>
          </p:nvPr>
        </p:nvSpPr>
        <p:spPr>
          <a:xfrm flipH="1">
            <a:off x="8751960" y="2446200"/>
            <a:ext cx="254160" cy="949320"/>
          </a:xfrm>
          <a:prstGeom prst="line">
            <a:avLst/>
          </a:prstGeom>
          <a:ln w="15875">
            <a:solidFill>
              <a:schemeClr val="tx1"/>
            </a:solidFill>
          </a:ln>
        </p:spPr>
        <p:style>
          <a:lnRef idx="1">
            <a:schemeClr val="accent1"/>
          </a:lnRef>
          <a:fillRef idx="0">
            <a:schemeClr val="accent1"/>
          </a:fillRef>
          <a:effectRef idx="0">
            <a:schemeClr val="accent1"/>
          </a:effectRef>
          <a:fontRef idx="minor"/>
        </p:style>
      </p:sp>
      <p:sp>
        <p:nvSpPr>
          <p:cNvPr id="322" name="CustomShape 18"/>
          <p:cNvSpPr/>
          <p:nvPr>
            <p:custDataLst>
              <p:tags r:id="rId20"/>
            </p:custDataLst>
          </p:nvPr>
        </p:nvSpPr>
        <p:spPr>
          <a:xfrm rot="1680000">
            <a:off x="10375920" y="3279240"/>
            <a:ext cx="988200" cy="100548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p:style>
      </p:sp>
      <p:sp>
        <p:nvSpPr>
          <p:cNvPr id="22" name="Flèche courbée vers le haut 21">
            <a:hlinkClick r:id="rId25" action="ppaction://hlinksldjump"/>
            <a:extLst>
              <a:ext uri="{FF2B5EF4-FFF2-40B4-BE49-F238E27FC236}">
                <a16:creationId xmlns:a16="http://schemas.microsoft.com/office/drawing/2014/main" id="{10A0B6C9-2696-034E-A918-A597AA112181}"/>
              </a:ext>
            </a:extLst>
          </p:cNvPr>
          <p:cNvSpPr/>
          <p:nvPr/>
        </p:nvSpPr>
        <p:spPr>
          <a:xfrm>
            <a:off x="11658600" y="6451600"/>
            <a:ext cx="463848" cy="299697"/>
          </a:xfrm>
          <a:prstGeom prst="curved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p:bldP spid="306" grpId="0"/>
      <p:bldP spid="307" grpId="0"/>
      <p:bldP spid="309" grpId="0"/>
      <p:bldP spid="310" grpId="0"/>
      <p:bldP spid="311" grpId="0"/>
      <p:bldP spid="312" grpId="0"/>
      <p:bldP spid="313" grpId="0"/>
      <p:bldP spid="314" grpId="0"/>
      <p:bldP spid="315" grpId="0"/>
      <p:bldP spid="316" grpId="0"/>
      <p:bldP spid="3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 name="CustomShape 2"/>
          <p:cNvSpPr/>
          <p:nvPr>
            <p:custDataLst>
              <p:tags r:id="rId1"/>
            </p:custDataLst>
          </p:nvPr>
        </p:nvSpPr>
        <p:spPr>
          <a:xfrm>
            <a:off x="4092440" y="4944600"/>
            <a:ext cx="3879000" cy="1836000"/>
          </a:xfrm>
          <a:prstGeom prst="rect">
            <a:avLst/>
          </a:prstGeom>
          <a:solidFill>
            <a:schemeClr val="bg1"/>
          </a:solidFill>
          <a:ln w="25400">
            <a:solidFill>
              <a:schemeClr val="tx1"/>
            </a:solidFill>
          </a:ln>
        </p:spPr>
        <p:style>
          <a:lnRef idx="2">
            <a:schemeClr val="accent6">
              <a:shade val="50000"/>
            </a:schemeClr>
          </a:lnRef>
          <a:fillRef idx="1">
            <a:schemeClr val="accent6"/>
          </a:fillRef>
          <a:effectRef idx="0">
            <a:schemeClr val="accent6"/>
          </a:effectRef>
          <a:fontRef idx="minor"/>
        </p:style>
        <p:txBody>
          <a:bodyPr lIns="90000" tIns="45000" rIns="90000" bIns="45000" anchor="ctr">
            <a:noAutofit/>
          </a:bodyPr>
          <a:lstStyle/>
          <a:p>
            <a:pPr algn="ctr">
              <a:lnSpc>
                <a:spcPct val="100000"/>
              </a:lnSpc>
            </a:pPr>
            <a:r>
              <a:rPr lang="fr-FR" sz="2400" b="1" strike="noStrike" spc="-1" dirty="0">
                <a:solidFill>
                  <a:srgbClr val="000000"/>
                </a:solidFill>
                <a:latin typeface="Calibri"/>
              </a:rPr>
              <a:t>DES DEFINITIONS,</a:t>
            </a:r>
          </a:p>
          <a:p>
            <a:pPr algn="ctr">
              <a:lnSpc>
                <a:spcPct val="100000"/>
              </a:lnSpc>
            </a:pPr>
            <a:r>
              <a:rPr lang="fr-FR" sz="2400" b="1" strike="noStrike" spc="-1" dirty="0">
                <a:solidFill>
                  <a:srgbClr val="000000"/>
                </a:solidFill>
                <a:latin typeface="Calibri"/>
              </a:rPr>
              <a:t>DES  PROPRIETES, DES THEOREMES </a:t>
            </a:r>
            <a:endParaRPr lang="fr-FR" sz="2400" b="0" strike="noStrike" spc="-1" dirty="0">
              <a:latin typeface="Arial"/>
            </a:endParaRPr>
          </a:p>
          <a:p>
            <a:pPr algn="ctr">
              <a:lnSpc>
                <a:spcPct val="100000"/>
              </a:lnSpc>
            </a:pPr>
            <a:r>
              <a:rPr lang="fr-FR" sz="2400" b="1" strike="noStrike" spc="-1" dirty="0">
                <a:solidFill>
                  <a:srgbClr val="000000"/>
                </a:solidFill>
                <a:latin typeface="Calibri"/>
              </a:rPr>
              <a:t>ET DES TECHNIQUES</a:t>
            </a:r>
            <a:endParaRPr lang="fr-FR" sz="2400" b="0" strike="noStrike" spc="-1" dirty="0">
              <a:latin typeface="Arial"/>
            </a:endParaRPr>
          </a:p>
        </p:txBody>
      </p:sp>
      <p:sp>
        <p:nvSpPr>
          <p:cNvPr id="563" name="Line 4"/>
          <p:cNvSpPr/>
          <p:nvPr>
            <p:custDataLst>
              <p:tags r:id="rId2"/>
            </p:custDataLst>
          </p:nvPr>
        </p:nvSpPr>
        <p:spPr>
          <a:xfrm flipH="1">
            <a:off x="7799760" y="1944720"/>
            <a:ext cx="1456560" cy="986040"/>
          </a:xfrm>
          <a:prstGeom prst="line">
            <a:avLst/>
          </a:prstGeom>
          <a:ln w="38100"/>
        </p:spPr>
        <p:style>
          <a:lnRef idx="1">
            <a:schemeClr val="dk1"/>
          </a:lnRef>
          <a:fillRef idx="0">
            <a:schemeClr val="dk1"/>
          </a:fillRef>
          <a:effectRef idx="0">
            <a:schemeClr val="dk1"/>
          </a:effectRef>
          <a:fontRef idx="minor"/>
        </p:style>
      </p:sp>
      <p:sp>
        <p:nvSpPr>
          <p:cNvPr id="564" name="CustomShape 5"/>
          <p:cNvSpPr/>
          <p:nvPr>
            <p:custDataLst>
              <p:tags r:id="rId3"/>
            </p:custDataLst>
          </p:nvPr>
        </p:nvSpPr>
        <p:spPr>
          <a:xfrm>
            <a:off x="5968440" y="2430720"/>
            <a:ext cx="1924920" cy="1187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69840" indent="-285480">
              <a:lnSpc>
                <a:spcPct val="100000"/>
              </a:lnSpc>
              <a:buClr>
                <a:srgbClr val="000000"/>
              </a:buClr>
              <a:buFont typeface="Arial"/>
              <a:buChar char="•"/>
            </a:pPr>
            <a:r>
              <a:rPr lang="fr-FR" sz="1800" b="0" strike="noStrike" spc="-151">
                <a:solidFill>
                  <a:srgbClr val="000000"/>
                </a:solidFill>
                <a:latin typeface="Calibri"/>
              </a:rPr>
              <a:t>Alignement</a:t>
            </a:r>
            <a:endParaRPr lang="fr-FR" sz="1800" b="0" strike="noStrike" spc="-1">
              <a:latin typeface="Arial"/>
            </a:endParaRPr>
          </a:p>
          <a:p>
            <a:pPr marL="69840" indent="-285480">
              <a:lnSpc>
                <a:spcPct val="100000"/>
              </a:lnSpc>
              <a:buClr>
                <a:srgbClr val="000000"/>
              </a:buClr>
              <a:buFont typeface="Arial"/>
              <a:buChar char="•"/>
            </a:pPr>
            <a:r>
              <a:rPr lang="fr-FR" sz="1800" b="0" strike="noStrike" spc="-151">
                <a:solidFill>
                  <a:srgbClr val="000000"/>
                </a:solidFill>
                <a:latin typeface="Calibri"/>
              </a:rPr>
              <a:t>Parallélisme</a:t>
            </a:r>
            <a:endParaRPr lang="fr-FR" sz="1800" b="0" strike="noStrike" spc="-1">
              <a:latin typeface="Arial"/>
            </a:endParaRPr>
          </a:p>
          <a:p>
            <a:pPr marL="69840" indent="-285480">
              <a:lnSpc>
                <a:spcPct val="100000"/>
              </a:lnSpc>
              <a:buClr>
                <a:srgbClr val="000000"/>
              </a:buClr>
              <a:buFont typeface="Arial"/>
              <a:buChar char="•"/>
            </a:pPr>
            <a:r>
              <a:rPr lang="fr-FR" sz="1800" b="0" strike="noStrike" spc="-151">
                <a:solidFill>
                  <a:srgbClr val="000000"/>
                </a:solidFill>
                <a:latin typeface="Calibri"/>
              </a:rPr>
              <a:t>Perpendicularité</a:t>
            </a:r>
            <a:endParaRPr lang="fr-FR" sz="1800" b="0" strike="noStrike" spc="-1">
              <a:latin typeface="Arial"/>
            </a:endParaRPr>
          </a:p>
          <a:p>
            <a:pPr marL="69840" indent="-285480">
              <a:lnSpc>
                <a:spcPct val="100000"/>
              </a:lnSpc>
              <a:buClr>
                <a:srgbClr val="000000"/>
              </a:buClr>
              <a:buFont typeface="Arial"/>
              <a:buChar char="•"/>
            </a:pPr>
            <a:r>
              <a:rPr lang="fr-FR" sz="1800" b="0" strike="noStrike" spc="-151">
                <a:solidFill>
                  <a:srgbClr val="000000"/>
                </a:solidFill>
                <a:latin typeface="Calibri"/>
              </a:rPr>
              <a:t>....</a:t>
            </a:r>
            <a:endParaRPr lang="fr-FR" sz="1800" b="0" strike="noStrike" spc="-1">
              <a:latin typeface="Arial"/>
            </a:endParaRPr>
          </a:p>
        </p:txBody>
      </p:sp>
      <p:sp>
        <p:nvSpPr>
          <p:cNvPr id="565" name="CustomShape 6"/>
          <p:cNvSpPr/>
          <p:nvPr>
            <p:custDataLst>
              <p:tags r:id="rId4"/>
            </p:custDataLst>
          </p:nvPr>
        </p:nvSpPr>
        <p:spPr>
          <a:xfrm>
            <a:off x="4181400" y="2354040"/>
            <a:ext cx="1799640" cy="167112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p:style>
      </p:sp>
      <p:sp>
        <p:nvSpPr>
          <p:cNvPr id="566" name="CustomShape 7"/>
          <p:cNvSpPr/>
          <p:nvPr>
            <p:custDataLst>
              <p:tags r:id="rId5"/>
            </p:custDataLst>
          </p:nvPr>
        </p:nvSpPr>
        <p:spPr>
          <a:xfrm>
            <a:off x="9258480" y="1090080"/>
            <a:ext cx="2729160" cy="1606680"/>
          </a:xfrm>
          <a:prstGeom prst="rect">
            <a:avLst/>
          </a:prstGeom>
          <a:solidFill>
            <a:schemeClr val="bg1"/>
          </a:solidFill>
          <a:ln w="25400">
            <a:solidFill>
              <a:schemeClr val="tx1"/>
            </a:solidFill>
          </a:ln>
        </p:spPr>
        <p:style>
          <a:lnRef idx="2">
            <a:schemeClr val="accent6">
              <a:shade val="50000"/>
            </a:schemeClr>
          </a:lnRef>
          <a:fillRef idx="1">
            <a:schemeClr val="accent6"/>
          </a:fillRef>
          <a:effectRef idx="0">
            <a:schemeClr val="accent6"/>
          </a:effectRef>
          <a:fontRef idx="minor"/>
        </p:style>
        <p:txBody>
          <a:bodyPr lIns="90000" tIns="45000" rIns="90000" bIns="45000" anchor="ctr">
            <a:noAutofit/>
          </a:bodyPr>
          <a:lstStyle/>
          <a:p>
            <a:pPr algn="ctr">
              <a:lnSpc>
                <a:spcPct val="100000"/>
              </a:lnSpc>
            </a:pPr>
            <a:r>
              <a:rPr lang="fr-FR" sz="2000" b="1" strike="noStrike" spc="-1">
                <a:solidFill>
                  <a:srgbClr val="000000"/>
                </a:solidFill>
                <a:latin typeface="Calibri"/>
              </a:rPr>
              <a:t>DES  REPRESENTATIONS LANGAGIERES ET SYMBOLIQUES </a:t>
            </a:r>
            <a:endParaRPr lang="fr-FR" sz="2000" b="0" strike="noStrike" spc="-1">
              <a:latin typeface="Arial"/>
            </a:endParaRPr>
          </a:p>
        </p:txBody>
      </p:sp>
      <p:sp>
        <p:nvSpPr>
          <p:cNvPr id="567" name="Line 8"/>
          <p:cNvSpPr/>
          <p:nvPr>
            <p:custDataLst>
              <p:tags r:id="rId6"/>
            </p:custDataLst>
          </p:nvPr>
        </p:nvSpPr>
        <p:spPr>
          <a:xfrm>
            <a:off x="5981760" y="4025520"/>
            <a:ext cx="9000" cy="919080"/>
          </a:xfrm>
          <a:prstGeom prst="line">
            <a:avLst/>
          </a:prstGeom>
          <a:ln w="38100"/>
        </p:spPr>
        <p:style>
          <a:lnRef idx="1">
            <a:schemeClr val="dk1"/>
          </a:lnRef>
          <a:fillRef idx="0">
            <a:schemeClr val="dk1"/>
          </a:fillRef>
          <a:effectRef idx="0">
            <a:schemeClr val="dk1"/>
          </a:effectRef>
          <a:fontRef idx="minor"/>
        </p:style>
      </p:sp>
      <p:sp>
        <p:nvSpPr>
          <p:cNvPr id="568" name="CustomShape 9"/>
          <p:cNvSpPr/>
          <p:nvPr>
            <p:custDataLst>
              <p:tags r:id="rId7"/>
            </p:custDataLst>
          </p:nvPr>
        </p:nvSpPr>
        <p:spPr>
          <a:xfrm flipH="1">
            <a:off x="7997240" y="2739600"/>
            <a:ext cx="2285640" cy="2489400"/>
          </a:xfrm>
          <a:custGeom>
            <a:avLst/>
            <a:gdLst/>
            <a:ahLst/>
            <a:cxnLst/>
            <a:rect l="l" t="t" r="r" b="b"/>
            <a:pathLst>
              <a:path w="21600" h="21600">
                <a:moveTo>
                  <a:pt x="0" y="0"/>
                </a:moveTo>
                <a:lnTo>
                  <a:pt x="21600" y="21600"/>
                </a:lnTo>
              </a:path>
            </a:pathLst>
          </a:custGeom>
          <a:noFill/>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p:style>
      </p:sp>
      <p:sp>
        <p:nvSpPr>
          <p:cNvPr id="571" name="CustomShape 12"/>
          <p:cNvSpPr/>
          <p:nvPr>
            <p:custDataLst>
              <p:tags r:id="rId8"/>
            </p:custDataLst>
          </p:nvPr>
        </p:nvSpPr>
        <p:spPr>
          <a:xfrm>
            <a:off x="185400" y="105840"/>
            <a:ext cx="11802960" cy="577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200" b="1" strike="noStrike" spc="-1">
                <a:solidFill>
                  <a:srgbClr val="000000"/>
                </a:solidFill>
                <a:latin typeface="Calibri"/>
              </a:rPr>
              <a:t>La construction des savoirs géométriques</a:t>
            </a:r>
            <a:endParaRPr lang="fr-FR" sz="3200" b="0" strike="noStrike" spc="-1">
              <a:latin typeface="Arial"/>
            </a:endParaRPr>
          </a:p>
        </p:txBody>
      </p:sp>
      <p:sp>
        <p:nvSpPr>
          <p:cNvPr id="572" name="Line 13"/>
          <p:cNvSpPr/>
          <p:nvPr>
            <p:custDataLst>
              <p:tags r:id="rId9"/>
            </p:custDataLst>
          </p:nvPr>
        </p:nvSpPr>
        <p:spPr>
          <a:xfrm>
            <a:off x="0" y="712440"/>
            <a:ext cx="12191760" cy="0"/>
          </a:xfrm>
          <a:prstGeom prst="line">
            <a:avLst/>
          </a:prstGeom>
          <a:ln w="38100">
            <a:solidFill>
              <a:schemeClr val="tx1"/>
            </a:solidFill>
          </a:ln>
        </p:spPr>
        <p:style>
          <a:lnRef idx="1">
            <a:schemeClr val="accent1"/>
          </a:lnRef>
          <a:fillRef idx="0">
            <a:schemeClr val="accent1"/>
          </a:fillRef>
          <a:effectRef idx="0">
            <a:schemeClr val="accent1"/>
          </a:effectRef>
          <a:fontRef idx="minor"/>
        </p:style>
      </p:sp>
      <p:sp>
        <p:nvSpPr>
          <p:cNvPr id="573" name="CustomShape 14"/>
          <p:cNvSpPr/>
          <p:nvPr>
            <p:custDataLst>
              <p:tags r:id="rId10"/>
            </p:custDataLst>
          </p:nvPr>
        </p:nvSpPr>
        <p:spPr>
          <a:xfrm>
            <a:off x="4192920" y="1488600"/>
            <a:ext cx="3599640" cy="456120"/>
          </a:xfrm>
          <a:prstGeom prst="rect">
            <a:avLst/>
          </a:prstGeom>
          <a:noFill/>
          <a:ln w="2540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400" b="1" strike="noStrike" spc="-1">
                <a:solidFill>
                  <a:srgbClr val="000000"/>
                </a:solidFill>
                <a:latin typeface="Calibri"/>
              </a:rPr>
              <a:t>DES CONCEPTS</a:t>
            </a:r>
            <a:endParaRPr lang="fr-FR" sz="2400" b="0" strike="noStrike" spc="-1">
              <a:latin typeface="Arial"/>
            </a:endParaRPr>
          </a:p>
        </p:txBody>
      </p:sp>
      <p:sp>
        <p:nvSpPr>
          <p:cNvPr id="574" name="CustomShape 15"/>
          <p:cNvSpPr/>
          <p:nvPr>
            <p:custDataLst>
              <p:tags r:id="rId11"/>
            </p:custDataLst>
          </p:nvPr>
        </p:nvSpPr>
        <p:spPr>
          <a:xfrm>
            <a:off x="4192920" y="1950120"/>
            <a:ext cx="1799640" cy="395280"/>
          </a:xfrm>
          <a:prstGeom prst="rect">
            <a:avLst/>
          </a:prstGeom>
          <a:noFill/>
          <a:ln w="2540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000" b="1" strike="noStrike" spc="-1">
                <a:solidFill>
                  <a:srgbClr val="000000"/>
                </a:solidFill>
                <a:latin typeface="Calibri"/>
              </a:rPr>
              <a:t>Des objets</a:t>
            </a:r>
            <a:endParaRPr lang="fr-FR" sz="2000" b="0" strike="noStrike" spc="-1">
              <a:latin typeface="Arial"/>
            </a:endParaRPr>
          </a:p>
        </p:txBody>
      </p:sp>
      <p:sp>
        <p:nvSpPr>
          <p:cNvPr id="575" name="CustomShape 16"/>
          <p:cNvSpPr/>
          <p:nvPr>
            <p:custDataLst>
              <p:tags r:id="rId12"/>
            </p:custDataLst>
          </p:nvPr>
        </p:nvSpPr>
        <p:spPr>
          <a:xfrm>
            <a:off x="5992920" y="1950120"/>
            <a:ext cx="1799640" cy="395280"/>
          </a:xfrm>
          <a:prstGeom prst="rect">
            <a:avLst/>
          </a:prstGeom>
          <a:noFill/>
          <a:ln w="2540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000" b="1" strike="noStrike" spc="-1">
                <a:solidFill>
                  <a:srgbClr val="000000"/>
                </a:solidFill>
                <a:latin typeface="Calibri"/>
              </a:rPr>
              <a:t>Des relations</a:t>
            </a:r>
            <a:endParaRPr lang="fr-FR" sz="2000" b="0" strike="noStrike" spc="-1">
              <a:latin typeface="Arial"/>
            </a:endParaRPr>
          </a:p>
        </p:txBody>
      </p:sp>
      <p:sp>
        <p:nvSpPr>
          <p:cNvPr id="576" name="CustomShape 17"/>
          <p:cNvSpPr/>
          <p:nvPr>
            <p:custDataLst>
              <p:tags r:id="rId13"/>
            </p:custDataLst>
          </p:nvPr>
        </p:nvSpPr>
        <p:spPr>
          <a:xfrm>
            <a:off x="5990760" y="2359800"/>
            <a:ext cx="1799640" cy="167112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p:style>
      </p:sp>
      <p:sp>
        <p:nvSpPr>
          <p:cNvPr id="577" name="CustomShape 18"/>
          <p:cNvSpPr/>
          <p:nvPr>
            <p:custDataLst>
              <p:tags r:id="rId14"/>
            </p:custDataLst>
          </p:nvPr>
        </p:nvSpPr>
        <p:spPr>
          <a:xfrm>
            <a:off x="4190760" y="2425320"/>
            <a:ext cx="1924920" cy="1461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69840" indent="-285480">
              <a:lnSpc>
                <a:spcPct val="100000"/>
              </a:lnSpc>
              <a:buClr>
                <a:srgbClr val="000000"/>
              </a:buClr>
              <a:buFont typeface="Arial"/>
              <a:buChar char="•"/>
            </a:pPr>
            <a:r>
              <a:rPr lang="fr-FR" sz="1800" b="0" strike="noStrike" spc="-151">
                <a:solidFill>
                  <a:srgbClr val="000000"/>
                </a:solidFill>
                <a:latin typeface="Calibri"/>
              </a:rPr>
              <a:t>Point</a:t>
            </a:r>
            <a:endParaRPr lang="fr-FR" sz="1800" b="0" strike="noStrike" spc="-1">
              <a:latin typeface="Arial"/>
            </a:endParaRPr>
          </a:p>
          <a:p>
            <a:pPr marL="69840" indent="-285480">
              <a:lnSpc>
                <a:spcPct val="100000"/>
              </a:lnSpc>
              <a:buClr>
                <a:srgbClr val="000000"/>
              </a:buClr>
              <a:buFont typeface="Arial"/>
              <a:buChar char="•"/>
            </a:pPr>
            <a:r>
              <a:rPr lang="fr-FR" sz="1800" b="0" strike="noStrike" spc="-151">
                <a:solidFill>
                  <a:srgbClr val="000000"/>
                </a:solidFill>
                <a:latin typeface="Calibri"/>
              </a:rPr>
              <a:t>Droite</a:t>
            </a:r>
            <a:endParaRPr lang="fr-FR" sz="1800" b="0" strike="noStrike" spc="-1">
              <a:latin typeface="Arial"/>
            </a:endParaRPr>
          </a:p>
          <a:p>
            <a:pPr marL="69840" indent="-285480">
              <a:lnSpc>
                <a:spcPct val="100000"/>
              </a:lnSpc>
              <a:buClr>
                <a:srgbClr val="000000"/>
              </a:buClr>
              <a:buFont typeface="Arial"/>
              <a:buChar char="•"/>
            </a:pPr>
            <a:r>
              <a:rPr lang="fr-FR" sz="1800" b="0" strike="noStrike" spc="-151">
                <a:solidFill>
                  <a:srgbClr val="000000"/>
                </a:solidFill>
                <a:latin typeface="Calibri"/>
              </a:rPr>
              <a:t>Cercle</a:t>
            </a:r>
            <a:endParaRPr lang="fr-FR" sz="1800" b="0" strike="noStrike" spc="-1">
              <a:latin typeface="Arial"/>
            </a:endParaRPr>
          </a:p>
          <a:p>
            <a:pPr marL="69840" indent="-285480">
              <a:lnSpc>
                <a:spcPct val="100000"/>
              </a:lnSpc>
              <a:buClr>
                <a:srgbClr val="000000"/>
              </a:buClr>
              <a:buFont typeface="Arial"/>
              <a:buChar char="•"/>
            </a:pPr>
            <a:r>
              <a:rPr lang="fr-FR" sz="1800" b="0" strike="noStrike" spc="-151">
                <a:solidFill>
                  <a:srgbClr val="000000"/>
                </a:solidFill>
                <a:latin typeface="Calibri"/>
              </a:rPr>
              <a:t>Carré</a:t>
            </a:r>
            <a:endParaRPr lang="fr-FR" sz="1800" b="0" strike="noStrike" spc="-1">
              <a:latin typeface="Arial"/>
            </a:endParaRPr>
          </a:p>
          <a:p>
            <a:pPr marL="69840" indent="-285480">
              <a:lnSpc>
                <a:spcPct val="100000"/>
              </a:lnSpc>
              <a:buClr>
                <a:srgbClr val="000000"/>
              </a:buClr>
              <a:buFont typeface="Arial"/>
              <a:buChar char="•"/>
            </a:pPr>
            <a:r>
              <a:rPr lang="fr-FR" sz="1800" b="0" strike="noStrike" spc="-151">
                <a:solidFill>
                  <a:srgbClr val="000000"/>
                </a:solidFill>
                <a:latin typeface="Calibri"/>
              </a:rPr>
              <a:t>…</a:t>
            </a:r>
            <a:endParaRPr lang="fr-FR" sz="1800" b="0" strike="noStrike" spc="-1">
              <a:latin typeface="Arial"/>
            </a:endParaRPr>
          </a:p>
        </p:txBody>
      </p:sp>
      <p:sp>
        <p:nvSpPr>
          <p:cNvPr id="578" name="CustomShape 19"/>
          <p:cNvSpPr/>
          <p:nvPr>
            <p:custDataLst>
              <p:tags r:id="rId15"/>
            </p:custDataLst>
          </p:nvPr>
        </p:nvSpPr>
        <p:spPr>
          <a:xfrm>
            <a:off x="5995080" y="4051080"/>
            <a:ext cx="2285640"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fr-FR" sz="2200" b="1" strike="noStrike" spc="-1" dirty="0">
                <a:solidFill>
                  <a:srgbClr val="FF0000"/>
                </a:solidFill>
                <a:latin typeface="Calibri"/>
              </a:rPr>
              <a:t>Se construisent sur un temps long</a:t>
            </a:r>
            <a:endParaRPr lang="fr-FR" sz="2200" b="0" strike="noStrike" spc="-1" dirty="0">
              <a:latin typeface="Arial"/>
            </a:endParaRPr>
          </a:p>
        </p:txBody>
      </p:sp>
      <p:sp>
        <p:nvSpPr>
          <p:cNvPr id="2" name="ZoneTexte 1">
            <a:extLst>
              <a:ext uri="{FF2B5EF4-FFF2-40B4-BE49-F238E27FC236}">
                <a16:creationId xmlns:a16="http://schemas.microsoft.com/office/drawing/2014/main" id="{EA40400C-7ADD-8B46-A52A-278AFE672895}"/>
              </a:ext>
            </a:extLst>
          </p:cNvPr>
          <p:cNvSpPr txBox="1"/>
          <p:nvPr/>
        </p:nvSpPr>
        <p:spPr>
          <a:xfrm>
            <a:off x="15214600" y="6756400"/>
            <a:ext cx="184731" cy="369332"/>
          </a:xfrm>
          <a:prstGeom prst="rect">
            <a:avLst/>
          </a:prstGeom>
          <a:noFill/>
        </p:spPr>
        <p:txBody>
          <a:bodyPr wrap="none" rtlCol="0">
            <a:spAutoFit/>
          </a:bodyPr>
          <a:lstStyle/>
          <a:p>
            <a:endParaRPr lang="fr-FR" dirty="0"/>
          </a:p>
        </p:txBody>
      </p:sp>
      <p:sp>
        <p:nvSpPr>
          <p:cNvPr id="24" name="CustomShape 10">
            <a:extLst>
              <a:ext uri="{FF2B5EF4-FFF2-40B4-BE49-F238E27FC236}">
                <a16:creationId xmlns:a16="http://schemas.microsoft.com/office/drawing/2014/main" id="{776ECC40-1976-C445-8DC3-647C0D366582}"/>
              </a:ext>
            </a:extLst>
          </p:cNvPr>
          <p:cNvSpPr/>
          <p:nvPr>
            <p:custDataLst>
              <p:tags r:id="rId16"/>
            </p:custDataLst>
          </p:nvPr>
        </p:nvSpPr>
        <p:spPr>
          <a:xfrm>
            <a:off x="8026406" y="5639886"/>
            <a:ext cx="4165594"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fr-FR" sz="2200" b="1" strike="noStrike" spc="-1" dirty="0">
                <a:solidFill>
                  <a:srgbClr val="FF0000"/>
                </a:solidFill>
                <a:latin typeface="Calibri"/>
              </a:rPr>
              <a:t>Des savoirs et des </a:t>
            </a:r>
            <a:r>
              <a:rPr lang="fr-FR" sz="2200" b="1" strike="noStrike" spc="-1" dirty="0" err="1">
                <a:solidFill>
                  <a:srgbClr val="FF0000"/>
                </a:solidFill>
                <a:latin typeface="Calibri"/>
              </a:rPr>
              <a:t>savoirs-faire</a:t>
            </a:r>
            <a:r>
              <a:rPr lang="fr-FR" sz="2200" b="1" strike="noStrike" spc="-1" dirty="0">
                <a:solidFill>
                  <a:srgbClr val="FF0000"/>
                </a:solidFill>
                <a:latin typeface="Calibri"/>
              </a:rPr>
              <a:t> qui risquent de rester inopérants</a:t>
            </a:r>
            <a:endParaRPr lang="fr-FR" sz="2200" b="0" strike="noStrike" spc="-1" dirty="0">
              <a:latin typeface="Arial"/>
            </a:endParaRPr>
          </a:p>
        </p:txBody>
      </p:sp>
      <p:sp>
        <p:nvSpPr>
          <p:cNvPr id="25" name="CustomShape 10">
            <a:extLst>
              <a:ext uri="{FF2B5EF4-FFF2-40B4-BE49-F238E27FC236}">
                <a16:creationId xmlns:a16="http://schemas.microsoft.com/office/drawing/2014/main" id="{9017ABA7-43ED-4745-84D6-969AE45BA381}"/>
              </a:ext>
            </a:extLst>
          </p:cNvPr>
          <p:cNvSpPr/>
          <p:nvPr>
            <p:custDataLst>
              <p:tags r:id="rId17"/>
            </p:custDataLst>
          </p:nvPr>
        </p:nvSpPr>
        <p:spPr>
          <a:xfrm>
            <a:off x="8769180" y="3788920"/>
            <a:ext cx="3606160"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fr-FR" sz="2200" b="1" strike="noStrike" spc="-1" dirty="0">
                <a:solidFill>
                  <a:srgbClr val="FF0000"/>
                </a:solidFill>
                <a:latin typeface="Calibri"/>
              </a:rPr>
              <a:t>Leçons de choses </a:t>
            </a:r>
          </a:p>
          <a:p>
            <a:pPr algn="ctr">
              <a:lnSpc>
                <a:spcPct val="100000"/>
              </a:lnSpc>
            </a:pPr>
            <a:r>
              <a:rPr lang="fr-FR" sz="2200" b="1" strike="noStrike" spc="-1" dirty="0">
                <a:solidFill>
                  <a:srgbClr val="FF0000"/>
                </a:solidFill>
                <a:latin typeface="Calibri"/>
              </a:rPr>
              <a:t>Géométrie de l’ostentation</a:t>
            </a:r>
            <a:endParaRPr lang="fr-FR" sz="2200" b="0" strike="noStrike" spc="-1" dirty="0">
              <a:latin typeface="Arial"/>
            </a:endParaRPr>
          </a:p>
        </p:txBody>
      </p:sp>
      <p:sp>
        <p:nvSpPr>
          <p:cNvPr id="28" name="Flèche courbée vers le haut 27">
            <a:hlinkClick r:id="rId20" action="ppaction://hlinksldjump"/>
            <a:extLst>
              <a:ext uri="{FF2B5EF4-FFF2-40B4-BE49-F238E27FC236}">
                <a16:creationId xmlns:a16="http://schemas.microsoft.com/office/drawing/2014/main" id="{470115E1-C3F6-B649-835B-2B020C50253F}"/>
              </a:ext>
            </a:extLst>
          </p:cNvPr>
          <p:cNvSpPr/>
          <p:nvPr/>
        </p:nvSpPr>
        <p:spPr>
          <a:xfrm>
            <a:off x="11658600" y="6451600"/>
            <a:ext cx="463848" cy="299697"/>
          </a:xfrm>
          <a:prstGeom prst="curved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44941141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 name="CustomShape 1"/>
          <p:cNvSpPr/>
          <p:nvPr>
            <p:custDataLst>
              <p:tags r:id="rId1"/>
            </p:custDataLst>
          </p:nvPr>
        </p:nvSpPr>
        <p:spPr>
          <a:xfrm>
            <a:off x="235440" y="1104840"/>
            <a:ext cx="2250360" cy="1606680"/>
          </a:xfrm>
          <a:prstGeom prst="rect">
            <a:avLst/>
          </a:prstGeom>
          <a:noFill/>
          <a:ln w="25400">
            <a:solidFill>
              <a:schemeClr val="tx1"/>
            </a:solidFill>
          </a:ln>
        </p:spPr>
        <p:style>
          <a:lnRef idx="2">
            <a:schemeClr val="accent6">
              <a:shade val="50000"/>
            </a:schemeClr>
          </a:lnRef>
          <a:fillRef idx="1">
            <a:schemeClr val="accent6"/>
          </a:fillRef>
          <a:effectRef idx="0">
            <a:schemeClr val="accent6"/>
          </a:effectRef>
          <a:fontRef idx="minor"/>
        </p:style>
        <p:txBody>
          <a:bodyPr lIns="90000" tIns="45000" rIns="90000" bIns="45000" anchor="ctr">
            <a:noAutofit/>
          </a:bodyPr>
          <a:lstStyle/>
          <a:p>
            <a:pPr algn="ctr">
              <a:lnSpc>
                <a:spcPct val="100000"/>
              </a:lnSpc>
            </a:pPr>
            <a:r>
              <a:rPr lang="fr-FR" sz="2000" b="1" strike="noStrike" spc="-1">
                <a:solidFill>
                  <a:srgbClr val="000000"/>
                </a:solidFill>
                <a:latin typeface="Calibri"/>
              </a:rPr>
              <a:t>DES SITUATIONS PROBLEMATIQUES </a:t>
            </a:r>
            <a:endParaRPr lang="fr-FR" sz="2000" b="0" strike="noStrike" spc="-1">
              <a:latin typeface="Arial"/>
            </a:endParaRPr>
          </a:p>
        </p:txBody>
      </p:sp>
      <p:sp>
        <p:nvSpPr>
          <p:cNvPr id="561" name="CustomShape 2"/>
          <p:cNvSpPr/>
          <p:nvPr>
            <p:custDataLst>
              <p:tags r:id="rId2"/>
            </p:custDataLst>
          </p:nvPr>
        </p:nvSpPr>
        <p:spPr>
          <a:xfrm>
            <a:off x="4092440" y="4944600"/>
            <a:ext cx="3879000" cy="1836000"/>
          </a:xfrm>
          <a:prstGeom prst="rect">
            <a:avLst/>
          </a:prstGeom>
          <a:solidFill>
            <a:schemeClr val="bg1"/>
          </a:solidFill>
          <a:ln w="25400">
            <a:solidFill>
              <a:schemeClr val="tx1"/>
            </a:solidFill>
          </a:ln>
        </p:spPr>
        <p:style>
          <a:lnRef idx="2">
            <a:schemeClr val="accent6">
              <a:shade val="50000"/>
            </a:schemeClr>
          </a:lnRef>
          <a:fillRef idx="1">
            <a:schemeClr val="accent6"/>
          </a:fillRef>
          <a:effectRef idx="0">
            <a:schemeClr val="accent6"/>
          </a:effectRef>
          <a:fontRef idx="minor"/>
        </p:style>
        <p:txBody>
          <a:bodyPr lIns="90000" tIns="45000" rIns="90000" bIns="45000" anchor="ctr">
            <a:noAutofit/>
          </a:bodyPr>
          <a:lstStyle/>
          <a:p>
            <a:pPr algn="ctr">
              <a:lnSpc>
                <a:spcPct val="100000"/>
              </a:lnSpc>
            </a:pPr>
            <a:r>
              <a:rPr lang="fr-FR" sz="2400" b="1" strike="noStrike" spc="-1" dirty="0">
                <a:solidFill>
                  <a:srgbClr val="000000"/>
                </a:solidFill>
                <a:latin typeface="Calibri"/>
              </a:rPr>
              <a:t>DES DEFINITIONS,</a:t>
            </a:r>
          </a:p>
          <a:p>
            <a:pPr algn="ctr">
              <a:lnSpc>
                <a:spcPct val="100000"/>
              </a:lnSpc>
            </a:pPr>
            <a:r>
              <a:rPr lang="fr-FR" sz="2400" b="1" strike="noStrike" spc="-1" dirty="0">
                <a:solidFill>
                  <a:srgbClr val="000000"/>
                </a:solidFill>
                <a:latin typeface="Calibri"/>
              </a:rPr>
              <a:t>DES  PROPRIETES, DES THEOREMES </a:t>
            </a:r>
            <a:endParaRPr lang="fr-FR" sz="2400" b="0" strike="noStrike" spc="-1" dirty="0">
              <a:latin typeface="Arial"/>
            </a:endParaRPr>
          </a:p>
          <a:p>
            <a:pPr algn="ctr">
              <a:lnSpc>
                <a:spcPct val="100000"/>
              </a:lnSpc>
            </a:pPr>
            <a:r>
              <a:rPr lang="fr-FR" sz="2400" b="1" strike="noStrike" spc="-1" dirty="0">
                <a:solidFill>
                  <a:srgbClr val="000000"/>
                </a:solidFill>
                <a:latin typeface="Calibri"/>
              </a:rPr>
              <a:t>ET DES TECHNIQUES</a:t>
            </a:r>
            <a:endParaRPr lang="fr-FR" sz="2400" b="0" strike="noStrike" spc="-1" dirty="0">
              <a:latin typeface="Arial"/>
            </a:endParaRPr>
          </a:p>
        </p:txBody>
      </p:sp>
      <p:sp>
        <p:nvSpPr>
          <p:cNvPr id="562" name="Line 3"/>
          <p:cNvSpPr/>
          <p:nvPr>
            <p:custDataLst>
              <p:tags r:id="rId3"/>
            </p:custDataLst>
          </p:nvPr>
        </p:nvSpPr>
        <p:spPr>
          <a:xfrm>
            <a:off x="2485800" y="1908360"/>
            <a:ext cx="1695600" cy="1281240"/>
          </a:xfrm>
          <a:prstGeom prst="line">
            <a:avLst/>
          </a:prstGeom>
          <a:ln w="38100"/>
        </p:spPr>
        <p:style>
          <a:lnRef idx="1">
            <a:schemeClr val="dk1"/>
          </a:lnRef>
          <a:fillRef idx="0">
            <a:schemeClr val="dk1"/>
          </a:fillRef>
          <a:effectRef idx="0">
            <a:schemeClr val="dk1"/>
          </a:effectRef>
          <a:fontRef idx="minor"/>
        </p:style>
      </p:sp>
      <p:sp>
        <p:nvSpPr>
          <p:cNvPr id="563" name="Line 4"/>
          <p:cNvSpPr/>
          <p:nvPr>
            <p:custDataLst>
              <p:tags r:id="rId4"/>
            </p:custDataLst>
          </p:nvPr>
        </p:nvSpPr>
        <p:spPr>
          <a:xfrm flipH="1">
            <a:off x="7799760" y="1944720"/>
            <a:ext cx="1456560" cy="986040"/>
          </a:xfrm>
          <a:prstGeom prst="line">
            <a:avLst/>
          </a:prstGeom>
          <a:ln w="38100"/>
        </p:spPr>
        <p:style>
          <a:lnRef idx="1">
            <a:schemeClr val="dk1"/>
          </a:lnRef>
          <a:fillRef idx="0">
            <a:schemeClr val="dk1"/>
          </a:fillRef>
          <a:effectRef idx="0">
            <a:schemeClr val="dk1"/>
          </a:effectRef>
          <a:fontRef idx="minor"/>
        </p:style>
      </p:sp>
      <p:sp>
        <p:nvSpPr>
          <p:cNvPr id="564" name="CustomShape 5"/>
          <p:cNvSpPr/>
          <p:nvPr>
            <p:custDataLst>
              <p:tags r:id="rId5"/>
            </p:custDataLst>
          </p:nvPr>
        </p:nvSpPr>
        <p:spPr>
          <a:xfrm>
            <a:off x="5968440" y="2430720"/>
            <a:ext cx="1924920" cy="1187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69840" indent="-285480">
              <a:lnSpc>
                <a:spcPct val="100000"/>
              </a:lnSpc>
              <a:buClr>
                <a:srgbClr val="000000"/>
              </a:buClr>
              <a:buFont typeface="Arial"/>
              <a:buChar char="•"/>
            </a:pPr>
            <a:r>
              <a:rPr lang="fr-FR" sz="1800" b="0" strike="noStrike" spc="-151">
                <a:solidFill>
                  <a:srgbClr val="000000"/>
                </a:solidFill>
                <a:latin typeface="Calibri"/>
              </a:rPr>
              <a:t>Alignement</a:t>
            </a:r>
            <a:endParaRPr lang="fr-FR" sz="1800" b="0" strike="noStrike" spc="-1">
              <a:latin typeface="Arial"/>
            </a:endParaRPr>
          </a:p>
          <a:p>
            <a:pPr marL="69840" indent="-285480">
              <a:lnSpc>
                <a:spcPct val="100000"/>
              </a:lnSpc>
              <a:buClr>
                <a:srgbClr val="000000"/>
              </a:buClr>
              <a:buFont typeface="Arial"/>
              <a:buChar char="•"/>
            </a:pPr>
            <a:r>
              <a:rPr lang="fr-FR" sz="1800" b="0" strike="noStrike" spc="-151">
                <a:solidFill>
                  <a:srgbClr val="000000"/>
                </a:solidFill>
                <a:latin typeface="Calibri"/>
              </a:rPr>
              <a:t>Parallélisme</a:t>
            </a:r>
            <a:endParaRPr lang="fr-FR" sz="1800" b="0" strike="noStrike" spc="-1">
              <a:latin typeface="Arial"/>
            </a:endParaRPr>
          </a:p>
          <a:p>
            <a:pPr marL="69840" indent="-285480">
              <a:lnSpc>
                <a:spcPct val="100000"/>
              </a:lnSpc>
              <a:buClr>
                <a:srgbClr val="000000"/>
              </a:buClr>
              <a:buFont typeface="Arial"/>
              <a:buChar char="•"/>
            </a:pPr>
            <a:r>
              <a:rPr lang="fr-FR" sz="1800" b="0" strike="noStrike" spc="-151">
                <a:solidFill>
                  <a:srgbClr val="000000"/>
                </a:solidFill>
                <a:latin typeface="Calibri"/>
              </a:rPr>
              <a:t>Perpendicularité</a:t>
            </a:r>
            <a:endParaRPr lang="fr-FR" sz="1800" b="0" strike="noStrike" spc="-1">
              <a:latin typeface="Arial"/>
            </a:endParaRPr>
          </a:p>
          <a:p>
            <a:pPr marL="69840" indent="-285480">
              <a:lnSpc>
                <a:spcPct val="100000"/>
              </a:lnSpc>
              <a:buClr>
                <a:srgbClr val="000000"/>
              </a:buClr>
              <a:buFont typeface="Arial"/>
              <a:buChar char="•"/>
            </a:pPr>
            <a:r>
              <a:rPr lang="fr-FR" sz="1800" b="0" strike="noStrike" spc="-151">
                <a:solidFill>
                  <a:srgbClr val="000000"/>
                </a:solidFill>
                <a:latin typeface="Calibri"/>
              </a:rPr>
              <a:t>....</a:t>
            </a:r>
            <a:endParaRPr lang="fr-FR" sz="1800" b="0" strike="noStrike" spc="-1">
              <a:latin typeface="Arial"/>
            </a:endParaRPr>
          </a:p>
        </p:txBody>
      </p:sp>
      <p:sp>
        <p:nvSpPr>
          <p:cNvPr id="565" name="CustomShape 6"/>
          <p:cNvSpPr/>
          <p:nvPr>
            <p:custDataLst>
              <p:tags r:id="rId6"/>
            </p:custDataLst>
          </p:nvPr>
        </p:nvSpPr>
        <p:spPr>
          <a:xfrm>
            <a:off x="4181400" y="2354040"/>
            <a:ext cx="1799640" cy="167112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p:style>
      </p:sp>
      <p:sp>
        <p:nvSpPr>
          <p:cNvPr id="566" name="CustomShape 7"/>
          <p:cNvSpPr/>
          <p:nvPr>
            <p:custDataLst>
              <p:tags r:id="rId7"/>
            </p:custDataLst>
          </p:nvPr>
        </p:nvSpPr>
        <p:spPr>
          <a:xfrm>
            <a:off x="9258480" y="1090080"/>
            <a:ext cx="2729160" cy="1606680"/>
          </a:xfrm>
          <a:prstGeom prst="rect">
            <a:avLst/>
          </a:prstGeom>
          <a:solidFill>
            <a:schemeClr val="bg1"/>
          </a:solidFill>
          <a:ln w="25400">
            <a:solidFill>
              <a:schemeClr val="tx1"/>
            </a:solidFill>
          </a:ln>
        </p:spPr>
        <p:style>
          <a:lnRef idx="2">
            <a:schemeClr val="accent6">
              <a:shade val="50000"/>
            </a:schemeClr>
          </a:lnRef>
          <a:fillRef idx="1">
            <a:schemeClr val="accent6"/>
          </a:fillRef>
          <a:effectRef idx="0">
            <a:schemeClr val="accent6"/>
          </a:effectRef>
          <a:fontRef idx="minor"/>
        </p:style>
        <p:txBody>
          <a:bodyPr lIns="90000" tIns="45000" rIns="90000" bIns="45000" anchor="ctr">
            <a:noAutofit/>
          </a:bodyPr>
          <a:lstStyle/>
          <a:p>
            <a:pPr algn="ctr">
              <a:lnSpc>
                <a:spcPct val="100000"/>
              </a:lnSpc>
            </a:pPr>
            <a:r>
              <a:rPr lang="fr-FR" sz="2000" b="1" strike="noStrike" spc="-1">
                <a:solidFill>
                  <a:srgbClr val="000000"/>
                </a:solidFill>
                <a:latin typeface="Calibri"/>
              </a:rPr>
              <a:t>DES  REPRESENTATIONS LANGAGIERES ET SYMBOLIQUES </a:t>
            </a:r>
            <a:endParaRPr lang="fr-FR" sz="2000" b="0" strike="noStrike" spc="-1">
              <a:latin typeface="Arial"/>
            </a:endParaRPr>
          </a:p>
        </p:txBody>
      </p:sp>
      <p:sp>
        <p:nvSpPr>
          <p:cNvPr id="567" name="Line 8"/>
          <p:cNvSpPr/>
          <p:nvPr>
            <p:custDataLst>
              <p:tags r:id="rId8"/>
            </p:custDataLst>
          </p:nvPr>
        </p:nvSpPr>
        <p:spPr>
          <a:xfrm>
            <a:off x="5981760" y="4025520"/>
            <a:ext cx="9000" cy="919080"/>
          </a:xfrm>
          <a:prstGeom prst="line">
            <a:avLst/>
          </a:prstGeom>
          <a:ln w="38100"/>
        </p:spPr>
        <p:style>
          <a:lnRef idx="1">
            <a:schemeClr val="dk1"/>
          </a:lnRef>
          <a:fillRef idx="0">
            <a:schemeClr val="dk1"/>
          </a:fillRef>
          <a:effectRef idx="0">
            <a:schemeClr val="dk1"/>
          </a:effectRef>
          <a:fontRef idx="minor"/>
        </p:style>
      </p:sp>
      <p:sp>
        <p:nvSpPr>
          <p:cNvPr id="570" name="CustomShape 11"/>
          <p:cNvSpPr/>
          <p:nvPr>
            <p:custDataLst>
              <p:tags r:id="rId9"/>
            </p:custDataLst>
          </p:nvPr>
        </p:nvSpPr>
        <p:spPr>
          <a:xfrm>
            <a:off x="76200" y="2913600"/>
            <a:ext cx="3375720"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fr-FR" sz="2200" b="1" strike="noStrike" spc="-1" dirty="0">
                <a:solidFill>
                  <a:srgbClr val="FF0000"/>
                </a:solidFill>
                <a:latin typeface="Calibri"/>
              </a:rPr>
              <a:t>Indispensable pour donner du sens aux concepts</a:t>
            </a:r>
            <a:endParaRPr lang="fr-FR" sz="2200" b="0" strike="noStrike" spc="-1" dirty="0">
              <a:latin typeface="Arial"/>
            </a:endParaRPr>
          </a:p>
        </p:txBody>
      </p:sp>
      <p:sp>
        <p:nvSpPr>
          <p:cNvPr id="571" name="CustomShape 12"/>
          <p:cNvSpPr/>
          <p:nvPr>
            <p:custDataLst>
              <p:tags r:id="rId10"/>
            </p:custDataLst>
          </p:nvPr>
        </p:nvSpPr>
        <p:spPr>
          <a:xfrm>
            <a:off x="185400" y="105840"/>
            <a:ext cx="11802960" cy="577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200" b="1" strike="noStrike" spc="-1">
                <a:solidFill>
                  <a:srgbClr val="000000"/>
                </a:solidFill>
                <a:latin typeface="Calibri"/>
              </a:rPr>
              <a:t>La construction des savoirs géométriques</a:t>
            </a:r>
            <a:endParaRPr lang="fr-FR" sz="3200" b="0" strike="noStrike" spc="-1">
              <a:latin typeface="Arial"/>
            </a:endParaRPr>
          </a:p>
        </p:txBody>
      </p:sp>
      <p:sp>
        <p:nvSpPr>
          <p:cNvPr id="572" name="Line 13"/>
          <p:cNvSpPr/>
          <p:nvPr>
            <p:custDataLst>
              <p:tags r:id="rId11"/>
            </p:custDataLst>
          </p:nvPr>
        </p:nvSpPr>
        <p:spPr>
          <a:xfrm>
            <a:off x="0" y="712440"/>
            <a:ext cx="12191760" cy="0"/>
          </a:xfrm>
          <a:prstGeom prst="line">
            <a:avLst/>
          </a:prstGeom>
          <a:ln w="38100">
            <a:solidFill>
              <a:schemeClr val="tx1"/>
            </a:solidFill>
          </a:ln>
        </p:spPr>
        <p:style>
          <a:lnRef idx="1">
            <a:schemeClr val="accent1"/>
          </a:lnRef>
          <a:fillRef idx="0">
            <a:schemeClr val="accent1"/>
          </a:fillRef>
          <a:effectRef idx="0">
            <a:schemeClr val="accent1"/>
          </a:effectRef>
          <a:fontRef idx="minor"/>
        </p:style>
      </p:sp>
      <p:sp>
        <p:nvSpPr>
          <p:cNvPr id="573" name="CustomShape 14"/>
          <p:cNvSpPr/>
          <p:nvPr>
            <p:custDataLst>
              <p:tags r:id="rId12"/>
            </p:custDataLst>
          </p:nvPr>
        </p:nvSpPr>
        <p:spPr>
          <a:xfrm>
            <a:off x="4192920" y="1488600"/>
            <a:ext cx="3599640" cy="456120"/>
          </a:xfrm>
          <a:prstGeom prst="rect">
            <a:avLst/>
          </a:prstGeom>
          <a:noFill/>
          <a:ln w="2540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400" b="1" strike="noStrike" spc="-1">
                <a:solidFill>
                  <a:srgbClr val="000000"/>
                </a:solidFill>
                <a:latin typeface="Calibri"/>
              </a:rPr>
              <a:t>DES CONCEPTS</a:t>
            </a:r>
            <a:endParaRPr lang="fr-FR" sz="2400" b="0" strike="noStrike" spc="-1">
              <a:latin typeface="Arial"/>
            </a:endParaRPr>
          </a:p>
        </p:txBody>
      </p:sp>
      <p:sp>
        <p:nvSpPr>
          <p:cNvPr id="574" name="CustomShape 15"/>
          <p:cNvSpPr/>
          <p:nvPr>
            <p:custDataLst>
              <p:tags r:id="rId13"/>
            </p:custDataLst>
          </p:nvPr>
        </p:nvSpPr>
        <p:spPr>
          <a:xfrm>
            <a:off x="4192920" y="1950120"/>
            <a:ext cx="1799640" cy="395280"/>
          </a:xfrm>
          <a:prstGeom prst="rect">
            <a:avLst/>
          </a:prstGeom>
          <a:noFill/>
          <a:ln w="2540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000" b="1" strike="noStrike" spc="-1">
                <a:solidFill>
                  <a:srgbClr val="000000"/>
                </a:solidFill>
                <a:latin typeface="Calibri"/>
              </a:rPr>
              <a:t>Des objets</a:t>
            </a:r>
            <a:endParaRPr lang="fr-FR" sz="2000" b="0" strike="noStrike" spc="-1">
              <a:latin typeface="Arial"/>
            </a:endParaRPr>
          </a:p>
        </p:txBody>
      </p:sp>
      <p:sp>
        <p:nvSpPr>
          <p:cNvPr id="575" name="CustomShape 16"/>
          <p:cNvSpPr/>
          <p:nvPr>
            <p:custDataLst>
              <p:tags r:id="rId14"/>
            </p:custDataLst>
          </p:nvPr>
        </p:nvSpPr>
        <p:spPr>
          <a:xfrm>
            <a:off x="5992920" y="1950120"/>
            <a:ext cx="1799640" cy="395280"/>
          </a:xfrm>
          <a:prstGeom prst="rect">
            <a:avLst/>
          </a:prstGeom>
          <a:noFill/>
          <a:ln w="25400">
            <a:solidFill>
              <a:schemeClr val="tx1"/>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000" b="1" strike="noStrike" spc="-1">
                <a:solidFill>
                  <a:srgbClr val="000000"/>
                </a:solidFill>
                <a:latin typeface="Calibri"/>
              </a:rPr>
              <a:t>Des relations</a:t>
            </a:r>
            <a:endParaRPr lang="fr-FR" sz="2000" b="0" strike="noStrike" spc="-1">
              <a:latin typeface="Arial"/>
            </a:endParaRPr>
          </a:p>
        </p:txBody>
      </p:sp>
      <p:sp>
        <p:nvSpPr>
          <p:cNvPr id="576" name="CustomShape 17"/>
          <p:cNvSpPr/>
          <p:nvPr>
            <p:custDataLst>
              <p:tags r:id="rId15"/>
            </p:custDataLst>
          </p:nvPr>
        </p:nvSpPr>
        <p:spPr>
          <a:xfrm>
            <a:off x="5990760" y="2359800"/>
            <a:ext cx="1799640" cy="167112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p:style>
      </p:sp>
      <p:sp>
        <p:nvSpPr>
          <p:cNvPr id="577" name="CustomShape 18"/>
          <p:cNvSpPr/>
          <p:nvPr>
            <p:custDataLst>
              <p:tags r:id="rId16"/>
            </p:custDataLst>
          </p:nvPr>
        </p:nvSpPr>
        <p:spPr>
          <a:xfrm>
            <a:off x="4190760" y="2425320"/>
            <a:ext cx="1924920" cy="1461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69840" indent="-285480">
              <a:lnSpc>
                <a:spcPct val="100000"/>
              </a:lnSpc>
              <a:buClr>
                <a:srgbClr val="000000"/>
              </a:buClr>
              <a:buFont typeface="Arial"/>
              <a:buChar char="•"/>
            </a:pPr>
            <a:r>
              <a:rPr lang="fr-FR" sz="1800" b="0" strike="noStrike" spc="-151">
                <a:solidFill>
                  <a:srgbClr val="000000"/>
                </a:solidFill>
                <a:latin typeface="Calibri"/>
              </a:rPr>
              <a:t>Point</a:t>
            </a:r>
            <a:endParaRPr lang="fr-FR" sz="1800" b="0" strike="noStrike" spc="-1">
              <a:latin typeface="Arial"/>
            </a:endParaRPr>
          </a:p>
          <a:p>
            <a:pPr marL="69840" indent="-285480">
              <a:lnSpc>
                <a:spcPct val="100000"/>
              </a:lnSpc>
              <a:buClr>
                <a:srgbClr val="000000"/>
              </a:buClr>
              <a:buFont typeface="Arial"/>
              <a:buChar char="•"/>
            </a:pPr>
            <a:r>
              <a:rPr lang="fr-FR" sz="1800" b="0" strike="noStrike" spc="-151">
                <a:solidFill>
                  <a:srgbClr val="000000"/>
                </a:solidFill>
                <a:latin typeface="Calibri"/>
              </a:rPr>
              <a:t>Droite</a:t>
            </a:r>
            <a:endParaRPr lang="fr-FR" sz="1800" b="0" strike="noStrike" spc="-1">
              <a:latin typeface="Arial"/>
            </a:endParaRPr>
          </a:p>
          <a:p>
            <a:pPr marL="69840" indent="-285480">
              <a:lnSpc>
                <a:spcPct val="100000"/>
              </a:lnSpc>
              <a:buClr>
                <a:srgbClr val="000000"/>
              </a:buClr>
              <a:buFont typeface="Arial"/>
              <a:buChar char="•"/>
            </a:pPr>
            <a:r>
              <a:rPr lang="fr-FR" sz="1800" b="0" strike="noStrike" spc="-151">
                <a:solidFill>
                  <a:srgbClr val="000000"/>
                </a:solidFill>
                <a:latin typeface="Calibri"/>
              </a:rPr>
              <a:t>Cercle</a:t>
            </a:r>
            <a:endParaRPr lang="fr-FR" sz="1800" b="0" strike="noStrike" spc="-1">
              <a:latin typeface="Arial"/>
            </a:endParaRPr>
          </a:p>
          <a:p>
            <a:pPr marL="69840" indent="-285480">
              <a:lnSpc>
                <a:spcPct val="100000"/>
              </a:lnSpc>
              <a:buClr>
                <a:srgbClr val="000000"/>
              </a:buClr>
              <a:buFont typeface="Arial"/>
              <a:buChar char="•"/>
            </a:pPr>
            <a:r>
              <a:rPr lang="fr-FR" sz="1800" b="0" strike="noStrike" spc="-151">
                <a:solidFill>
                  <a:srgbClr val="000000"/>
                </a:solidFill>
                <a:latin typeface="Calibri"/>
              </a:rPr>
              <a:t>Carré</a:t>
            </a:r>
            <a:endParaRPr lang="fr-FR" sz="1800" b="0" strike="noStrike" spc="-1">
              <a:latin typeface="Arial"/>
            </a:endParaRPr>
          </a:p>
          <a:p>
            <a:pPr marL="69840" indent="-285480">
              <a:lnSpc>
                <a:spcPct val="100000"/>
              </a:lnSpc>
              <a:buClr>
                <a:srgbClr val="000000"/>
              </a:buClr>
              <a:buFont typeface="Arial"/>
              <a:buChar char="•"/>
            </a:pPr>
            <a:r>
              <a:rPr lang="fr-FR" sz="1800" b="0" strike="noStrike" spc="-151">
                <a:solidFill>
                  <a:srgbClr val="000000"/>
                </a:solidFill>
                <a:latin typeface="Calibri"/>
              </a:rPr>
              <a:t>…</a:t>
            </a:r>
            <a:endParaRPr lang="fr-FR" sz="1800" b="0" strike="noStrike" spc="-1">
              <a:latin typeface="Arial"/>
            </a:endParaRPr>
          </a:p>
        </p:txBody>
      </p:sp>
      <p:sp>
        <p:nvSpPr>
          <p:cNvPr id="578" name="CustomShape 19"/>
          <p:cNvSpPr/>
          <p:nvPr>
            <p:custDataLst>
              <p:tags r:id="rId17"/>
            </p:custDataLst>
          </p:nvPr>
        </p:nvSpPr>
        <p:spPr>
          <a:xfrm>
            <a:off x="5995080" y="4051080"/>
            <a:ext cx="2285640"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fr-FR" sz="2200" b="1" strike="noStrike" spc="-1" dirty="0">
                <a:solidFill>
                  <a:srgbClr val="FF0000"/>
                </a:solidFill>
                <a:latin typeface="Calibri"/>
              </a:rPr>
              <a:t>Se construisent sur un temps long</a:t>
            </a:r>
            <a:endParaRPr lang="fr-FR" sz="2200" b="0" strike="noStrike" spc="-1" dirty="0">
              <a:latin typeface="Arial"/>
            </a:endParaRPr>
          </a:p>
        </p:txBody>
      </p:sp>
      <p:sp>
        <p:nvSpPr>
          <p:cNvPr id="579" name="CustomShape 20"/>
          <p:cNvSpPr/>
          <p:nvPr>
            <p:custDataLst>
              <p:tags r:id="rId18"/>
            </p:custDataLst>
          </p:nvPr>
        </p:nvSpPr>
        <p:spPr>
          <a:xfrm>
            <a:off x="77760" y="3902400"/>
            <a:ext cx="3375720" cy="2804040"/>
          </a:xfrm>
          <a:prstGeom prst="rect">
            <a:avLst/>
          </a:prstGeom>
          <a:noFill/>
          <a:ln w="25400">
            <a:solidFill>
              <a:srgbClr val="0070C0"/>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000" b="0" strike="noStrike" spc="-1">
                <a:solidFill>
                  <a:srgbClr val="000000"/>
                </a:solidFill>
                <a:latin typeface="Calibri"/>
              </a:rPr>
              <a:t>En particulier </a:t>
            </a:r>
            <a:endParaRPr lang="fr-FR" sz="2000" b="0" strike="noStrike" spc="-1">
              <a:latin typeface="Arial"/>
            </a:endParaRPr>
          </a:p>
          <a:p>
            <a:pPr algn="ctr">
              <a:lnSpc>
                <a:spcPct val="100000"/>
              </a:lnSpc>
            </a:pPr>
            <a:r>
              <a:rPr lang="fr-FR" sz="2000" b="1" strike="noStrike" spc="-1">
                <a:solidFill>
                  <a:srgbClr val="0070C0"/>
                </a:solidFill>
                <a:latin typeface="Calibri"/>
              </a:rPr>
              <a:t>les problèmes de reproduction et de restauration de figures</a:t>
            </a:r>
            <a:endParaRPr lang="fr-FR" sz="2000" b="0" strike="noStrike" spc="-1">
              <a:latin typeface="Arial"/>
            </a:endParaRPr>
          </a:p>
          <a:p>
            <a:pPr algn="ctr">
              <a:lnSpc>
                <a:spcPct val="100000"/>
              </a:lnSpc>
            </a:pPr>
            <a:endParaRPr lang="fr-FR" sz="2000" b="0" strike="noStrike" spc="-1">
              <a:latin typeface="Arial"/>
            </a:endParaRPr>
          </a:p>
          <a:p>
            <a:pPr algn="ctr">
              <a:lnSpc>
                <a:spcPct val="100000"/>
              </a:lnSpc>
            </a:pPr>
            <a:r>
              <a:rPr lang="fr-FR" sz="2000" b="0" strike="noStrike" spc="-1">
                <a:solidFill>
                  <a:srgbClr val="000000"/>
                </a:solidFill>
                <a:latin typeface="Calibri"/>
              </a:rPr>
              <a:t>moyennant un </a:t>
            </a:r>
            <a:r>
              <a:rPr lang="fr-FR" sz="2000" b="1" strike="noStrike" spc="-1">
                <a:solidFill>
                  <a:srgbClr val="0070C0"/>
                </a:solidFill>
                <a:latin typeface="Calibri"/>
              </a:rPr>
              <a:t>jeu sur les variables didactiques</a:t>
            </a:r>
            <a:r>
              <a:rPr lang="fr-FR" sz="2000" b="0" strike="noStrike" spc="-1">
                <a:solidFill>
                  <a:srgbClr val="000000"/>
                </a:solidFill>
                <a:latin typeface="Calibri"/>
              </a:rPr>
              <a:t> en particulier sur le </a:t>
            </a:r>
            <a:r>
              <a:rPr lang="fr-FR" sz="2000" b="1" strike="noStrike" spc="-1">
                <a:solidFill>
                  <a:srgbClr val="000000"/>
                </a:solidFill>
                <a:latin typeface="Calibri"/>
              </a:rPr>
              <a:t>choix des instruments</a:t>
            </a:r>
            <a:r>
              <a:rPr lang="fr-FR" sz="2000" b="0" strike="noStrike" spc="-1">
                <a:solidFill>
                  <a:srgbClr val="000000"/>
                </a:solidFill>
                <a:latin typeface="Calibri"/>
              </a:rPr>
              <a:t> mis à disposition</a:t>
            </a:r>
            <a:endParaRPr lang="fr-FR" sz="2000" b="0" strike="noStrike" spc="-1">
              <a:latin typeface="Arial"/>
            </a:endParaRPr>
          </a:p>
        </p:txBody>
      </p:sp>
      <p:sp>
        <p:nvSpPr>
          <p:cNvPr id="2" name="ZoneTexte 1">
            <a:extLst>
              <a:ext uri="{FF2B5EF4-FFF2-40B4-BE49-F238E27FC236}">
                <a16:creationId xmlns:a16="http://schemas.microsoft.com/office/drawing/2014/main" id="{EA40400C-7ADD-8B46-A52A-278AFE672895}"/>
              </a:ext>
            </a:extLst>
          </p:cNvPr>
          <p:cNvSpPr txBox="1"/>
          <p:nvPr/>
        </p:nvSpPr>
        <p:spPr>
          <a:xfrm>
            <a:off x="15214600" y="6756400"/>
            <a:ext cx="184731" cy="369332"/>
          </a:xfrm>
          <a:prstGeom prst="rect">
            <a:avLst/>
          </a:prstGeom>
          <a:noFill/>
        </p:spPr>
        <p:txBody>
          <a:bodyPr wrap="none" rtlCol="0">
            <a:spAutoFit/>
          </a:bodyPr>
          <a:lstStyle/>
          <a:p>
            <a:endParaRPr lang="fr-FR" dirty="0"/>
          </a:p>
        </p:txBody>
      </p:sp>
      <p:sp>
        <p:nvSpPr>
          <p:cNvPr id="24" name="CustomShape 9">
            <a:extLst>
              <a:ext uri="{FF2B5EF4-FFF2-40B4-BE49-F238E27FC236}">
                <a16:creationId xmlns:a16="http://schemas.microsoft.com/office/drawing/2014/main" id="{16D81959-CB8C-FA4D-8B6F-71F743D6FAE2}"/>
              </a:ext>
            </a:extLst>
          </p:cNvPr>
          <p:cNvSpPr/>
          <p:nvPr>
            <p:custDataLst>
              <p:tags r:id="rId19"/>
            </p:custDataLst>
          </p:nvPr>
        </p:nvSpPr>
        <p:spPr>
          <a:xfrm flipH="1">
            <a:off x="7997240" y="2739600"/>
            <a:ext cx="2285640" cy="2489400"/>
          </a:xfrm>
          <a:custGeom>
            <a:avLst/>
            <a:gdLst/>
            <a:ahLst/>
            <a:cxnLst/>
            <a:rect l="l" t="t" r="r" b="b"/>
            <a:pathLst>
              <a:path w="21600" h="21600">
                <a:moveTo>
                  <a:pt x="0" y="0"/>
                </a:moveTo>
                <a:lnTo>
                  <a:pt x="21600" y="21600"/>
                </a:lnTo>
              </a:path>
            </a:pathLst>
          </a:custGeom>
          <a:noFill/>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p:style>
      </p:sp>
      <p:sp>
        <p:nvSpPr>
          <p:cNvPr id="25" name="CustomShape 10">
            <a:extLst>
              <a:ext uri="{FF2B5EF4-FFF2-40B4-BE49-F238E27FC236}">
                <a16:creationId xmlns:a16="http://schemas.microsoft.com/office/drawing/2014/main" id="{001021AD-9931-3D43-8841-E9EBEBC5C351}"/>
              </a:ext>
            </a:extLst>
          </p:cNvPr>
          <p:cNvSpPr/>
          <p:nvPr>
            <p:custDataLst>
              <p:tags r:id="rId20"/>
            </p:custDataLst>
          </p:nvPr>
        </p:nvSpPr>
        <p:spPr>
          <a:xfrm>
            <a:off x="8026406" y="5639886"/>
            <a:ext cx="4165594"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fr-FR" sz="2200" b="1" strike="noStrike" spc="-1" dirty="0">
                <a:solidFill>
                  <a:srgbClr val="FF0000"/>
                </a:solidFill>
                <a:latin typeface="Calibri"/>
              </a:rPr>
              <a:t>Des savoirs et des </a:t>
            </a:r>
            <a:r>
              <a:rPr lang="fr-FR" sz="2200" b="1" strike="noStrike" spc="-1" dirty="0" err="1">
                <a:solidFill>
                  <a:srgbClr val="FF0000"/>
                </a:solidFill>
                <a:latin typeface="Calibri"/>
              </a:rPr>
              <a:t>savoirs-faire</a:t>
            </a:r>
            <a:r>
              <a:rPr lang="fr-FR" sz="2200" b="1" strike="noStrike" spc="-1" dirty="0">
                <a:solidFill>
                  <a:srgbClr val="FF0000"/>
                </a:solidFill>
                <a:latin typeface="Calibri"/>
              </a:rPr>
              <a:t> qui risquent de rester inopérants</a:t>
            </a:r>
            <a:endParaRPr lang="fr-FR" sz="2200" b="0" strike="noStrike" spc="-1" dirty="0">
              <a:latin typeface="Arial"/>
            </a:endParaRPr>
          </a:p>
        </p:txBody>
      </p:sp>
      <p:sp>
        <p:nvSpPr>
          <p:cNvPr id="26" name="CustomShape 10">
            <a:extLst>
              <a:ext uri="{FF2B5EF4-FFF2-40B4-BE49-F238E27FC236}">
                <a16:creationId xmlns:a16="http://schemas.microsoft.com/office/drawing/2014/main" id="{8B5D76AC-C967-8E4F-8C79-7330CF500914}"/>
              </a:ext>
            </a:extLst>
          </p:cNvPr>
          <p:cNvSpPr/>
          <p:nvPr>
            <p:custDataLst>
              <p:tags r:id="rId21"/>
            </p:custDataLst>
          </p:nvPr>
        </p:nvSpPr>
        <p:spPr>
          <a:xfrm>
            <a:off x="8769180" y="3788920"/>
            <a:ext cx="3606160" cy="7679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fr-FR" sz="2200" b="1" strike="noStrike" spc="-1" dirty="0">
                <a:solidFill>
                  <a:srgbClr val="FF0000"/>
                </a:solidFill>
                <a:latin typeface="Calibri"/>
              </a:rPr>
              <a:t>Leçons de choses </a:t>
            </a:r>
          </a:p>
          <a:p>
            <a:pPr algn="ctr">
              <a:lnSpc>
                <a:spcPct val="100000"/>
              </a:lnSpc>
            </a:pPr>
            <a:r>
              <a:rPr lang="fr-FR" sz="2200" b="1" strike="noStrike" spc="-1" dirty="0">
                <a:solidFill>
                  <a:srgbClr val="FF0000"/>
                </a:solidFill>
                <a:latin typeface="Calibri"/>
              </a:rPr>
              <a:t>Géométrie de l’ostentation</a:t>
            </a:r>
            <a:endParaRPr lang="fr-FR" sz="2200" b="0" strike="noStrike" spc="-1" dirty="0">
              <a:latin typeface="Arial"/>
            </a:endParaRPr>
          </a:p>
        </p:txBody>
      </p:sp>
      <p:sp>
        <p:nvSpPr>
          <p:cNvPr id="27" name="Flèche courbée vers le haut 26">
            <a:hlinkClick r:id="rId24" action="ppaction://hlinksldjump"/>
            <a:extLst>
              <a:ext uri="{FF2B5EF4-FFF2-40B4-BE49-F238E27FC236}">
                <a16:creationId xmlns:a16="http://schemas.microsoft.com/office/drawing/2014/main" id="{C6410B7F-F93B-7A43-B6A8-EE9D475FCAD1}"/>
              </a:ext>
            </a:extLst>
          </p:cNvPr>
          <p:cNvSpPr/>
          <p:nvPr/>
        </p:nvSpPr>
        <p:spPr>
          <a:xfrm>
            <a:off x="11658600" y="6451600"/>
            <a:ext cx="463848" cy="299697"/>
          </a:xfrm>
          <a:prstGeom prst="curved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71692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7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 grpId="0" animBg="1"/>
      <p:bldP spid="570" grpId="0"/>
      <p:bldP spid="57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CustomShape 1"/>
          <p:cNvSpPr/>
          <p:nvPr>
            <p:custDataLst>
              <p:tags r:id="rId1"/>
            </p:custDataLst>
          </p:nvPr>
        </p:nvSpPr>
        <p:spPr>
          <a:xfrm>
            <a:off x="149040" y="128160"/>
            <a:ext cx="11902320" cy="577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200" b="1" strike="noStrike" spc="-1">
                <a:solidFill>
                  <a:srgbClr val="000000"/>
                </a:solidFill>
                <a:latin typeface="Calibri"/>
              </a:rPr>
              <a:t>La géométrie plane dans les programmes de la maternelle</a:t>
            </a:r>
            <a:endParaRPr lang="fr-FR" sz="3200" b="0" strike="noStrike" spc="-1">
              <a:latin typeface="Arial"/>
            </a:endParaRPr>
          </a:p>
        </p:txBody>
      </p:sp>
      <p:sp>
        <p:nvSpPr>
          <p:cNvPr id="531" name="CustomShape 2"/>
          <p:cNvSpPr/>
          <p:nvPr>
            <p:custDataLst>
              <p:tags r:id="rId2"/>
            </p:custDataLst>
          </p:nvPr>
        </p:nvSpPr>
        <p:spPr>
          <a:xfrm>
            <a:off x="412920" y="1945800"/>
            <a:ext cx="11365560" cy="3652200"/>
          </a:xfrm>
          <a:prstGeom prst="rect">
            <a:avLst/>
          </a:prstGeom>
          <a:noFill/>
          <a:ln w="63500">
            <a:solidFill>
              <a:srgbClr val="0070C0"/>
            </a:solidFill>
            <a:round/>
          </a:ln>
        </p:spPr>
        <p:style>
          <a:lnRef idx="0">
            <a:scrgbClr r="0" g="0" b="0"/>
          </a:lnRef>
          <a:fillRef idx="0">
            <a:scrgbClr r="0" g="0" b="0"/>
          </a:fillRef>
          <a:effectRef idx="0">
            <a:scrgbClr r="0" g="0" b="0"/>
          </a:effectRef>
          <a:fontRef idx="minor"/>
        </p:style>
        <p:txBody>
          <a:bodyPr lIns="180000" tIns="180000" rIns="180000" bIns="180000">
            <a:spAutoFit/>
          </a:bodyPr>
          <a:lstStyle/>
          <a:p>
            <a:pPr algn="just">
              <a:lnSpc>
                <a:spcPct val="100000"/>
              </a:lnSpc>
            </a:pPr>
            <a:r>
              <a:rPr lang="fr-FR" sz="2400" b="0" strike="noStrike" spc="-1" dirty="0">
                <a:solidFill>
                  <a:srgbClr val="000000"/>
                </a:solidFill>
                <a:latin typeface="Calibri"/>
              </a:rPr>
              <a:t>Très tôt, les jeunes enfants </a:t>
            </a:r>
            <a:r>
              <a:rPr lang="fr-FR" sz="2400" b="1" strike="noStrike" spc="-1" dirty="0">
                <a:solidFill>
                  <a:srgbClr val="0070C0"/>
                </a:solidFill>
                <a:latin typeface="Calibri"/>
              </a:rPr>
              <a:t>discernent intuitivement des formes </a:t>
            </a:r>
            <a:r>
              <a:rPr lang="fr-FR" sz="2400" b="0" strike="noStrike" spc="-1" dirty="0">
                <a:solidFill>
                  <a:srgbClr val="000000"/>
                </a:solidFill>
                <a:latin typeface="Calibri"/>
              </a:rPr>
              <a:t>(carré, triangle, etc.) et des grandeurs (longueur, contenance, masse, aire, etc.).  A l’école maternelle, ils construisent des connaissances et des repères sur quelques formes et grandeurs. </a:t>
            </a:r>
            <a:r>
              <a:rPr lang="fr-FR" sz="2400" b="1" strike="noStrike" spc="-1" dirty="0">
                <a:solidFill>
                  <a:srgbClr val="0070C0"/>
                </a:solidFill>
                <a:latin typeface="Calibri"/>
              </a:rPr>
              <a:t>L’approche des formes planes</a:t>
            </a:r>
            <a:r>
              <a:rPr lang="fr-FR" sz="2400" b="0" strike="noStrike" spc="-1" dirty="0">
                <a:solidFill>
                  <a:srgbClr val="000000"/>
                </a:solidFill>
                <a:latin typeface="Calibri"/>
              </a:rPr>
              <a:t>, des objets de l’espace, des grandeurs, se fait par la </a:t>
            </a:r>
            <a:r>
              <a:rPr lang="fr-FR" sz="2400" b="1" strike="noStrike" spc="-1" dirty="0">
                <a:solidFill>
                  <a:srgbClr val="0070C0"/>
                </a:solidFill>
                <a:latin typeface="Calibri"/>
              </a:rPr>
              <a:t>manipulation</a:t>
            </a:r>
            <a:r>
              <a:rPr lang="fr-FR" sz="2400" b="0" strike="noStrike" spc="-1" dirty="0">
                <a:solidFill>
                  <a:srgbClr val="0070C0"/>
                </a:solidFill>
                <a:latin typeface="Calibri"/>
              </a:rPr>
              <a:t> et la </a:t>
            </a:r>
            <a:r>
              <a:rPr lang="fr-FR" sz="2400" b="1" strike="noStrike" spc="-1" dirty="0">
                <a:solidFill>
                  <a:srgbClr val="0070C0"/>
                </a:solidFill>
                <a:latin typeface="Calibri"/>
              </a:rPr>
              <a:t>coordination d’actions sur des objets</a:t>
            </a:r>
            <a:r>
              <a:rPr lang="fr-FR" sz="2400" b="0" strike="noStrike" spc="-1" dirty="0">
                <a:solidFill>
                  <a:srgbClr val="000000"/>
                </a:solidFill>
                <a:latin typeface="Calibri"/>
              </a:rPr>
              <a:t>. Cette approche est </a:t>
            </a:r>
            <a:r>
              <a:rPr lang="fr-FR" sz="2400" b="1" strike="noStrike" spc="-1" dirty="0">
                <a:solidFill>
                  <a:srgbClr val="0070C0"/>
                </a:solidFill>
                <a:latin typeface="Calibri"/>
              </a:rPr>
              <a:t>soutenue</a:t>
            </a:r>
            <a:r>
              <a:rPr lang="fr-FR" sz="2400" b="1" strike="noStrike" spc="-1" dirty="0">
                <a:solidFill>
                  <a:srgbClr val="000000"/>
                </a:solidFill>
                <a:latin typeface="Calibri"/>
              </a:rPr>
              <a:t> </a:t>
            </a:r>
            <a:r>
              <a:rPr lang="fr-FR" sz="2400" b="1" strike="noStrike" spc="-1" dirty="0">
                <a:solidFill>
                  <a:srgbClr val="0070C0"/>
                </a:solidFill>
                <a:latin typeface="Calibri"/>
              </a:rPr>
              <a:t>par le langage </a:t>
            </a:r>
            <a:r>
              <a:rPr lang="fr-FR" sz="2400" b="0" strike="noStrike" spc="-1" dirty="0">
                <a:solidFill>
                  <a:srgbClr val="000000"/>
                </a:solidFill>
                <a:latin typeface="Calibri"/>
              </a:rPr>
              <a:t>: il permet de </a:t>
            </a:r>
            <a:r>
              <a:rPr lang="fr-FR" sz="2400" b="1" strike="noStrike" spc="-1" dirty="0">
                <a:solidFill>
                  <a:srgbClr val="0070C0"/>
                </a:solidFill>
                <a:latin typeface="Calibri"/>
              </a:rPr>
              <a:t>décrire ces objets</a:t>
            </a:r>
            <a:r>
              <a:rPr lang="fr-FR" sz="2400" b="0" strike="noStrike" spc="-1" dirty="0">
                <a:solidFill>
                  <a:srgbClr val="0070C0"/>
                </a:solidFill>
                <a:latin typeface="Calibri"/>
              </a:rPr>
              <a:t> </a:t>
            </a:r>
            <a:r>
              <a:rPr lang="fr-FR" sz="2400" b="0" strike="noStrike" spc="-1" dirty="0">
                <a:solidFill>
                  <a:srgbClr val="000000"/>
                </a:solidFill>
                <a:latin typeface="Calibri"/>
              </a:rPr>
              <a:t>et ces actions et </a:t>
            </a:r>
            <a:r>
              <a:rPr lang="fr-FR" sz="2400" b="1" strike="noStrike" spc="-1" dirty="0">
                <a:solidFill>
                  <a:srgbClr val="0070C0"/>
                </a:solidFill>
                <a:latin typeface="Calibri"/>
              </a:rPr>
              <a:t>favorise l’identification de premières caractéristiques descriptives</a:t>
            </a:r>
            <a:r>
              <a:rPr lang="fr-FR" sz="2400" b="0" strike="noStrike" spc="-1" dirty="0">
                <a:solidFill>
                  <a:srgbClr val="000000"/>
                </a:solidFill>
                <a:latin typeface="Calibri"/>
              </a:rPr>
              <a:t>. Ces connaissances qui resteront limitées constituent une première approche de la géométrie et de la mesure qui seront enseignées aux cycles 2 et 3.</a:t>
            </a:r>
            <a:endParaRPr lang="fr-FR" sz="2400" b="0" strike="noStrike" spc="-1" dirty="0">
              <a:latin typeface="Arial"/>
            </a:endParaRPr>
          </a:p>
        </p:txBody>
      </p:sp>
      <p:sp>
        <p:nvSpPr>
          <p:cNvPr id="532" name="CustomShape 3"/>
          <p:cNvSpPr/>
          <p:nvPr>
            <p:custDataLst>
              <p:tags r:id="rId3"/>
            </p:custDataLst>
          </p:nvPr>
        </p:nvSpPr>
        <p:spPr>
          <a:xfrm>
            <a:off x="394920" y="1422360"/>
            <a:ext cx="2925720" cy="51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800" b="1" strike="noStrike" spc="-1">
                <a:solidFill>
                  <a:srgbClr val="0070C0"/>
                </a:solidFill>
                <a:latin typeface="Calibri"/>
              </a:rPr>
              <a:t>CYCLE 1</a:t>
            </a:r>
            <a:endParaRPr lang="fr-FR" sz="2800" b="0" strike="noStrike" spc="-1">
              <a:latin typeface="Arial"/>
            </a:endParaRPr>
          </a:p>
        </p:txBody>
      </p:sp>
      <p:sp>
        <p:nvSpPr>
          <p:cNvPr id="533" name="Line 4"/>
          <p:cNvSpPr/>
          <p:nvPr>
            <p:custDataLst>
              <p:tags r:id="rId4"/>
            </p:custDataLst>
          </p:nvPr>
        </p:nvSpPr>
        <p:spPr>
          <a:xfrm>
            <a:off x="0" y="712440"/>
            <a:ext cx="12191760" cy="0"/>
          </a:xfrm>
          <a:prstGeom prst="line">
            <a:avLst/>
          </a:prstGeom>
          <a:ln w="38100">
            <a:solidFill>
              <a:schemeClr val="tx1"/>
            </a:solidFill>
          </a:ln>
        </p:spPr>
        <p:style>
          <a:lnRef idx="1">
            <a:schemeClr val="accent1"/>
          </a:lnRef>
          <a:fillRef idx="0">
            <a:schemeClr val="accent1"/>
          </a:fillRef>
          <a:effectRef idx="0">
            <a:schemeClr val="accent1"/>
          </a:effectRef>
          <a:fontRef idx="minor"/>
        </p:style>
      </p:sp>
      <p:sp>
        <p:nvSpPr>
          <p:cNvPr id="6" name="Flèche courbée vers le haut 5">
            <a:hlinkClick r:id="rId7" action="ppaction://hlinksldjump"/>
            <a:extLst>
              <a:ext uri="{FF2B5EF4-FFF2-40B4-BE49-F238E27FC236}">
                <a16:creationId xmlns:a16="http://schemas.microsoft.com/office/drawing/2014/main" id="{D18C636A-E189-0C45-ABDE-DD0B5D61F11C}"/>
              </a:ext>
            </a:extLst>
          </p:cNvPr>
          <p:cNvSpPr/>
          <p:nvPr/>
        </p:nvSpPr>
        <p:spPr>
          <a:xfrm>
            <a:off x="11658600" y="6451600"/>
            <a:ext cx="463848" cy="299697"/>
          </a:xfrm>
          <a:prstGeom prst="curved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CustomShape 1"/>
          <p:cNvSpPr/>
          <p:nvPr>
            <p:custDataLst>
              <p:tags r:id="rId1"/>
            </p:custDataLst>
          </p:nvPr>
        </p:nvSpPr>
        <p:spPr>
          <a:xfrm>
            <a:off x="412920" y="1945800"/>
            <a:ext cx="11365560" cy="3652200"/>
          </a:xfrm>
          <a:prstGeom prst="rect">
            <a:avLst/>
          </a:prstGeom>
          <a:noFill/>
          <a:ln w="63500">
            <a:solidFill>
              <a:srgbClr val="0070C0"/>
            </a:solidFill>
            <a:round/>
          </a:ln>
        </p:spPr>
        <p:style>
          <a:lnRef idx="0">
            <a:scrgbClr r="0" g="0" b="0"/>
          </a:lnRef>
          <a:fillRef idx="0">
            <a:scrgbClr r="0" g="0" b="0"/>
          </a:fillRef>
          <a:effectRef idx="0">
            <a:scrgbClr r="0" g="0" b="0"/>
          </a:effectRef>
          <a:fontRef idx="minor"/>
        </p:style>
        <p:txBody>
          <a:bodyPr lIns="180000" tIns="180000" rIns="180000" bIns="180000">
            <a:spAutoFit/>
          </a:bodyPr>
          <a:lstStyle/>
          <a:p>
            <a:pPr algn="just">
              <a:lnSpc>
                <a:spcPct val="100000"/>
              </a:lnSpc>
            </a:pPr>
            <a:r>
              <a:rPr lang="fr-FR" sz="2400" b="1" strike="noStrike" spc="-1">
                <a:solidFill>
                  <a:srgbClr val="0070C0"/>
                </a:solidFill>
                <a:latin typeface="Calibri"/>
              </a:rPr>
              <a:t>Les notions de géométrie plane et les connaissances sur les figures usuelles s’acquièrent à partir de manipulations et de résolutions de problèmes </a:t>
            </a:r>
            <a:r>
              <a:rPr lang="fr-FR" sz="2400" b="0" strike="noStrike" spc="-1">
                <a:solidFill>
                  <a:srgbClr val="000000"/>
                </a:solidFill>
                <a:latin typeface="Calibri"/>
              </a:rPr>
              <a:t>(reproduction de figures, activités de tri et de classement, description de figures, reconnaissance de figures à partir de leur description, tracés en suivant un programme de construction simple). </a:t>
            </a:r>
            <a:r>
              <a:rPr lang="fr-FR" sz="2400" b="1" strike="noStrike" spc="-1">
                <a:solidFill>
                  <a:srgbClr val="0070C0"/>
                </a:solidFill>
                <a:latin typeface="Calibri"/>
              </a:rPr>
              <a:t>La reproduction de figures diverses, simples et composées est une source importante de problèmes de géométrie dont on peut faire varier la difficulté en fonction des figures à reproduire et des instruments disponibles. Les concepts généraux de géométrie (droites, points, segments, angles droits) sont présentés à partir de tels problèmes. </a:t>
            </a:r>
            <a:endParaRPr lang="fr-FR" sz="2400" b="0" strike="noStrike" spc="-1">
              <a:latin typeface="Arial"/>
            </a:endParaRPr>
          </a:p>
        </p:txBody>
      </p:sp>
      <p:sp>
        <p:nvSpPr>
          <p:cNvPr id="535" name="CustomShape 2"/>
          <p:cNvSpPr/>
          <p:nvPr>
            <p:custDataLst>
              <p:tags r:id="rId2"/>
            </p:custDataLst>
          </p:nvPr>
        </p:nvSpPr>
        <p:spPr>
          <a:xfrm>
            <a:off x="394920" y="1422360"/>
            <a:ext cx="2925720" cy="51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800" b="1" strike="noStrike" spc="-1">
                <a:solidFill>
                  <a:srgbClr val="0070C0"/>
                </a:solidFill>
                <a:latin typeface="Calibri"/>
              </a:rPr>
              <a:t>CYCLE 2</a:t>
            </a:r>
            <a:endParaRPr lang="fr-FR" sz="2800" b="0" strike="noStrike" spc="-1">
              <a:latin typeface="Arial"/>
            </a:endParaRPr>
          </a:p>
        </p:txBody>
      </p:sp>
      <p:sp>
        <p:nvSpPr>
          <p:cNvPr id="536" name="CustomShape 3"/>
          <p:cNvSpPr/>
          <p:nvPr>
            <p:custDataLst>
              <p:tags r:id="rId3"/>
            </p:custDataLst>
          </p:nvPr>
        </p:nvSpPr>
        <p:spPr>
          <a:xfrm>
            <a:off x="149040" y="128160"/>
            <a:ext cx="10384560" cy="577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200" b="1" strike="noStrike" spc="-1">
                <a:solidFill>
                  <a:srgbClr val="000000"/>
                </a:solidFill>
                <a:latin typeface="Calibri"/>
              </a:rPr>
              <a:t>La géométrie plane dans les programmes du cycle 2</a:t>
            </a:r>
            <a:endParaRPr lang="fr-FR" sz="3200" b="0" strike="noStrike" spc="-1">
              <a:latin typeface="Arial"/>
            </a:endParaRPr>
          </a:p>
        </p:txBody>
      </p:sp>
      <p:sp>
        <p:nvSpPr>
          <p:cNvPr id="537" name="Line 4"/>
          <p:cNvSpPr/>
          <p:nvPr>
            <p:custDataLst>
              <p:tags r:id="rId4"/>
            </p:custDataLst>
          </p:nvPr>
        </p:nvSpPr>
        <p:spPr>
          <a:xfrm>
            <a:off x="0" y="712440"/>
            <a:ext cx="12191760" cy="0"/>
          </a:xfrm>
          <a:prstGeom prst="line">
            <a:avLst/>
          </a:prstGeom>
          <a:ln w="38100">
            <a:solidFill>
              <a:schemeClr val="tx1"/>
            </a:solidFill>
          </a:ln>
        </p:spPr>
        <p:style>
          <a:lnRef idx="1">
            <a:schemeClr val="accent1"/>
          </a:lnRef>
          <a:fillRef idx="0">
            <a:schemeClr val="accent1"/>
          </a:fillRef>
          <a:effectRef idx="0">
            <a:schemeClr val="accent1"/>
          </a:effectRef>
          <a:fontRef idx="minor"/>
        </p:style>
      </p:sp>
      <p:sp>
        <p:nvSpPr>
          <p:cNvPr id="6" name="Flèche courbée vers le haut 5">
            <a:hlinkClick r:id="rId7" action="ppaction://hlinksldjump"/>
            <a:extLst>
              <a:ext uri="{FF2B5EF4-FFF2-40B4-BE49-F238E27FC236}">
                <a16:creationId xmlns:a16="http://schemas.microsoft.com/office/drawing/2014/main" id="{AD80A095-F991-3E41-AEC5-8235474143F4}"/>
              </a:ext>
            </a:extLst>
          </p:cNvPr>
          <p:cNvSpPr/>
          <p:nvPr/>
        </p:nvSpPr>
        <p:spPr>
          <a:xfrm>
            <a:off x="11658600" y="6451600"/>
            <a:ext cx="463848" cy="299697"/>
          </a:xfrm>
          <a:prstGeom prst="curved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CustomShape 1"/>
          <p:cNvSpPr/>
          <p:nvPr>
            <p:custDataLst>
              <p:tags r:id="rId1"/>
            </p:custDataLst>
          </p:nvPr>
        </p:nvSpPr>
        <p:spPr>
          <a:xfrm>
            <a:off x="412920" y="1367440"/>
            <a:ext cx="11365560" cy="5284080"/>
          </a:xfrm>
          <a:prstGeom prst="rect">
            <a:avLst/>
          </a:prstGeom>
          <a:noFill/>
          <a:ln w="63500">
            <a:solidFill>
              <a:srgbClr val="0070C0"/>
            </a:solidFill>
            <a:round/>
          </a:ln>
        </p:spPr>
        <p:style>
          <a:lnRef idx="0">
            <a:scrgbClr r="0" g="0" b="0"/>
          </a:lnRef>
          <a:fillRef idx="0">
            <a:scrgbClr r="0" g="0" b="0"/>
          </a:fillRef>
          <a:effectRef idx="0">
            <a:scrgbClr r="0" g="0" b="0"/>
          </a:effectRef>
          <a:fontRef idx="minor"/>
        </p:style>
        <p:txBody>
          <a:bodyPr lIns="180000" tIns="108000" rIns="180000" bIns="108000">
            <a:noAutofit/>
          </a:bodyPr>
          <a:lstStyle/>
          <a:p>
            <a:pPr algn="just">
              <a:lnSpc>
                <a:spcPct val="100000"/>
              </a:lnSpc>
            </a:pPr>
            <a:r>
              <a:rPr lang="fr-FR" sz="2400" b="0" strike="noStrike" spc="-1">
                <a:solidFill>
                  <a:srgbClr val="000000"/>
                </a:solidFill>
                <a:latin typeface="Calibri"/>
              </a:rPr>
              <a:t>Prolongeant le travail amorcé au cycle 2, les activités permettent aux élèves de </a:t>
            </a:r>
            <a:r>
              <a:rPr lang="fr-FR" sz="2400" b="1" strike="noStrike" spc="-1">
                <a:solidFill>
                  <a:srgbClr val="0070C0"/>
                </a:solidFill>
                <a:latin typeface="Calibri"/>
              </a:rPr>
              <a:t>passer progressivement d'une géométrie où les objets </a:t>
            </a:r>
            <a:r>
              <a:rPr lang="fr-FR" sz="2400" b="0" strike="noStrike" spc="-1">
                <a:solidFill>
                  <a:srgbClr val="000000"/>
                </a:solidFill>
                <a:latin typeface="Calibri"/>
              </a:rPr>
              <a:t>(le carré, la droite, le cube, etc.) </a:t>
            </a:r>
            <a:r>
              <a:rPr lang="fr-FR" sz="2400" b="1" strike="noStrike" spc="-1">
                <a:solidFill>
                  <a:srgbClr val="0070C0"/>
                </a:solidFill>
                <a:latin typeface="Calibri"/>
              </a:rPr>
              <a:t>et leurs propriétés sont essentiellement contrôlés par la perception à une géométrie où le recours à des instruments devient déterminant, pour aller ensuite vers une géométrie dont la validation s’appuie sur le raisonnement et l’argumentation. </a:t>
            </a:r>
            <a:r>
              <a:rPr lang="fr-FR" sz="2400" b="0" strike="noStrike" spc="-1">
                <a:solidFill>
                  <a:srgbClr val="000000"/>
                </a:solidFill>
                <a:latin typeface="Calibri"/>
              </a:rPr>
              <a:t>Différentes caractérisations d’un même objet ou d’une même notion s’enrichissant mutuellement permettent aux élèves de </a:t>
            </a:r>
            <a:r>
              <a:rPr lang="fr-FR" sz="2400" b="1" strike="noStrike" spc="-1">
                <a:solidFill>
                  <a:srgbClr val="0070C0"/>
                </a:solidFill>
                <a:latin typeface="Calibri"/>
              </a:rPr>
              <a:t>passer du regard ordinaire porté sur un dessin au regard géométrique porté sur une figure</a:t>
            </a:r>
            <a:r>
              <a:rPr lang="fr-FR" sz="2400" b="0" strike="noStrike" spc="-1">
                <a:solidFill>
                  <a:srgbClr val="000000"/>
                </a:solidFill>
                <a:latin typeface="Calibri"/>
              </a:rPr>
              <a:t>. </a:t>
            </a:r>
            <a:r>
              <a:rPr lang="fr-FR" sz="2400" b="1" strike="noStrike" spc="-1">
                <a:solidFill>
                  <a:srgbClr val="0070C0"/>
                </a:solidFill>
                <a:latin typeface="Calibri"/>
              </a:rPr>
              <a:t>Les situations faisant appel à différents types de tâches</a:t>
            </a:r>
            <a:r>
              <a:rPr lang="fr-FR" sz="2400" b="1" strike="noStrike" spc="-1">
                <a:solidFill>
                  <a:srgbClr val="000000"/>
                </a:solidFill>
                <a:latin typeface="Calibri"/>
              </a:rPr>
              <a:t> </a:t>
            </a:r>
            <a:r>
              <a:rPr lang="fr-FR" sz="2400" b="0" strike="noStrike" spc="-1">
                <a:solidFill>
                  <a:srgbClr val="000000"/>
                </a:solidFill>
                <a:latin typeface="Calibri"/>
              </a:rPr>
              <a:t>(reconnaître, nommer, comparer, vérifier, décrire, reproduire, représenter, construire) portant sur des objets géométriques, sont </a:t>
            </a:r>
            <a:r>
              <a:rPr lang="fr-FR" sz="2400" b="1" strike="noStrike" spc="-1">
                <a:solidFill>
                  <a:srgbClr val="0070C0"/>
                </a:solidFill>
                <a:latin typeface="Calibri"/>
              </a:rPr>
              <a:t>privilégiées afin de faire émerger des concepts géométriques</a:t>
            </a:r>
            <a:r>
              <a:rPr lang="fr-FR" sz="2400" b="0" strike="noStrike" spc="-1">
                <a:solidFill>
                  <a:srgbClr val="000000"/>
                </a:solidFill>
                <a:latin typeface="Calibri"/>
              </a:rPr>
              <a:t> (caractérisations et propriétés des objets, relations entre les objets) et </a:t>
            </a:r>
            <a:r>
              <a:rPr lang="fr-FR" sz="2400" b="1" strike="noStrike" spc="-1">
                <a:solidFill>
                  <a:srgbClr val="0070C0"/>
                </a:solidFill>
                <a:latin typeface="Calibri"/>
              </a:rPr>
              <a:t>de les enrichir</a:t>
            </a:r>
            <a:r>
              <a:rPr lang="fr-FR" sz="2400" b="0" strike="noStrike" spc="-1">
                <a:solidFill>
                  <a:srgbClr val="000000"/>
                </a:solidFill>
                <a:latin typeface="Calibri"/>
              </a:rPr>
              <a:t>. </a:t>
            </a:r>
            <a:r>
              <a:rPr lang="fr-FR" sz="2400" b="1" strike="noStrike" spc="-1">
                <a:solidFill>
                  <a:srgbClr val="0070C0"/>
                </a:solidFill>
                <a:latin typeface="Calibri"/>
              </a:rPr>
              <a:t>Un jeu sur les contraintes de la situation, sur les supports et les instruments mis à disposition des élèves, permet une évolution des procédures de traitement des problèmes et un enrichissement des connaissances.</a:t>
            </a:r>
            <a:endParaRPr lang="fr-FR" sz="2400" b="0" strike="noStrike" spc="-1">
              <a:latin typeface="Arial"/>
            </a:endParaRPr>
          </a:p>
        </p:txBody>
      </p:sp>
      <p:sp>
        <p:nvSpPr>
          <p:cNvPr id="539" name="CustomShape 2"/>
          <p:cNvSpPr/>
          <p:nvPr>
            <p:custDataLst>
              <p:tags r:id="rId2"/>
            </p:custDataLst>
          </p:nvPr>
        </p:nvSpPr>
        <p:spPr>
          <a:xfrm>
            <a:off x="394920" y="848160"/>
            <a:ext cx="2925720" cy="51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800" b="1" strike="noStrike" spc="-1">
                <a:solidFill>
                  <a:srgbClr val="0070C0"/>
                </a:solidFill>
                <a:latin typeface="Calibri"/>
              </a:rPr>
              <a:t>CYCLE 3</a:t>
            </a:r>
            <a:endParaRPr lang="fr-FR" sz="2800" b="0" strike="noStrike" spc="-1">
              <a:latin typeface="Arial"/>
            </a:endParaRPr>
          </a:p>
        </p:txBody>
      </p:sp>
      <p:sp>
        <p:nvSpPr>
          <p:cNvPr id="540" name="CustomShape 3"/>
          <p:cNvSpPr/>
          <p:nvPr>
            <p:custDataLst>
              <p:tags r:id="rId3"/>
            </p:custDataLst>
          </p:nvPr>
        </p:nvSpPr>
        <p:spPr>
          <a:xfrm>
            <a:off x="149040" y="128160"/>
            <a:ext cx="11865960" cy="577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200" b="1" strike="noStrike" spc="-1">
                <a:solidFill>
                  <a:srgbClr val="000000"/>
                </a:solidFill>
                <a:latin typeface="Calibri"/>
              </a:rPr>
              <a:t>La géométrie plane dans les programmes du cycle 3</a:t>
            </a:r>
            <a:endParaRPr lang="fr-FR" sz="3200" b="0" strike="noStrike" spc="-1">
              <a:latin typeface="Arial"/>
            </a:endParaRPr>
          </a:p>
        </p:txBody>
      </p:sp>
      <p:sp>
        <p:nvSpPr>
          <p:cNvPr id="541" name="Line 4"/>
          <p:cNvSpPr/>
          <p:nvPr>
            <p:custDataLst>
              <p:tags r:id="rId4"/>
            </p:custDataLst>
          </p:nvPr>
        </p:nvSpPr>
        <p:spPr>
          <a:xfrm>
            <a:off x="0" y="712440"/>
            <a:ext cx="12191760" cy="0"/>
          </a:xfrm>
          <a:prstGeom prst="line">
            <a:avLst/>
          </a:prstGeom>
          <a:ln w="38100">
            <a:solidFill>
              <a:schemeClr val="tx1"/>
            </a:solidFill>
          </a:ln>
        </p:spPr>
        <p:style>
          <a:lnRef idx="1">
            <a:schemeClr val="accent1"/>
          </a:lnRef>
          <a:fillRef idx="0">
            <a:schemeClr val="accent1"/>
          </a:fillRef>
          <a:effectRef idx="0">
            <a:schemeClr val="accent1"/>
          </a:effectRef>
          <a:fontRef idx="minor"/>
        </p:style>
      </p:sp>
      <p:sp>
        <p:nvSpPr>
          <p:cNvPr id="6" name="Flèche courbée vers le haut 5">
            <a:hlinkClick r:id="rId7" action="ppaction://hlinksldjump"/>
            <a:extLst>
              <a:ext uri="{FF2B5EF4-FFF2-40B4-BE49-F238E27FC236}">
                <a16:creationId xmlns:a16="http://schemas.microsoft.com/office/drawing/2014/main" id="{97625B92-A97F-4E48-9B52-9FFBE68CED03}"/>
              </a:ext>
            </a:extLst>
          </p:cNvPr>
          <p:cNvSpPr/>
          <p:nvPr/>
        </p:nvSpPr>
        <p:spPr>
          <a:xfrm>
            <a:off x="11658600" y="6451600"/>
            <a:ext cx="463848" cy="299697"/>
          </a:xfrm>
          <a:prstGeom prst="curved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 name="CustomShape 1"/>
          <p:cNvSpPr/>
          <p:nvPr>
            <p:custDataLst>
              <p:tags r:id="rId1"/>
            </p:custDataLst>
          </p:nvPr>
        </p:nvSpPr>
        <p:spPr>
          <a:xfrm>
            <a:off x="223920" y="816480"/>
            <a:ext cx="11743920" cy="3198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400" b="0" strike="noStrike" spc="-1" dirty="0">
                <a:solidFill>
                  <a:srgbClr val="000000"/>
                </a:solidFill>
                <a:latin typeface="Calibri"/>
              </a:rPr>
              <a:t>Les </a:t>
            </a:r>
            <a:r>
              <a:rPr lang="fr-FR" sz="2400" b="1" strike="noStrike" spc="-1" dirty="0">
                <a:solidFill>
                  <a:srgbClr val="000000"/>
                </a:solidFill>
                <a:latin typeface="Calibri"/>
              </a:rPr>
              <a:t>problèmes de reproduction (ou de restauration) de figures planes </a:t>
            </a:r>
            <a:r>
              <a:rPr lang="fr-FR" sz="2400" b="0" strike="noStrike" spc="-1" dirty="0">
                <a:solidFill>
                  <a:srgbClr val="000000"/>
                </a:solidFill>
                <a:latin typeface="Calibri"/>
              </a:rPr>
              <a:t>constituent un terrain fertile pour </a:t>
            </a:r>
            <a:r>
              <a:rPr lang="fr-FR" sz="2400" b="1" strike="noStrike" spc="-1" dirty="0">
                <a:solidFill>
                  <a:srgbClr val="000000"/>
                </a:solidFill>
                <a:latin typeface="Calibri"/>
              </a:rPr>
              <a:t>rendre opérationnels les concepts géométriques</a:t>
            </a:r>
            <a:r>
              <a:rPr lang="fr-FR" sz="2400" b="0" strike="noStrike" spc="-1" dirty="0">
                <a:solidFill>
                  <a:srgbClr val="000000"/>
                </a:solidFill>
                <a:latin typeface="Calibri"/>
              </a:rPr>
              <a:t>, pour apprendre à </a:t>
            </a:r>
            <a:r>
              <a:rPr lang="fr-FR" sz="2400" b="1" strike="noStrike" spc="-1" dirty="0">
                <a:solidFill>
                  <a:srgbClr val="000000"/>
                </a:solidFill>
                <a:latin typeface="Calibri"/>
              </a:rPr>
              <a:t>maîtriser les propriétés dont les instruments sont porteurs</a:t>
            </a:r>
            <a:r>
              <a:rPr lang="fr-FR" sz="2400" b="0" strike="noStrike" spc="-1" dirty="0">
                <a:solidFill>
                  <a:srgbClr val="000000"/>
                </a:solidFill>
                <a:latin typeface="Calibri"/>
              </a:rPr>
              <a:t>.</a:t>
            </a:r>
            <a:endParaRPr lang="fr-FR" sz="2400" b="0" strike="noStrike" spc="-1" dirty="0">
              <a:latin typeface="Arial"/>
            </a:endParaRPr>
          </a:p>
          <a:p>
            <a:pPr>
              <a:lnSpc>
                <a:spcPct val="100000"/>
              </a:lnSpc>
            </a:pPr>
            <a:endParaRPr lang="fr-FR" sz="2400" b="0" strike="noStrike" spc="-1" dirty="0">
              <a:latin typeface="Arial"/>
            </a:endParaRPr>
          </a:p>
          <a:p>
            <a:pPr>
              <a:lnSpc>
                <a:spcPct val="150000"/>
              </a:lnSpc>
            </a:pPr>
            <a:r>
              <a:rPr lang="fr-FR" sz="2400" b="0" strike="noStrike" spc="-1" dirty="0">
                <a:solidFill>
                  <a:srgbClr val="000000"/>
                </a:solidFill>
                <a:latin typeface="Calibri"/>
              </a:rPr>
              <a:t>En jouant sur le choix des instruments, on favorise :</a:t>
            </a:r>
            <a:endParaRPr lang="fr-FR" sz="2400" b="0" strike="noStrike" spc="-1" dirty="0">
              <a:latin typeface="Arial"/>
            </a:endParaRPr>
          </a:p>
          <a:p>
            <a:pPr marL="285840" indent="-285480">
              <a:lnSpc>
                <a:spcPct val="150000"/>
              </a:lnSpc>
              <a:buClr>
                <a:srgbClr val="000000"/>
              </a:buClr>
              <a:buFont typeface="Wingdings" charset="2"/>
              <a:buChar char=""/>
            </a:pPr>
            <a:r>
              <a:rPr lang="fr-FR" sz="2400" b="0" strike="noStrike" spc="-1" dirty="0">
                <a:solidFill>
                  <a:srgbClr val="000000"/>
                </a:solidFill>
                <a:latin typeface="Calibri"/>
              </a:rPr>
              <a:t> un changement de regard sur les figures</a:t>
            </a:r>
            <a:endParaRPr lang="fr-FR" sz="2400" b="0" strike="noStrike" spc="-1" dirty="0">
              <a:latin typeface="Arial"/>
            </a:endParaRPr>
          </a:p>
          <a:p>
            <a:pPr marL="285840" indent="-285480">
              <a:lnSpc>
                <a:spcPct val="150000"/>
              </a:lnSpc>
              <a:buClr>
                <a:srgbClr val="000000"/>
              </a:buClr>
              <a:buFont typeface="Wingdings" charset="2"/>
              <a:buChar char=""/>
            </a:pPr>
            <a:r>
              <a:rPr lang="fr-FR" sz="2400" b="0" strike="noStrike" spc="-1" dirty="0">
                <a:solidFill>
                  <a:srgbClr val="000000"/>
                </a:solidFill>
                <a:latin typeface="Calibri"/>
              </a:rPr>
              <a:t> un enrichissement de connaissances sur leurs propriétés</a:t>
            </a:r>
            <a:endParaRPr lang="fr-FR" sz="2400" b="0" strike="noStrike" spc="-1" dirty="0">
              <a:latin typeface="Arial"/>
            </a:endParaRPr>
          </a:p>
        </p:txBody>
      </p:sp>
      <p:sp>
        <p:nvSpPr>
          <p:cNvPr id="581" name="CustomShape 2"/>
          <p:cNvSpPr/>
          <p:nvPr>
            <p:custDataLst>
              <p:tags r:id="rId2"/>
            </p:custDataLst>
          </p:nvPr>
        </p:nvSpPr>
        <p:spPr>
          <a:xfrm>
            <a:off x="6881760" y="4634280"/>
            <a:ext cx="2014200" cy="456120"/>
          </a:xfrm>
          <a:prstGeom prst="rect">
            <a:avLst/>
          </a:prstGeom>
          <a:solidFill>
            <a:schemeClr val="bg1">
              <a:lumMod val="65000"/>
            </a:schemeClr>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400" b="1" strike="noStrike" spc="-1">
                <a:solidFill>
                  <a:srgbClr val="FFFFFF"/>
                </a:solidFill>
                <a:latin typeface="Calibri"/>
              </a:rPr>
              <a:t>Instruments</a:t>
            </a:r>
            <a:endParaRPr lang="fr-FR" sz="2400" b="0" strike="noStrike" spc="-1">
              <a:latin typeface="Arial"/>
            </a:endParaRPr>
          </a:p>
        </p:txBody>
      </p:sp>
      <p:sp>
        <p:nvSpPr>
          <p:cNvPr id="582" name="CustomShape 3"/>
          <p:cNvSpPr/>
          <p:nvPr>
            <p:custDataLst>
              <p:tags r:id="rId3"/>
            </p:custDataLst>
          </p:nvPr>
        </p:nvSpPr>
        <p:spPr>
          <a:xfrm>
            <a:off x="3924360" y="5914440"/>
            <a:ext cx="3499920" cy="456120"/>
          </a:xfrm>
          <a:prstGeom prst="rect">
            <a:avLst/>
          </a:prstGeom>
          <a:solidFill>
            <a:schemeClr val="bg1">
              <a:lumMod val="65000"/>
            </a:schemeClr>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400" b="1" strike="noStrike" spc="-1">
                <a:solidFill>
                  <a:srgbClr val="FFFFFF"/>
                </a:solidFill>
                <a:latin typeface="Calibri"/>
              </a:rPr>
              <a:t>Propriétés géométriques</a:t>
            </a:r>
            <a:endParaRPr lang="fr-FR" sz="2400" b="0" strike="noStrike" spc="-1">
              <a:latin typeface="Arial"/>
            </a:endParaRPr>
          </a:p>
        </p:txBody>
      </p:sp>
      <p:sp>
        <p:nvSpPr>
          <p:cNvPr id="583" name="CustomShape 4"/>
          <p:cNvSpPr/>
          <p:nvPr>
            <p:custDataLst>
              <p:tags r:id="rId4"/>
            </p:custDataLst>
          </p:nvPr>
        </p:nvSpPr>
        <p:spPr>
          <a:xfrm>
            <a:off x="8339040" y="5908320"/>
            <a:ext cx="3499920" cy="456120"/>
          </a:xfrm>
          <a:prstGeom prst="rect">
            <a:avLst/>
          </a:prstGeom>
          <a:solidFill>
            <a:schemeClr val="bg1">
              <a:lumMod val="65000"/>
            </a:schemeClr>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400" b="1" strike="noStrike" spc="-1">
                <a:solidFill>
                  <a:srgbClr val="FFFFFF"/>
                </a:solidFill>
                <a:latin typeface="Calibri"/>
              </a:rPr>
              <a:t>Appréhension de la figure</a:t>
            </a:r>
            <a:endParaRPr lang="fr-FR" sz="2400" b="0" strike="noStrike" spc="-1">
              <a:latin typeface="Arial"/>
            </a:endParaRPr>
          </a:p>
        </p:txBody>
      </p:sp>
      <p:sp>
        <p:nvSpPr>
          <p:cNvPr id="584" name="CustomShape 5"/>
          <p:cNvSpPr/>
          <p:nvPr>
            <p:custDataLst>
              <p:tags r:id="rId5"/>
            </p:custDataLst>
          </p:nvPr>
        </p:nvSpPr>
        <p:spPr>
          <a:xfrm flipH="1">
            <a:off x="5688000" y="5147280"/>
            <a:ext cx="1557000" cy="709560"/>
          </a:xfrm>
          <a:custGeom>
            <a:avLst/>
            <a:gdLst/>
            <a:ahLst/>
            <a:cxnLst/>
            <a:rect l="l" t="t" r="r" b="b"/>
            <a:pathLst>
              <a:path w="21600" h="21600">
                <a:moveTo>
                  <a:pt x="0" y="0"/>
                </a:moveTo>
                <a:lnTo>
                  <a:pt x="21600" y="21600"/>
                </a:lnTo>
              </a:path>
            </a:pathLst>
          </a:custGeom>
          <a:noFill/>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p:style>
      </p:sp>
      <p:sp>
        <p:nvSpPr>
          <p:cNvPr id="585" name="CustomShape 6"/>
          <p:cNvSpPr/>
          <p:nvPr>
            <p:custDataLst>
              <p:tags r:id="rId6"/>
            </p:custDataLst>
          </p:nvPr>
        </p:nvSpPr>
        <p:spPr>
          <a:xfrm>
            <a:off x="8582040" y="5171400"/>
            <a:ext cx="1406880" cy="696600"/>
          </a:xfrm>
          <a:custGeom>
            <a:avLst/>
            <a:gdLst/>
            <a:ahLst/>
            <a:cxnLst/>
            <a:rect l="l" t="t" r="r" b="b"/>
            <a:pathLst>
              <a:path w="21600" h="21600">
                <a:moveTo>
                  <a:pt x="0" y="0"/>
                </a:moveTo>
                <a:lnTo>
                  <a:pt x="21600" y="21600"/>
                </a:lnTo>
              </a:path>
            </a:pathLst>
          </a:custGeom>
          <a:noFill/>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p:style>
      </p:sp>
      <p:sp>
        <p:nvSpPr>
          <p:cNvPr id="586" name="CustomShape 7"/>
          <p:cNvSpPr/>
          <p:nvPr>
            <p:custDataLst>
              <p:tags r:id="rId7"/>
            </p:custDataLst>
          </p:nvPr>
        </p:nvSpPr>
        <p:spPr>
          <a:xfrm flipH="1">
            <a:off x="7517520" y="6139080"/>
            <a:ext cx="678240" cy="8640"/>
          </a:xfrm>
          <a:custGeom>
            <a:avLst/>
            <a:gdLst/>
            <a:ahLst/>
            <a:cxnLst/>
            <a:rect l="l" t="t" r="r" b="b"/>
            <a:pathLst>
              <a:path w="21600" h="21600">
                <a:moveTo>
                  <a:pt x="0" y="0"/>
                </a:moveTo>
                <a:lnTo>
                  <a:pt x="21600" y="21600"/>
                </a:lnTo>
              </a:path>
            </a:pathLst>
          </a:custGeom>
          <a:noFill/>
          <a:ln w="3810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p:style>
      </p:sp>
      <p:sp>
        <p:nvSpPr>
          <p:cNvPr id="587" name="CustomShape 8"/>
          <p:cNvSpPr/>
          <p:nvPr>
            <p:custDataLst>
              <p:tags r:id="rId8"/>
            </p:custDataLst>
          </p:nvPr>
        </p:nvSpPr>
        <p:spPr>
          <a:xfrm>
            <a:off x="185400" y="105840"/>
            <a:ext cx="11802960" cy="577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200" b="1" strike="noStrike" spc="-1">
                <a:solidFill>
                  <a:srgbClr val="000000"/>
                </a:solidFill>
                <a:latin typeface="Calibri"/>
              </a:rPr>
              <a:t>La résolution de problèmes pour construire les savoirs géométriques</a:t>
            </a:r>
            <a:endParaRPr lang="fr-FR" sz="3200" b="0" strike="noStrike" spc="-1">
              <a:latin typeface="Arial"/>
            </a:endParaRPr>
          </a:p>
        </p:txBody>
      </p:sp>
      <p:sp>
        <p:nvSpPr>
          <p:cNvPr id="588" name="Line 9"/>
          <p:cNvSpPr/>
          <p:nvPr>
            <p:custDataLst>
              <p:tags r:id="rId9"/>
            </p:custDataLst>
          </p:nvPr>
        </p:nvSpPr>
        <p:spPr>
          <a:xfrm>
            <a:off x="0" y="712440"/>
            <a:ext cx="12191760" cy="0"/>
          </a:xfrm>
          <a:prstGeom prst="line">
            <a:avLst/>
          </a:prstGeom>
          <a:ln w="38100">
            <a:solidFill>
              <a:schemeClr val="tx1"/>
            </a:solidFill>
          </a:ln>
        </p:spPr>
        <p:style>
          <a:lnRef idx="1">
            <a:schemeClr val="accent1"/>
          </a:lnRef>
          <a:fillRef idx="0">
            <a:schemeClr val="accent1"/>
          </a:fillRef>
          <a:effectRef idx="0">
            <a:schemeClr val="accent1"/>
          </a:effectRef>
          <a:fontRef idx="minor"/>
        </p:style>
      </p:sp>
      <p:sp>
        <p:nvSpPr>
          <p:cNvPr id="11" name="Flèche courbée vers le haut 10">
            <a:hlinkClick r:id="rId12" action="ppaction://hlinksldjump"/>
            <a:extLst>
              <a:ext uri="{FF2B5EF4-FFF2-40B4-BE49-F238E27FC236}">
                <a16:creationId xmlns:a16="http://schemas.microsoft.com/office/drawing/2014/main" id="{29BD7CF0-0AD7-C24F-B727-1E34E4651ACE}"/>
              </a:ext>
            </a:extLst>
          </p:cNvPr>
          <p:cNvSpPr/>
          <p:nvPr/>
        </p:nvSpPr>
        <p:spPr>
          <a:xfrm>
            <a:off x="11658600" y="6451600"/>
            <a:ext cx="463848" cy="299697"/>
          </a:xfrm>
          <a:prstGeom prst="curved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09130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CustomShape 1"/>
          <p:cNvSpPr/>
          <p:nvPr>
            <p:custDataLst>
              <p:tags r:id="rId1"/>
            </p:custDataLst>
          </p:nvPr>
        </p:nvSpPr>
        <p:spPr>
          <a:xfrm>
            <a:off x="8291880" y="842371"/>
            <a:ext cx="2699640" cy="539640"/>
          </a:xfrm>
          <a:prstGeom prst="rect">
            <a:avLst/>
          </a:prstGeom>
          <a:solidFill>
            <a:srgbClr val="7030A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a:solidFill>
                  <a:srgbClr val="FFFFFF"/>
                </a:solidFill>
                <a:latin typeface="Calibri"/>
              </a:rPr>
              <a:t>Cycle 4</a:t>
            </a:r>
            <a:endParaRPr lang="fr-FR" sz="1800" b="0" strike="noStrike" spc="-1">
              <a:latin typeface="Arial"/>
            </a:endParaRPr>
          </a:p>
        </p:txBody>
      </p:sp>
      <p:sp>
        <p:nvSpPr>
          <p:cNvPr id="436" name="CustomShape 2"/>
          <p:cNvSpPr/>
          <p:nvPr>
            <p:custDataLst>
              <p:tags r:id="rId2"/>
            </p:custDataLst>
          </p:nvPr>
        </p:nvSpPr>
        <p:spPr>
          <a:xfrm>
            <a:off x="186840" y="1400184"/>
            <a:ext cx="3599640" cy="10436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2400" b="1" strike="noStrike" spc="-1">
                <a:solidFill>
                  <a:srgbClr val="000000"/>
                </a:solidFill>
                <a:latin typeface="Calibri"/>
              </a:rPr>
              <a:t>Géométrie perceptive</a:t>
            </a:r>
            <a:endParaRPr lang="fr-FR" sz="2400" b="0" strike="noStrike" spc="-1">
              <a:latin typeface="Arial"/>
            </a:endParaRPr>
          </a:p>
        </p:txBody>
      </p:sp>
      <p:sp>
        <p:nvSpPr>
          <p:cNvPr id="437" name="CustomShape 3"/>
          <p:cNvSpPr/>
          <p:nvPr>
            <p:custDataLst>
              <p:tags r:id="rId3"/>
            </p:custDataLst>
          </p:nvPr>
        </p:nvSpPr>
        <p:spPr>
          <a:xfrm rot="16200000">
            <a:off x="8710200" y="-452016"/>
            <a:ext cx="2087640" cy="4740480"/>
          </a:xfrm>
          <a:prstGeom prst="downArrow">
            <a:avLst>
              <a:gd name="adj1" fmla="val 50000"/>
              <a:gd name="adj2"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p:style>
      </p:sp>
      <p:sp>
        <p:nvSpPr>
          <p:cNvPr id="438" name="CustomShape 4"/>
          <p:cNvSpPr/>
          <p:nvPr>
            <p:custDataLst>
              <p:tags r:id="rId4"/>
            </p:custDataLst>
          </p:nvPr>
        </p:nvSpPr>
        <p:spPr>
          <a:xfrm>
            <a:off x="7611480" y="1682424"/>
            <a:ext cx="3267720" cy="45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400" b="1" strike="noStrike" spc="-1" dirty="0">
                <a:solidFill>
                  <a:srgbClr val="000000"/>
                </a:solidFill>
                <a:latin typeface="Calibri"/>
              </a:rPr>
              <a:t>Géométrie théorique</a:t>
            </a:r>
            <a:endParaRPr lang="fr-FR" sz="2400" b="0" strike="noStrike" spc="-1" dirty="0">
              <a:latin typeface="Arial"/>
            </a:endParaRPr>
          </a:p>
        </p:txBody>
      </p:sp>
      <p:sp>
        <p:nvSpPr>
          <p:cNvPr id="439" name="CustomShape 5"/>
          <p:cNvSpPr/>
          <p:nvPr>
            <p:custDataLst>
              <p:tags r:id="rId5"/>
            </p:custDataLst>
          </p:nvPr>
        </p:nvSpPr>
        <p:spPr>
          <a:xfrm>
            <a:off x="168480" y="837504"/>
            <a:ext cx="2699640" cy="539640"/>
          </a:xfrm>
          <a:prstGeom prst="rect">
            <a:avLst/>
          </a:prstGeom>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a:solidFill>
                  <a:srgbClr val="FFFFFF"/>
                </a:solidFill>
                <a:latin typeface="Calibri"/>
              </a:rPr>
              <a:t>Cycle 1</a:t>
            </a:r>
            <a:endParaRPr lang="fr-FR" sz="1800" b="0" strike="noStrike" spc="-1">
              <a:latin typeface="Arial"/>
            </a:endParaRPr>
          </a:p>
        </p:txBody>
      </p:sp>
      <p:sp>
        <p:nvSpPr>
          <p:cNvPr id="442" name="CustomShape 8"/>
          <p:cNvSpPr/>
          <p:nvPr>
            <p:custDataLst>
              <p:tags r:id="rId6"/>
            </p:custDataLst>
          </p:nvPr>
        </p:nvSpPr>
        <p:spPr>
          <a:xfrm>
            <a:off x="185400" y="105840"/>
            <a:ext cx="12006000" cy="577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200" b="1" strike="noStrike" spc="-1" dirty="0">
                <a:solidFill>
                  <a:srgbClr val="000000"/>
                </a:solidFill>
                <a:latin typeface="Calibri"/>
              </a:rPr>
              <a:t>Les différents niveaux de géométrie sources d’obstacles</a:t>
            </a:r>
            <a:endParaRPr lang="fr-FR" sz="3200" b="0" strike="noStrike" spc="-1" dirty="0">
              <a:latin typeface="Arial"/>
            </a:endParaRPr>
          </a:p>
        </p:txBody>
      </p:sp>
      <p:sp>
        <p:nvSpPr>
          <p:cNvPr id="443" name="CustomShape 9"/>
          <p:cNvSpPr/>
          <p:nvPr>
            <p:custDataLst>
              <p:tags r:id="rId7"/>
            </p:custDataLst>
          </p:nvPr>
        </p:nvSpPr>
        <p:spPr>
          <a:xfrm>
            <a:off x="3786840" y="1395864"/>
            <a:ext cx="3599640" cy="10436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2400" b="1" strike="noStrike" spc="-1">
                <a:solidFill>
                  <a:srgbClr val="000000"/>
                </a:solidFill>
                <a:latin typeface="Calibri"/>
              </a:rPr>
              <a:t>Géométrie instrumentée</a:t>
            </a:r>
            <a:endParaRPr lang="fr-FR" sz="2400" b="0" strike="noStrike" spc="-1">
              <a:latin typeface="Arial"/>
            </a:endParaRPr>
          </a:p>
        </p:txBody>
      </p:sp>
      <p:sp>
        <p:nvSpPr>
          <p:cNvPr id="444" name="CustomShape 10"/>
          <p:cNvSpPr/>
          <p:nvPr>
            <p:custDataLst>
              <p:tags r:id="rId8"/>
            </p:custDataLst>
          </p:nvPr>
        </p:nvSpPr>
        <p:spPr>
          <a:xfrm>
            <a:off x="2874240" y="840024"/>
            <a:ext cx="2699640" cy="539640"/>
          </a:xfrm>
          <a:prstGeom prst="rect">
            <a:avLst/>
          </a:prstGeom>
          <a:solidFill>
            <a:srgbClr val="FFFF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a:solidFill>
                  <a:srgbClr val="000000"/>
                </a:solidFill>
                <a:latin typeface="Calibri"/>
              </a:rPr>
              <a:t>Cycle 2</a:t>
            </a:r>
            <a:endParaRPr lang="fr-FR" sz="1800" b="0" strike="noStrike" spc="-1">
              <a:latin typeface="Arial"/>
            </a:endParaRPr>
          </a:p>
        </p:txBody>
      </p:sp>
      <p:sp>
        <p:nvSpPr>
          <p:cNvPr id="445" name="CustomShape 11"/>
          <p:cNvSpPr/>
          <p:nvPr>
            <p:custDataLst>
              <p:tags r:id="rId9"/>
            </p:custDataLst>
          </p:nvPr>
        </p:nvSpPr>
        <p:spPr>
          <a:xfrm>
            <a:off x="5580000" y="841824"/>
            <a:ext cx="2699640" cy="539640"/>
          </a:xfrm>
          <a:prstGeom prst="rect">
            <a:avLst/>
          </a:prstGeom>
          <a:solidFill>
            <a:srgbClr val="92D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a:solidFill>
                  <a:srgbClr val="FFFFFF"/>
                </a:solidFill>
                <a:latin typeface="Calibri"/>
              </a:rPr>
              <a:t>Cycle 3</a:t>
            </a:r>
            <a:endParaRPr lang="fr-FR" sz="1800" b="0" strike="noStrike" spc="-1">
              <a:latin typeface="Arial"/>
            </a:endParaRPr>
          </a:p>
        </p:txBody>
      </p:sp>
      <p:sp>
        <p:nvSpPr>
          <p:cNvPr id="446" name="Line 12"/>
          <p:cNvSpPr/>
          <p:nvPr>
            <p:custDataLst>
              <p:tags r:id="rId10"/>
            </p:custDataLst>
          </p:nvPr>
        </p:nvSpPr>
        <p:spPr>
          <a:xfrm>
            <a:off x="0" y="712440"/>
            <a:ext cx="12191760" cy="0"/>
          </a:xfrm>
          <a:prstGeom prst="line">
            <a:avLst/>
          </a:prstGeom>
          <a:ln w="38100">
            <a:solidFill>
              <a:schemeClr val="tx1"/>
            </a:solidFill>
          </a:ln>
        </p:spPr>
        <p:style>
          <a:lnRef idx="1">
            <a:schemeClr val="accent1"/>
          </a:lnRef>
          <a:fillRef idx="0">
            <a:schemeClr val="accent1"/>
          </a:fillRef>
          <a:effectRef idx="0">
            <a:schemeClr val="accent1"/>
          </a:effectRef>
          <a:fontRef idx="minor"/>
        </p:style>
      </p:sp>
      <p:sp>
        <p:nvSpPr>
          <p:cNvPr id="447" name="CustomShape 13"/>
          <p:cNvSpPr/>
          <p:nvPr>
            <p:custDataLst>
              <p:tags r:id="rId11"/>
            </p:custDataLst>
          </p:nvPr>
        </p:nvSpPr>
        <p:spPr>
          <a:xfrm>
            <a:off x="127872" y="5396689"/>
            <a:ext cx="3240000" cy="540000"/>
          </a:xfrm>
          <a:prstGeom prst="rect">
            <a:avLst/>
          </a:prstGeom>
          <a:solidFill>
            <a:schemeClr val="bg1">
              <a:lumMod val="65000"/>
            </a:schemeClr>
          </a:solidFill>
          <a:ln w="38100">
            <a:solidFill>
              <a:schemeClr val="tx1"/>
            </a:solidFill>
          </a:ln>
        </p:spPr>
        <p:style>
          <a:lnRef idx="2">
            <a:schemeClr val="accent1">
              <a:shade val="50000"/>
            </a:schemeClr>
          </a:lnRef>
          <a:fillRef idx="1">
            <a:schemeClr val="accent1"/>
          </a:fillRef>
          <a:effectRef idx="0">
            <a:schemeClr val="accent1"/>
          </a:effectRef>
          <a:fontRef idx="minor"/>
        </p:style>
      </p:sp>
      <p:sp>
        <p:nvSpPr>
          <p:cNvPr id="448" name="CustomShape 14"/>
          <p:cNvSpPr/>
          <p:nvPr>
            <p:custDataLst>
              <p:tags r:id="rId12"/>
            </p:custDataLst>
          </p:nvPr>
        </p:nvSpPr>
        <p:spPr>
          <a:xfrm>
            <a:off x="112248" y="5449609"/>
            <a:ext cx="3267720" cy="425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200" b="1" strike="noStrike" spc="-1" dirty="0">
                <a:solidFill>
                  <a:srgbClr val="FFFFFF"/>
                </a:solidFill>
                <a:latin typeface="Calibri"/>
              </a:rPr>
              <a:t>Outils de validation</a:t>
            </a:r>
            <a:endParaRPr lang="fr-FR" sz="2200" b="0" strike="noStrike" spc="-1" dirty="0">
              <a:latin typeface="Arial"/>
            </a:endParaRPr>
          </a:p>
        </p:txBody>
      </p:sp>
      <p:sp>
        <p:nvSpPr>
          <p:cNvPr id="449" name="CustomShape 15"/>
          <p:cNvSpPr/>
          <p:nvPr>
            <p:custDataLst>
              <p:tags r:id="rId13"/>
            </p:custDataLst>
          </p:nvPr>
        </p:nvSpPr>
        <p:spPr>
          <a:xfrm>
            <a:off x="130392" y="5930569"/>
            <a:ext cx="3240000" cy="7876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p:style>
      </p:sp>
      <p:sp>
        <p:nvSpPr>
          <p:cNvPr id="450" name="CustomShape 16"/>
          <p:cNvSpPr/>
          <p:nvPr>
            <p:custDataLst>
              <p:tags r:id="rId14"/>
            </p:custDataLst>
          </p:nvPr>
        </p:nvSpPr>
        <p:spPr>
          <a:xfrm>
            <a:off x="69552" y="5997313"/>
            <a:ext cx="3206880" cy="70643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fr-FR" sz="2000" b="0" strike="noStrike" spc="-1" dirty="0">
                <a:solidFill>
                  <a:srgbClr val="000000"/>
                </a:solidFill>
                <a:latin typeface="Calibri"/>
              </a:rPr>
              <a:t>Les sens</a:t>
            </a:r>
          </a:p>
          <a:p>
            <a:pPr algn="ctr">
              <a:lnSpc>
                <a:spcPct val="100000"/>
              </a:lnSpc>
            </a:pPr>
            <a:r>
              <a:rPr lang="fr-FR" sz="2000" spc="-1" dirty="0">
                <a:solidFill>
                  <a:srgbClr val="000000"/>
                </a:solidFill>
                <a:latin typeface="Calibri"/>
              </a:rPr>
              <a:t>(intuition)</a:t>
            </a:r>
            <a:endParaRPr lang="fr-FR" sz="2000" b="0" strike="noStrike" spc="-1" dirty="0">
              <a:latin typeface="Arial"/>
            </a:endParaRPr>
          </a:p>
        </p:txBody>
      </p:sp>
      <p:sp>
        <p:nvSpPr>
          <p:cNvPr id="452" name="CustomShape 18"/>
          <p:cNvSpPr/>
          <p:nvPr>
            <p:custDataLst>
              <p:tags r:id="rId15"/>
            </p:custDataLst>
          </p:nvPr>
        </p:nvSpPr>
        <p:spPr>
          <a:xfrm>
            <a:off x="3859704" y="5411089"/>
            <a:ext cx="3240000" cy="523800"/>
          </a:xfrm>
          <a:prstGeom prst="rect">
            <a:avLst/>
          </a:prstGeom>
          <a:solidFill>
            <a:schemeClr val="bg1">
              <a:lumMod val="65000"/>
            </a:schemeClr>
          </a:solidFill>
          <a:ln w="38100">
            <a:solidFill>
              <a:schemeClr val="tx1"/>
            </a:solidFill>
          </a:ln>
        </p:spPr>
        <p:style>
          <a:lnRef idx="2">
            <a:schemeClr val="accent1">
              <a:shade val="50000"/>
            </a:schemeClr>
          </a:lnRef>
          <a:fillRef idx="1">
            <a:schemeClr val="accent1"/>
          </a:fillRef>
          <a:effectRef idx="0">
            <a:schemeClr val="accent1"/>
          </a:effectRef>
          <a:fontRef idx="minor"/>
        </p:style>
      </p:sp>
      <p:sp>
        <p:nvSpPr>
          <p:cNvPr id="453" name="CustomShape 19"/>
          <p:cNvSpPr/>
          <p:nvPr>
            <p:custDataLst>
              <p:tags r:id="rId16"/>
            </p:custDataLst>
          </p:nvPr>
        </p:nvSpPr>
        <p:spPr>
          <a:xfrm>
            <a:off x="3825792" y="5464369"/>
            <a:ext cx="3267720" cy="425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200" b="1" strike="noStrike" spc="-1" dirty="0">
                <a:solidFill>
                  <a:srgbClr val="FFFFFF"/>
                </a:solidFill>
                <a:latin typeface="Calibri"/>
              </a:rPr>
              <a:t>Outils de validation</a:t>
            </a:r>
            <a:endParaRPr lang="fr-FR" sz="2200" b="0" strike="noStrike" spc="-1" dirty="0">
              <a:latin typeface="Arial"/>
            </a:endParaRPr>
          </a:p>
        </p:txBody>
      </p:sp>
      <p:sp>
        <p:nvSpPr>
          <p:cNvPr id="454" name="CustomShape 20"/>
          <p:cNvSpPr/>
          <p:nvPr>
            <p:custDataLst>
              <p:tags r:id="rId17"/>
            </p:custDataLst>
          </p:nvPr>
        </p:nvSpPr>
        <p:spPr>
          <a:xfrm>
            <a:off x="3862224" y="5945329"/>
            <a:ext cx="3240000" cy="7876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p:style>
      </p:sp>
      <p:sp>
        <p:nvSpPr>
          <p:cNvPr id="455" name="CustomShape 21"/>
          <p:cNvSpPr/>
          <p:nvPr>
            <p:custDataLst>
              <p:tags r:id="rId18"/>
            </p:custDataLst>
          </p:nvPr>
        </p:nvSpPr>
        <p:spPr>
          <a:xfrm>
            <a:off x="3892824" y="6011713"/>
            <a:ext cx="3206880" cy="70643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fr-FR" sz="2000" b="0" strike="noStrike" spc="-1" dirty="0">
                <a:solidFill>
                  <a:srgbClr val="000000"/>
                </a:solidFill>
                <a:latin typeface="Calibri"/>
              </a:rPr>
              <a:t>Les instruments</a:t>
            </a:r>
          </a:p>
          <a:p>
            <a:pPr algn="ctr">
              <a:lnSpc>
                <a:spcPct val="100000"/>
              </a:lnSpc>
            </a:pPr>
            <a:r>
              <a:rPr lang="fr-FR" sz="2000" spc="-1" dirty="0">
                <a:solidFill>
                  <a:srgbClr val="000000"/>
                </a:solidFill>
                <a:latin typeface="Calibri"/>
              </a:rPr>
              <a:t>(expérience)</a:t>
            </a:r>
            <a:endParaRPr lang="fr-FR" sz="2000" b="0" strike="noStrike" spc="-1" dirty="0">
              <a:latin typeface="Arial"/>
            </a:endParaRPr>
          </a:p>
        </p:txBody>
      </p:sp>
      <p:sp>
        <p:nvSpPr>
          <p:cNvPr id="457" name="CustomShape 23"/>
          <p:cNvSpPr/>
          <p:nvPr>
            <p:custDataLst>
              <p:tags r:id="rId19"/>
            </p:custDataLst>
          </p:nvPr>
        </p:nvSpPr>
        <p:spPr>
          <a:xfrm>
            <a:off x="7586100" y="5429377"/>
            <a:ext cx="3240000" cy="523800"/>
          </a:xfrm>
          <a:prstGeom prst="rect">
            <a:avLst/>
          </a:prstGeom>
          <a:solidFill>
            <a:schemeClr val="bg1">
              <a:lumMod val="65000"/>
            </a:schemeClr>
          </a:solidFill>
          <a:ln w="38100">
            <a:solidFill>
              <a:schemeClr val="tx1"/>
            </a:solidFill>
          </a:ln>
        </p:spPr>
        <p:style>
          <a:lnRef idx="2">
            <a:schemeClr val="accent1">
              <a:shade val="50000"/>
            </a:schemeClr>
          </a:lnRef>
          <a:fillRef idx="1">
            <a:schemeClr val="accent1"/>
          </a:fillRef>
          <a:effectRef idx="0">
            <a:schemeClr val="accent1"/>
          </a:effectRef>
          <a:fontRef idx="minor"/>
        </p:style>
      </p:sp>
      <p:sp>
        <p:nvSpPr>
          <p:cNvPr id="458" name="CustomShape 24"/>
          <p:cNvSpPr/>
          <p:nvPr>
            <p:custDataLst>
              <p:tags r:id="rId20"/>
            </p:custDataLst>
          </p:nvPr>
        </p:nvSpPr>
        <p:spPr>
          <a:xfrm>
            <a:off x="7572078" y="5483233"/>
            <a:ext cx="3267720" cy="425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200" b="1" strike="noStrike" spc="-1" dirty="0">
                <a:solidFill>
                  <a:srgbClr val="FFFFFF"/>
                </a:solidFill>
                <a:latin typeface="Calibri"/>
              </a:rPr>
              <a:t>Outils de validation</a:t>
            </a:r>
            <a:endParaRPr lang="fr-FR" sz="2200" b="0" strike="noStrike" spc="-1" dirty="0">
              <a:latin typeface="Arial"/>
            </a:endParaRPr>
          </a:p>
        </p:txBody>
      </p:sp>
      <p:sp>
        <p:nvSpPr>
          <p:cNvPr id="459" name="CustomShape 25"/>
          <p:cNvSpPr/>
          <p:nvPr>
            <p:custDataLst>
              <p:tags r:id="rId21"/>
            </p:custDataLst>
          </p:nvPr>
        </p:nvSpPr>
        <p:spPr>
          <a:xfrm>
            <a:off x="7588620" y="5963617"/>
            <a:ext cx="3237480" cy="7876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p:style>
      </p:sp>
      <p:sp>
        <p:nvSpPr>
          <p:cNvPr id="460" name="CustomShape 26"/>
          <p:cNvSpPr/>
          <p:nvPr>
            <p:custDataLst>
              <p:tags r:id="rId22"/>
            </p:custDataLst>
          </p:nvPr>
        </p:nvSpPr>
        <p:spPr>
          <a:xfrm>
            <a:off x="7619220" y="6011713"/>
            <a:ext cx="3199922" cy="70643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fr-FR" sz="2000" b="0" strike="noStrike" spc="-1" dirty="0">
                <a:solidFill>
                  <a:srgbClr val="000000"/>
                </a:solidFill>
                <a:latin typeface="Calibri"/>
              </a:rPr>
              <a:t>Les théorèmes</a:t>
            </a:r>
          </a:p>
          <a:p>
            <a:pPr algn="ctr">
              <a:lnSpc>
                <a:spcPct val="100000"/>
              </a:lnSpc>
            </a:pPr>
            <a:r>
              <a:rPr lang="fr-FR" sz="2000" spc="-1" dirty="0">
                <a:solidFill>
                  <a:srgbClr val="000000"/>
                </a:solidFill>
                <a:latin typeface="Calibri"/>
              </a:rPr>
              <a:t>(déduction)</a:t>
            </a:r>
            <a:endParaRPr lang="fr-FR" sz="2000" b="0" strike="noStrike" spc="-1" dirty="0">
              <a:latin typeface="Arial"/>
            </a:endParaRPr>
          </a:p>
        </p:txBody>
      </p:sp>
      <p:sp>
        <p:nvSpPr>
          <p:cNvPr id="32" name="CustomShape 2">
            <a:extLst>
              <a:ext uri="{FF2B5EF4-FFF2-40B4-BE49-F238E27FC236}">
                <a16:creationId xmlns:a16="http://schemas.microsoft.com/office/drawing/2014/main" id="{ECC41A3D-6108-E842-B02D-15D1B1B53C61}"/>
              </a:ext>
            </a:extLst>
          </p:cNvPr>
          <p:cNvSpPr/>
          <p:nvPr>
            <p:custDataLst>
              <p:tags r:id="rId23"/>
            </p:custDataLst>
          </p:nvPr>
        </p:nvSpPr>
        <p:spPr>
          <a:xfrm>
            <a:off x="185400" y="2451395"/>
            <a:ext cx="7198380" cy="47839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2400" b="1" strike="noStrike" spc="-1" dirty="0">
                <a:solidFill>
                  <a:srgbClr val="000000"/>
                </a:solidFill>
                <a:latin typeface="Calibri"/>
              </a:rPr>
              <a:t>Géométrie (I)</a:t>
            </a:r>
            <a:endParaRPr lang="fr-FR" sz="2400" b="0" strike="noStrike" spc="-1" dirty="0">
              <a:latin typeface="Arial"/>
            </a:endParaRPr>
          </a:p>
        </p:txBody>
      </p:sp>
      <p:sp>
        <p:nvSpPr>
          <p:cNvPr id="34" name="CustomShape 2">
            <a:extLst>
              <a:ext uri="{FF2B5EF4-FFF2-40B4-BE49-F238E27FC236}">
                <a16:creationId xmlns:a16="http://schemas.microsoft.com/office/drawing/2014/main" id="{E789C4D8-2030-D148-8C88-F0DE97024386}"/>
              </a:ext>
            </a:extLst>
          </p:cNvPr>
          <p:cNvSpPr/>
          <p:nvPr>
            <p:custDataLst>
              <p:tags r:id="rId24"/>
            </p:custDataLst>
          </p:nvPr>
        </p:nvSpPr>
        <p:spPr>
          <a:xfrm>
            <a:off x="7383780" y="2450532"/>
            <a:ext cx="3607740" cy="478394"/>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2400" b="1" strike="noStrike" spc="-1" dirty="0">
                <a:solidFill>
                  <a:srgbClr val="000000"/>
                </a:solidFill>
                <a:latin typeface="Calibri"/>
              </a:rPr>
              <a:t>Géométrie (II)</a:t>
            </a:r>
            <a:endParaRPr lang="fr-FR" sz="2400" b="0" strike="noStrike" spc="-1" dirty="0">
              <a:latin typeface="Arial"/>
            </a:endParaRPr>
          </a:p>
        </p:txBody>
      </p:sp>
      <p:sp>
        <p:nvSpPr>
          <p:cNvPr id="36" name="CustomShape 13">
            <a:extLst>
              <a:ext uri="{FF2B5EF4-FFF2-40B4-BE49-F238E27FC236}">
                <a16:creationId xmlns:a16="http://schemas.microsoft.com/office/drawing/2014/main" id="{515E6920-D0D2-FD4D-80D7-93CD4FF07E89}"/>
              </a:ext>
            </a:extLst>
          </p:cNvPr>
          <p:cNvSpPr/>
          <p:nvPr>
            <p:custDataLst>
              <p:tags r:id="rId25"/>
            </p:custDataLst>
          </p:nvPr>
        </p:nvSpPr>
        <p:spPr>
          <a:xfrm>
            <a:off x="1752398" y="3036852"/>
            <a:ext cx="3720682" cy="540000"/>
          </a:xfrm>
          <a:prstGeom prst="rect">
            <a:avLst/>
          </a:prstGeom>
          <a:solidFill>
            <a:schemeClr val="bg1">
              <a:lumMod val="65000"/>
            </a:schemeClr>
          </a:solidFill>
          <a:ln w="38100">
            <a:solidFill>
              <a:schemeClr val="tx1"/>
            </a:solidFill>
          </a:ln>
        </p:spPr>
        <p:style>
          <a:lnRef idx="2">
            <a:schemeClr val="accent1">
              <a:shade val="50000"/>
            </a:schemeClr>
          </a:lnRef>
          <a:fillRef idx="1">
            <a:schemeClr val="accent1"/>
          </a:fillRef>
          <a:effectRef idx="0">
            <a:schemeClr val="accent1"/>
          </a:effectRef>
          <a:fontRef idx="minor"/>
        </p:style>
      </p:sp>
      <p:sp>
        <p:nvSpPr>
          <p:cNvPr id="37" name="CustomShape 14">
            <a:extLst>
              <a:ext uri="{FF2B5EF4-FFF2-40B4-BE49-F238E27FC236}">
                <a16:creationId xmlns:a16="http://schemas.microsoft.com/office/drawing/2014/main" id="{031BC498-EA6F-AC4A-B4B2-E0CF51425B04}"/>
              </a:ext>
            </a:extLst>
          </p:cNvPr>
          <p:cNvSpPr/>
          <p:nvPr>
            <p:custDataLst>
              <p:tags r:id="rId26"/>
            </p:custDataLst>
          </p:nvPr>
        </p:nvSpPr>
        <p:spPr>
          <a:xfrm>
            <a:off x="1749734" y="3089772"/>
            <a:ext cx="3720682" cy="42943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fr-FR" sz="2200" b="1" strike="noStrike" spc="-1" dirty="0">
                <a:solidFill>
                  <a:srgbClr val="FFFFFF"/>
                </a:solidFill>
                <a:latin typeface="Calibri"/>
              </a:rPr>
              <a:t>Nature des objets</a:t>
            </a:r>
            <a:endParaRPr lang="fr-FR" sz="2200" b="0" strike="noStrike" spc="-1" dirty="0">
              <a:latin typeface="Arial"/>
            </a:endParaRPr>
          </a:p>
        </p:txBody>
      </p:sp>
      <p:sp>
        <p:nvSpPr>
          <p:cNvPr id="38" name="CustomShape 15">
            <a:extLst>
              <a:ext uri="{FF2B5EF4-FFF2-40B4-BE49-F238E27FC236}">
                <a16:creationId xmlns:a16="http://schemas.microsoft.com/office/drawing/2014/main" id="{DCE92B30-5278-B14B-81FF-2B3FE86562EE}"/>
              </a:ext>
            </a:extLst>
          </p:cNvPr>
          <p:cNvSpPr/>
          <p:nvPr>
            <p:custDataLst>
              <p:tags r:id="rId27"/>
            </p:custDataLst>
          </p:nvPr>
        </p:nvSpPr>
        <p:spPr>
          <a:xfrm>
            <a:off x="1752398" y="3570732"/>
            <a:ext cx="3720682" cy="540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p:style>
      </p:sp>
      <p:sp>
        <p:nvSpPr>
          <p:cNvPr id="44" name="CustomShape 23">
            <a:extLst>
              <a:ext uri="{FF2B5EF4-FFF2-40B4-BE49-F238E27FC236}">
                <a16:creationId xmlns:a16="http://schemas.microsoft.com/office/drawing/2014/main" id="{F2DC2182-D32F-0849-A356-AF83BD37AEB9}"/>
              </a:ext>
            </a:extLst>
          </p:cNvPr>
          <p:cNvSpPr/>
          <p:nvPr>
            <p:custDataLst>
              <p:tags r:id="rId28"/>
            </p:custDataLst>
          </p:nvPr>
        </p:nvSpPr>
        <p:spPr>
          <a:xfrm>
            <a:off x="7579142" y="3051252"/>
            <a:ext cx="3240000" cy="540000"/>
          </a:xfrm>
          <a:prstGeom prst="rect">
            <a:avLst/>
          </a:prstGeom>
          <a:solidFill>
            <a:schemeClr val="bg1">
              <a:lumMod val="65000"/>
            </a:schemeClr>
          </a:solidFill>
          <a:ln w="38100">
            <a:solidFill>
              <a:schemeClr val="tx1"/>
            </a:solidFill>
          </a:ln>
        </p:spPr>
        <p:style>
          <a:lnRef idx="2">
            <a:schemeClr val="accent1">
              <a:shade val="50000"/>
            </a:schemeClr>
          </a:lnRef>
          <a:fillRef idx="1">
            <a:schemeClr val="accent1"/>
          </a:fillRef>
          <a:effectRef idx="0">
            <a:schemeClr val="accent1"/>
          </a:effectRef>
          <a:fontRef idx="minor"/>
        </p:style>
      </p:sp>
      <p:sp>
        <p:nvSpPr>
          <p:cNvPr id="45" name="CustomShape 24">
            <a:extLst>
              <a:ext uri="{FF2B5EF4-FFF2-40B4-BE49-F238E27FC236}">
                <a16:creationId xmlns:a16="http://schemas.microsoft.com/office/drawing/2014/main" id="{A525C207-1D31-3A41-972A-1D6B9535F93F}"/>
              </a:ext>
            </a:extLst>
          </p:cNvPr>
          <p:cNvSpPr/>
          <p:nvPr>
            <p:custDataLst>
              <p:tags r:id="rId29"/>
            </p:custDataLst>
          </p:nvPr>
        </p:nvSpPr>
        <p:spPr>
          <a:xfrm>
            <a:off x="7563518" y="3104532"/>
            <a:ext cx="3267720" cy="425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200" b="1" strike="noStrike" spc="-1" dirty="0">
                <a:solidFill>
                  <a:srgbClr val="FFFFFF"/>
                </a:solidFill>
                <a:latin typeface="Calibri"/>
              </a:rPr>
              <a:t>Nature des objets</a:t>
            </a:r>
            <a:endParaRPr lang="fr-FR" sz="2200" b="0" strike="noStrike" spc="-1" dirty="0">
              <a:latin typeface="Arial"/>
            </a:endParaRPr>
          </a:p>
        </p:txBody>
      </p:sp>
      <p:sp>
        <p:nvSpPr>
          <p:cNvPr id="46" name="CustomShape 25">
            <a:extLst>
              <a:ext uri="{FF2B5EF4-FFF2-40B4-BE49-F238E27FC236}">
                <a16:creationId xmlns:a16="http://schemas.microsoft.com/office/drawing/2014/main" id="{1DB53613-9141-BD45-A56D-C127354766A9}"/>
              </a:ext>
            </a:extLst>
          </p:cNvPr>
          <p:cNvSpPr/>
          <p:nvPr>
            <p:custDataLst>
              <p:tags r:id="rId30"/>
            </p:custDataLst>
          </p:nvPr>
        </p:nvSpPr>
        <p:spPr>
          <a:xfrm>
            <a:off x="7581662" y="3585492"/>
            <a:ext cx="3240000" cy="540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p:style>
      </p:sp>
      <p:sp>
        <p:nvSpPr>
          <p:cNvPr id="47" name="CustomShape 26">
            <a:extLst>
              <a:ext uri="{FF2B5EF4-FFF2-40B4-BE49-F238E27FC236}">
                <a16:creationId xmlns:a16="http://schemas.microsoft.com/office/drawing/2014/main" id="{DD80BA2E-7E46-AD4D-8242-194B40B4A2B8}"/>
              </a:ext>
            </a:extLst>
          </p:cNvPr>
          <p:cNvSpPr/>
          <p:nvPr>
            <p:custDataLst>
              <p:tags r:id="rId31"/>
            </p:custDataLst>
          </p:nvPr>
        </p:nvSpPr>
        <p:spPr>
          <a:xfrm>
            <a:off x="7612262" y="3651876"/>
            <a:ext cx="3240000"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fr-FR" sz="2000" b="0" strike="noStrike" spc="-1" dirty="0">
                <a:solidFill>
                  <a:srgbClr val="000000"/>
                </a:solidFill>
                <a:latin typeface="Calibri"/>
              </a:rPr>
              <a:t>Objets idéels (théoriques)</a:t>
            </a:r>
            <a:endParaRPr lang="fr-FR" sz="2000" b="0" strike="noStrike" spc="-1" dirty="0">
              <a:latin typeface="Arial"/>
            </a:endParaRPr>
          </a:p>
        </p:txBody>
      </p:sp>
      <p:sp>
        <p:nvSpPr>
          <p:cNvPr id="2" name="ZoneTexte 1">
            <a:extLst>
              <a:ext uri="{FF2B5EF4-FFF2-40B4-BE49-F238E27FC236}">
                <a16:creationId xmlns:a16="http://schemas.microsoft.com/office/drawing/2014/main" id="{5F06C4CA-C50E-4942-88E8-81ED1B28ACD3}"/>
              </a:ext>
            </a:extLst>
          </p:cNvPr>
          <p:cNvSpPr txBox="1"/>
          <p:nvPr/>
        </p:nvSpPr>
        <p:spPr>
          <a:xfrm>
            <a:off x="1746422" y="3639852"/>
            <a:ext cx="3726658" cy="400110"/>
          </a:xfrm>
          <a:prstGeom prst="rect">
            <a:avLst/>
          </a:prstGeom>
          <a:noFill/>
        </p:spPr>
        <p:txBody>
          <a:bodyPr wrap="square" rtlCol="0">
            <a:spAutoFit/>
          </a:bodyPr>
          <a:lstStyle/>
          <a:p>
            <a:pPr algn="ctr"/>
            <a:r>
              <a:rPr lang="fr-FR" sz="2000" dirty="0">
                <a:latin typeface="Calibri" panose="020F0502020204030204" pitchFamily="34" charset="0"/>
                <a:cs typeface="Calibri" panose="020F0502020204030204" pitchFamily="34" charset="0"/>
              </a:rPr>
              <a:t>Objets géométriques matérialisés</a:t>
            </a:r>
          </a:p>
        </p:txBody>
      </p:sp>
      <p:sp>
        <p:nvSpPr>
          <p:cNvPr id="49" name="CustomShape 13">
            <a:extLst>
              <a:ext uri="{FF2B5EF4-FFF2-40B4-BE49-F238E27FC236}">
                <a16:creationId xmlns:a16="http://schemas.microsoft.com/office/drawing/2014/main" id="{0B6DBB8D-A55A-5945-8F24-4E946F967763}"/>
              </a:ext>
            </a:extLst>
          </p:cNvPr>
          <p:cNvSpPr/>
          <p:nvPr>
            <p:custDataLst>
              <p:tags r:id="rId32"/>
            </p:custDataLst>
          </p:nvPr>
        </p:nvSpPr>
        <p:spPr>
          <a:xfrm>
            <a:off x="1752398" y="4212414"/>
            <a:ext cx="3720682" cy="540000"/>
          </a:xfrm>
          <a:prstGeom prst="rect">
            <a:avLst/>
          </a:prstGeom>
          <a:solidFill>
            <a:schemeClr val="bg1">
              <a:lumMod val="65000"/>
            </a:schemeClr>
          </a:solidFill>
          <a:ln w="38100">
            <a:solidFill>
              <a:schemeClr val="tx1"/>
            </a:solidFill>
          </a:ln>
        </p:spPr>
        <p:style>
          <a:lnRef idx="2">
            <a:schemeClr val="accent1">
              <a:shade val="50000"/>
            </a:schemeClr>
          </a:lnRef>
          <a:fillRef idx="1">
            <a:schemeClr val="accent1"/>
          </a:fillRef>
          <a:effectRef idx="0">
            <a:schemeClr val="accent1"/>
          </a:effectRef>
          <a:fontRef idx="minor"/>
        </p:style>
      </p:sp>
      <p:sp>
        <p:nvSpPr>
          <p:cNvPr id="50" name="CustomShape 14">
            <a:extLst>
              <a:ext uri="{FF2B5EF4-FFF2-40B4-BE49-F238E27FC236}">
                <a16:creationId xmlns:a16="http://schemas.microsoft.com/office/drawing/2014/main" id="{12641DD5-CB60-1B48-8D6C-D88CE367C196}"/>
              </a:ext>
            </a:extLst>
          </p:cNvPr>
          <p:cNvSpPr/>
          <p:nvPr>
            <p:custDataLst>
              <p:tags r:id="rId33"/>
            </p:custDataLst>
          </p:nvPr>
        </p:nvSpPr>
        <p:spPr>
          <a:xfrm>
            <a:off x="1749734" y="4265334"/>
            <a:ext cx="3720682" cy="42943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fr-FR" sz="2200" b="1" strike="noStrike" spc="-1" dirty="0">
                <a:solidFill>
                  <a:srgbClr val="FFFFFF"/>
                </a:solidFill>
                <a:latin typeface="Calibri"/>
              </a:rPr>
              <a:t>Rôle des représentations</a:t>
            </a:r>
            <a:endParaRPr lang="fr-FR" sz="2200" b="0" strike="noStrike" spc="-1" dirty="0">
              <a:latin typeface="Arial"/>
            </a:endParaRPr>
          </a:p>
        </p:txBody>
      </p:sp>
      <p:sp>
        <p:nvSpPr>
          <p:cNvPr id="51" name="CustomShape 15">
            <a:extLst>
              <a:ext uri="{FF2B5EF4-FFF2-40B4-BE49-F238E27FC236}">
                <a16:creationId xmlns:a16="http://schemas.microsoft.com/office/drawing/2014/main" id="{41E7897E-709B-E040-8D8E-4A4C7849F905}"/>
              </a:ext>
            </a:extLst>
          </p:cNvPr>
          <p:cNvSpPr/>
          <p:nvPr>
            <p:custDataLst>
              <p:tags r:id="rId34"/>
            </p:custDataLst>
          </p:nvPr>
        </p:nvSpPr>
        <p:spPr>
          <a:xfrm>
            <a:off x="1752398" y="4746294"/>
            <a:ext cx="3720682" cy="540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p:style>
      </p:sp>
      <p:sp>
        <p:nvSpPr>
          <p:cNvPr id="52" name="CustomShape 23">
            <a:extLst>
              <a:ext uri="{FF2B5EF4-FFF2-40B4-BE49-F238E27FC236}">
                <a16:creationId xmlns:a16="http://schemas.microsoft.com/office/drawing/2014/main" id="{B8BF94CA-937D-7840-8078-2A5B5AE39A49}"/>
              </a:ext>
            </a:extLst>
          </p:cNvPr>
          <p:cNvSpPr/>
          <p:nvPr>
            <p:custDataLst>
              <p:tags r:id="rId35"/>
            </p:custDataLst>
          </p:nvPr>
        </p:nvSpPr>
        <p:spPr>
          <a:xfrm>
            <a:off x="7579142" y="4226814"/>
            <a:ext cx="3240000" cy="540000"/>
          </a:xfrm>
          <a:prstGeom prst="rect">
            <a:avLst/>
          </a:prstGeom>
          <a:solidFill>
            <a:schemeClr val="bg1">
              <a:lumMod val="65000"/>
            </a:schemeClr>
          </a:solidFill>
          <a:ln w="38100">
            <a:solidFill>
              <a:schemeClr val="tx1"/>
            </a:solidFill>
          </a:ln>
        </p:spPr>
        <p:style>
          <a:lnRef idx="2">
            <a:schemeClr val="accent1">
              <a:shade val="50000"/>
            </a:schemeClr>
          </a:lnRef>
          <a:fillRef idx="1">
            <a:schemeClr val="accent1"/>
          </a:fillRef>
          <a:effectRef idx="0">
            <a:schemeClr val="accent1"/>
          </a:effectRef>
          <a:fontRef idx="minor"/>
        </p:style>
      </p:sp>
      <p:sp>
        <p:nvSpPr>
          <p:cNvPr id="53" name="CustomShape 24">
            <a:extLst>
              <a:ext uri="{FF2B5EF4-FFF2-40B4-BE49-F238E27FC236}">
                <a16:creationId xmlns:a16="http://schemas.microsoft.com/office/drawing/2014/main" id="{7A34AC0F-A811-4544-B0C4-161F0EB0D8E8}"/>
              </a:ext>
            </a:extLst>
          </p:cNvPr>
          <p:cNvSpPr/>
          <p:nvPr>
            <p:custDataLst>
              <p:tags r:id="rId36"/>
            </p:custDataLst>
          </p:nvPr>
        </p:nvSpPr>
        <p:spPr>
          <a:xfrm>
            <a:off x="7563518" y="4280094"/>
            <a:ext cx="3267720" cy="425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200" b="1" strike="noStrike" spc="-1" dirty="0">
                <a:solidFill>
                  <a:srgbClr val="FFFFFF"/>
                </a:solidFill>
                <a:latin typeface="Calibri"/>
              </a:rPr>
              <a:t>Rôle des représentations</a:t>
            </a:r>
            <a:endParaRPr lang="fr-FR" sz="2200" b="0" strike="noStrike" spc="-1" dirty="0">
              <a:latin typeface="Arial"/>
            </a:endParaRPr>
          </a:p>
        </p:txBody>
      </p:sp>
      <p:sp>
        <p:nvSpPr>
          <p:cNvPr id="54" name="CustomShape 25">
            <a:extLst>
              <a:ext uri="{FF2B5EF4-FFF2-40B4-BE49-F238E27FC236}">
                <a16:creationId xmlns:a16="http://schemas.microsoft.com/office/drawing/2014/main" id="{EDEBD539-1043-D444-B7DA-23A07EEC707A}"/>
              </a:ext>
            </a:extLst>
          </p:cNvPr>
          <p:cNvSpPr/>
          <p:nvPr>
            <p:custDataLst>
              <p:tags r:id="rId37"/>
            </p:custDataLst>
          </p:nvPr>
        </p:nvSpPr>
        <p:spPr>
          <a:xfrm>
            <a:off x="7581662" y="4761054"/>
            <a:ext cx="3240000" cy="540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p:style>
      </p:sp>
      <p:sp>
        <p:nvSpPr>
          <p:cNvPr id="55" name="CustomShape 26">
            <a:extLst>
              <a:ext uri="{FF2B5EF4-FFF2-40B4-BE49-F238E27FC236}">
                <a16:creationId xmlns:a16="http://schemas.microsoft.com/office/drawing/2014/main" id="{D9B87DDB-50B0-3E44-B944-088584C0104C}"/>
              </a:ext>
            </a:extLst>
          </p:cNvPr>
          <p:cNvSpPr/>
          <p:nvPr>
            <p:custDataLst>
              <p:tags r:id="rId38"/>
            </p:custDataLst>
          </p:nvPr>
        </p:nvSpPr>
        <p:spPr>
          <a:xfrm>
            <a:off x="7612262" y="4827438"/>
            <a:ext cx="3240000"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fr-FR" sz="2000" b="0" strike="noStrike" spc="-1" dirty="0">
                <a:solidFill>
                  <a:srgbClr val="000000"/>
                </a:solidFill>
                <a:latin typeface="Calibri"/>
              </a:rPr>
              <a:t>Outil heuristique</a:t>
            </a:r>
            <a:endParaRPr lang="fr-FR" sz="2000" b="0" strike="noStrike" spc="-1" dirty="0">
              <a:latin typeface="Arial"/>
            </a:endParaRPr>
          </a:p>
        </p:txBody>
      </p:sp>
      <p:sp>
        <p:nvSpPr>
          <p:cNvPr id="56" name="ZoneTexte 55">
            <a:extLst>
              <a:ext uri="{FF2B5EF4-FFF2-40B4-BE49-F238E27FC236}">
                <a16:creationId xmlns:a16="http://schemas.microsoft.com/office/drawing/2014/main" id="{3896F35B-CC80-5F46-BA9B-008BA4DBD2AC}"/>
              </a:ext>
            </a:extLst>
          </p:cNvPr>
          <p:cNvSpPr txBox="1"/>
          <p:nvPr/>
        </p:nvSpPr>
        <p:spPr>
          <a:xfrm>
            <a:off x="1746422" y="4815414"/>
            <a:ext cx="3726658" cy="400110"/>
          </a:xfrm>
          <a:prstGeom prst="rect">
            <a:avLst/>
          </a:prstGeom>
          <a:noFill/>
        </p:spPr>
        <p:txBody>
          <a:bodyPr wrap="square" rtlCol="0">
            <a:spAutoFit/>
          </a:bodyPr>
          <a:lstStyle/>
          <a:p>
            <a:pPr algn="ctr"/>
            <a:r>
              <a:rPr lang="fr-FR" sz="2000" dirty="0">
                <a:latin typeface="Calibri" panose="020F0502020204030204" pitchFamily="34" charset="0"/>
                <a:cs typeface="Calibri" panose="020F0502020204030204" pitchFamily="34" charset="0"/>
              </a:rPr>
              <a:t>Objets d’étude</a:t>
            </a:r>
          </a:p>
        </p:txBody>
      </p:sp>
      <p:sp>
        <p:nvSpPr>
          <p:cNvPr id="57" name="CustomShape 7">
            <a:extLst>
              <a:ext uri="{FF2B5EF4-FFF2-40B4-BE49-F238E27FC236}">
                <a16:creationId xmlns:a16="http://schemas.microsoft.com/office/drawing/2014/main" id="{C600AB97-B362-214B-82D9-B69C546AFF8F}"/>
              </a:ext>
            </a:extLst>
          </p:cNvPr>
          <p:cNvSpPr/>
          <p:nvPr>
            <p:custDataLst>
              <p:tags r:id="rId39"/>
            </p:custDataLst>
          </p:nvPr>
        </p:nvSpPr>
        <p:spPr>
          <a:xfrm>
            <a:off x="3440808" y="5440087"/>
            <a:ext cx="345672" cy="1245965"/>
          </a:xfrm>
          <a:prstGeom prst="rect">
            <a:avLst/>
          </a:prstGeom>
          <a:noFill/>
          <a:ln w="0">
            <a:noFill/>
          </a:ln>
        </p:spPr>
        <p:style>
          <a:lnRef idx="0">
            <a:scrgbClr r="0" g="0" b="0"/>
          </a:lnRef>
          <a:fillRef idx="0">
            <a:scrgbClr r="0" g="0" b="0"/>
          </a:fillRef>
          <a:effectRef idx="0">
            <a:scrgbClr r="0" g="0" b="0"/>
          </a:effectRef>
          <a:fontRef idx="minor"/>
        </p:style>
        <p:txBody>
          <a:bodyPr vert="vert270" lIns="90000" tIns="45000" rIns="90000" bIns="45000" anchor="ctr" anchorCtr="0">
            <a:noAutofit/>
          </a:bodyPr>
          <a:lstStyle/>
          <a:p>
            <a:pPr algn="ctr">
              <a:lnSpc>
                <a:spcPct val="100000"/>
              </a:lnSpc>
            </a:pPr>
            <a:r>
              <a:rPr lang="fr-FR" sz="1800" b="0" strike="noStrike" spc="-1" dirty="0">
                <a:solidFill>
                  <a:srgbClr val="FF0000"/>
                </a:solidFill>
                <a:latin typeface="Calibri"/>
              </a:rPr>
              <a:t>Rupture</a:t>
            </a:r>
            <a:endParaRPr lang="fr-FR" sz="1800" b="0" strike="noStrike" spc="-1" dirty="0">
              <a:latin typeface="Arial"/>
            </a:endParaRPr>
          </a:p>
        </p:txBody>
      </p:sp>
      <p:sp>
        <p:nvSpPr>
          <p:cNvPr id="58" name="CustomShape 7">
            <a:extLst>
              <a:ext uri="{FF2B5EF4-FFF2-40B4-BE49-F238E27FC236}">
                <a16:creationId xmlns:a16="http://schemas.microsoft.com/office/drawing/2014/main" id="{790DD2F3-15F5-EC40-ACC3-C9271D9069E3}"/>
              </a:ext>
            </a:extLst>
          </p:cNvPr>
          <p:cNvSpPr/>
          <p:nvPr>
            <p:custDataLst>
              <p:tags r:id="rId40"/>
            </p:custDataLst>
          </p:nvPr>
        </p:nvSpPr>
        <p:spPr>
          <a:xfrm>
            <a:off x="7155447" y="5388730"/>
            <a:ext cx="345672" cy="1245965"/>
          </a:xfrm>
          <a:prstGeom prst="rect">
            <a:avLst/>
          </a:prstGeom>
          <a:noFill/>
          <a:ln w="0">
            <a:noFill/>
          </a:ln>
        </p:spPr>
        <p:style>
          <a:lnRef idx="0">
            <a:scrgbClr r="0" g="0" b="0"/>
          </a:lnRef>
          <a:fillRef idx="0">
            <a:scrgbClr r="0" g="0" b="0"/>
          </a:fillRef>
          <a:effectRef idx="0">
            <a:scrgbClr r="0" g="0" b="0"/>
          </a:effectRef>
          <a:fontRef idx="minor"/>
        </p:style>
        <p:txBody>
          <a:bodyPr vert="vert270" lIns="90000" tIns="45000" rIns="90000" bIns="45000" anchor="ctr" anchorCtr="0">
            <a:noAutofit/>
          </a:bodyPr>
          <a:lstStyle/>
          <a:p>
            <a:pPr algn="ctr">
              <a:lnSpc>
                <a:spcPct val="100000"/>
              </a:lnSpc>
            </a:pPr>
            <a:r>
              <a:rPr lang="fr-FR" sz="2200" b="1" strike="noStrike" spc="-1" dirty="0">
                <a:solidFill>
                  <a:srgbClr val="FF0000"/>
                </a:solidFill>
                <a:latin typeface="Calibri"/>
              </a:rPr>
              <a:t>Rupture</a:t>
            </a:r>
            <a:endParaRPr lang="fr-FR" sz="2200" b="1" strike="noStrike" spc="-1" dirty="0">
              <a:latin typeface="Arial"/>
            </a:endParaRPr>
          </a:p>
        </p:txBody>
      </p:sp>
      <p:sp>
        <p:nvSpPr>
          <p:cNvPr id="4" name="Flèche courbée vers le haut 3">
            <a:hlinkClick r:id="rId43" action="ppaction://hlinksldjump"/>
            <a:extLst>
              <a:ext uri="{FF2B5EF4-FFF2-40B4-BE49-F238E27FC236}">
                <a16:creationId xmlns:a16="http://schemas.microsoft.com/office/drawing/2014/main" id="{12EEB665-70A9-DE49-B419-3E050118D214}"/>
              </a:ext>
            </a:extLst>
          </p:cNvPr>
          <p:cNvSpPr/>
          <p:nvPr/>
        </p:nvSpPr>
        <p:spPr>
          <a:xfrm>
            <a:off x="11658600" y="6451600"/>
            <a:ext cx="463848" cy="299697"/>
          </a:xfrm>
          <a:prstGeom prst="curved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33128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44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4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4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5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45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53"/>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45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55"/>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457"/>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58"/>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45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60"/>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57"/>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 grpId="0" animBg="1"/>
      <p:bldP spid="436" grpId="0" animBg="1"/>
      <p:bldP spid="438" grpId="0"/>
      <p:bldP spid="439" grpId="0" animBg="1"/>
      <p:bldP spid="443" grpId="0" animBg="1"/>
      <p:bldP spid="444" grpId="0" animBg="1"/>
      <p:bldP spid="445" grpId="0" animBg="1"/>
      <p:bldP spid="448" grpId="0"/>
      <p:bldP spid="450" grpId="0"/>
      <p:bldP spid="453" grpId="0"/>
      <p:bldP spid="455" grpId="0"/>
      <p:bldP spid="458" grpId="0"/>
      <p:bldP spid="460" grpId="0"/>
      <p:bldP spid="32" grpId="0" animBg="1"/>
      <p:bldP spid="34" grpId="0" animBg="1"/>
      <p:bldP spid="37" grpId="0"/>
      <p:bldP spid="45" grpId="0"/>
      <p:bldP spid="47" grpId="0"/>
      <p:bldP spid="2" grpId="0"/>
      <p:bldP spid="50" grpId="0"/>
      <p:bldP spid="53" grpId="0"/>
      <p:bldP spid="55" grpId="0"/>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CustomShape 1"/>
          <p:cNvSpPr/>
          <p:nvPr>
            <p:custDataLst>
              <p:tags r:id="rId1"/>
            </p:custDataLst>
          </p:nvPr>
        </p:nvSpPr>
        <p:spPr>
          <a:xfrm>
            <a:off x="185400" y="105840"/>
            <a:ext cx="11802960" cy="577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200" b="1" spc="-1" dirty="0">
                <a:solidFill>
                  <a:srgbClr val="000000"/>
                </a:solidFill>
                <a:latin typeface="Calibri"/>
              </a:rPr>
              <a:t>Le choix des instruments au cœur de la réflexion didactique</a:t>
            </a:r>
            <a:endParaRPr lang="fr-FR" sz="3200" spc="-1" dirty="0"/>
          </a:p>
        </p:txBody>
      </p:sp>
      <p:sp>
        <p:nvSpPr>
          <p:cNvPr id="590" name="Line 2"/>
          <p:cNvSpPr/>
          <p:nvPr>
            <p:custDataLst>
              <p:tags r:id="rId2"/>
            </p:custDataLst>
          </p:nvPr>
        </p:nvSpPr>
        <p:spPr>
          <a:xfrm>
            <a:off x="0" y="712440"/>
            <a:ext cx="12191760" cy="0"/>
          </a:xfrm>
          <a:prstGeom prst="line">
            <a:avLst/>
          </a:prstGeom>
          <a:ln w="38100">
            <a:solidFill>
              <a:schemeClr val="tx1"/>
            </a:solidFill>
          </a:ln>
        </p:spPr>
        <p:style>
          <a:lnRef idx="1">
            <a:schemeClr val="accent1"/>
          </a:lnRef>
          <a:fillRef idx="0">
            <a:schemeClr val="accent1"/>
          </a:fillRef>
          <a:effectRef idx="0">
            <a:schemeClr val="accent1"/>
          </a:effectRef>
          <a:fontRef idx="minor"/>
        </p:style>
      </p:sp>
      <p:pic>
        <p:nvPicPr>
          <p:cNvPr id="591" name="Image 3" descr="Une image contenant table&#10;&#10;Description générée automatiquement"/>
          <p:cNvPicPr/>
          <p:nvPr>
            <p:custDataLst>
              <p:tags r:id="rId3"/>
            </p:custDataLst>
          </p:nvPr>
        </p:nvPicPr>
        <p:blipFill>
          <a:blip r:embed="rId37"/>
          <a:srcRect l="7865" t="24792" r="16978" b="35210"/>
          <a:stretch/>
        </p:blipFill>
        <p:spPr>
          <a:xfrm>
            <a:off x="28440" y="814320"/>
            <a:ext cx="5528880" cy="2206800"/>
          </a:xfrm>
          <a:prstGeom prst="rect">
            <a:avLst/>
          </a:prstGeom>
          <a:ln w="0">
            <a:noFill/>
          </a:ln>
        </p:spPr>
      </p:pic>
      <p:pic>
        <p:nvPicPr>
          <p:cNvPr id="592" name="Image 4"/>
          <p:cNvPicPr/>
          <p:nvPr>
            <p:custDataLst>
              <p:tags r:id="rId4"/>
            </p:custDataLst>
          </p:nvPr>
        </p:nvPicPr>
        <p:blipFill>
          <a:blip r:embed="rId38"/>
          <a:stretch/>
        </p:blipFill>
        <p:spPr>
          <a:xfrm>
            <a:off x="8596440" y="885960"/>
            <a:ext cx="3381120" cy="1994400"/>
          </a:xfrm>
          <a:prstGeom prst="rect">
            <a:avLst/>
          </a:prstGeom>
          <a:ln w="0">
            <a:noFill/>
          </a:ln>
        </p:spPr>
      </p:pic>
      <p:pic>
        <p:nvPicPr>
          <p:cNvPr id="593" name="Image 9" descr="Une image contenant texte, règle, pied à coulisse, périphérique&#10;&#10;Description générée automatiquement"/>
          <p:cNvPicPr/>
          <p:nvPr>
            <p:custDataLst>
              <p:tags r:id="rId5"/>
            </p:custDataLst>
          </p:nvPr>
        </p:nvPicPr>
        <p:blipFill>
          <a:blip r:embed="rId39"/>
          <a:stretch/>
        </p:blipFill>
        <p:spPr>
          <a:xfrm>
            <a:off x="5686560" y="1144800"/>
            <a:ext cx="1861920" cy="1546200"/>
          </a:xfrm>
          <a:prstGeom prst="rect">
            <a:avLst/>
          </a:prstGeom>
          <a:ln w="0">
            <a:noFill/>
          </a:ln>
        </p:spPr>
      </p:pic>
      <p:sp>
        <p:nvSpPr>
          <p:cNvPr id="594" name="CustomShape 3"/>
          <p:cNvSpPr/>
          <p:nvPr>
            <p:custDataLst>
              <p:tags r:id="rId6"/>
            </p:custDataLst>
          </p:nvPr>
        </p:nvSpPr>
        <p:spPr>
          <a:xfrm>
            <a:off x="5586480" y="928800"/>
            <a:ext cx="6391080" cy="19857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p:style>
      </p:sp>
      <p:sp>
        <p:nvSpPr>
          <p:cNvPr id="595" name="Line 4"/>
          <p:cNvSpPr/>
          <p:nvPr>
            <p:custDataLst>
              <p:tags r:id="rId7"/>
            </p:custDataLst>
          </p:nvPr>
        </p:nvSpPr>
        <p:spPr>
          <a:xfrm>
            <a:off x="5686200" y="1144440"/>
            <a:ext cx="1571760" cy="1546560"/>
          </a:xfrm>
          <a:prstGeom prst="line">
            <a:avLst/>
          </a:prstGeom>
          <a:ln w="38100"/>
        </p:spPr>
        <p:style>
          <a:lnRef idx="1">
            <a:schemeClr val="accent2"/>
          </a:lnRef>
          <a:fillRef idx="0">
            <a:schemeClr val="accent2"/>
          </a:fillRef>
          <a:effectRef idx="0">
            <a:schemeClr val="accent2"/>
          </a:effectRef>
          <a:fontRef idx="minor"/>
        </p:style>
      </p:sp>
      <p:sp>
        <p:nvSpPr>
          <p:cNvPr id="596" name="Line 5"/>
          <p:cNvSpPr/>
          <p:nvPr>
            <p:custDataLst>
              <p:tags r:id="rId8"/>
            </p:custDataLst>
          </p:nvPr>
        </p:nvSpPr>
        <p:spPr>
          <a:xfrm flipV="1">
            <a:off x="5686200" y="1144440"/>
            <a:ext cx="1571760" cy="1546560"/>
          </a:xfrm>
          <a:prstGeom prst="line">
            <a:avLst/>
          </a:prstGeom>
          <a:ln w="38100"/>
        </p:spPr>
        <p:style>
          <a:lnRef idx="1">
            <a:schemeClr val="accent2"/>
          </a:lnRef>
          <a:fillRef idx="0">
            <a:schemeClr val="accent2"/>
          </a:fillRef>
          <a:effectRef idx="0">
            <a:schemeClr val="accent2"/>
          </a:effectRef>
          <a:fontRef idx="minor"/>
        </p:style>
      </p:sp>
      <p:sp>
        <p:nvSpPr>
          <p:cNvPr id="597" name="CustomShape 6"/>
          <p:cNvSpPr/>
          <p:nvPr>
            <p:custDataLst>
              <p:tags r:id="rId9"/>
            </p:custDataLst>
          </p:nvPr>
        </p:nvSpPr>
        <p:spPr>
          <a:xfrm>
            <a:off x="7610400" y="1769400"/>
            <a:ext cx="818640" cy="373680"/>
          </a:xfrm>
          <a:prstGeom prst="rightArrow">
            <a:avLst>
              <a:gd name="adj1" fmla="val 50000"/>
              <a:gd name="adj2" fmla="val 50000"/>
            </a:avLst>
          </a:prstGeom>
          <a:solidFill>
            <a:srgbClr val="FFC000"/>
          </a:solidFill>
          <a:ln/>
        </p:spPr>
        <p:style>
          <a:lnRef idx="2">
            <a:schemeClr val="accent1">
              <a:shade val="50000"/>
            </a:schemeClr>
          </a:lnRef>
          <a:fillRef idx="1">
            <a:schemeClr val="accent1"/>
          </a:fillRef>
          <a:effectRef idx="0">
            <a:schemeClr val="accent1"/>
          </a:effectRef>
          <a:fontRef idx="minor"/>
        </p:style>
      </p:sp>
      <p:sp>
        <p:nvSpPr>
          <p:cNvPr id="598" name="CustomShape 7"/>
          <p:cNvSpPr/>
          <p:nvPr>
            <p:custDataLst>
              <p:tags r:id="rId10"/>
            </p:custDataLst>
          </p:nvPr>
        </p:nvSpPr>
        <p:spPr>
          <a:xfrm>
            <a:off x="200520" y="3075480"/>
            <a:ext cx="1182024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dirty="0">
                <a:solidFill>
                  <a:srgbClr val="000000"/>
                </a:solidFill>
                <a:latin typeface="Calibri"/>
              </a:rPr>
              <a:t>On va privilégier, dans un premier temps, les instruments qui ne multiplient pas les fonctions (et donc les propriétés).</a:t>
            </a:r>
            <a:endParaRPr lang="fr-FR" sz="1800" b="0" strike="noStrike" spc="-1" dirty="0">
              <a:latin typeface="Arial"/>
            </a:endParaRPr>
          </a:p>
        </p:txBody>
      </p:sp>
      <p:pic>
        <p:nvPicPr>
          <p:cNvPr id="599" name="Image 17" descr="Une image contenant ciseaux&#10;&#10;Description générée automatiquement"/>
          <p:cNvPicPr/>
          <p:nvPr>
            <p:custDataLst>
              <p:tags r:id="rId11"/>
            </p:custDataLst>
          </p:nvPr>
        </p:nvPicPr>
        <p:blipFill>
          <a:blip r:embed="rId40"/>
          <a:stretch/>
        </p:blipFill>
        <p:spPr>
          <a:xfrm>
            <a:off x="10057680" y="3713760"/>
            <a:ext cx="1221120" cy="1138680"/>
          </a:xfrm>
          <a:prstGeom prst="rect">
            <a:avLst/>
          </a:prstGeom>
          <a:ln w="0">
            <a:noFill/>
          </a:ln>
        </p:spPr>
      </p:pic>
      <p:sp>
        <p:nvSpPr>
          <p:cNvPr id="600" name="CustomShape 8"/>
          <p:cNvSpPr/>
          <p:nvPr>
            <p:custDataLst>
              <p:tags r:id="rId12"/>
            </p:custDataLst>
          </p:nvPr>
        </p:nvSpPr>
        <p:spPr>
          <a:xfrm>
            <a:off x="3152880" y="3880440"/>
            <a:ext cx="742680" cy="742680"/>
          </a:xfrm>
          <a:prstGeom prst="ellipse">
            <a:avLst/>
          </a:prstGeom>
          <a:solidFill>
            <a:srgbClr val="92D050"/>
          </a:solidFill>
          <a:ln/>
        </p:spPr>
        <p:style>
          <a:lnRef idx="2">
            <a:schemeClr val="accent1">
              <a:shade val="50000"/>
            </a:schemeClr>
          </a:lnRef>
          <a:fillRef idx="1">
            <a:schemeClr val="accent1"/>
          </a:fillRef>
          <a:effectRef idx="0">
            <a:schemeClr val="accent1"/>
          </a:effectRef>
          <a:fontRef idx="minor"/>
        </p:style>
      </p:sp>
      <p:sp>
        <p:nvSpPr>
          <p:cNvPr id="601" name="CustomShape 9"/>
          <p:cNvSpPr/>
          <p:nvPr>
            <p:custDataLst>
              <p:tags r:id="rId13"/>
            </p:custDataLst>
          </p:nvPr>
        </p:nvSpPr>
        <p:spPr>
          <a:xfrm>
            <a:off x="2610000" y="4822920"/>
            <a:ext cx="191448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Calibri"/>
              </a:rPr>
              <a:t>Gabarit de disque</a:t>
            </a:r>
            <a:endParaRPr lang="fr-FR" sz="1800" b="0" strike="noStrike" spc="-1">
              <a:latin typeface="Arial"/>
            </a:endParaRPr>
          </a:p>
        </p:txBody>
      </p:sp>
      <p:sp>
        <p:nvSpPr>
          <p:cNvPr id="602" name="CustomShape 10"/>
          <p:cNvSpPr/>
          <p:nvPr>
            <p:custDataLst>
              <p:tags r:id="rId14"/>
            </p:custDataLst>
          </p:nvPr>
        </p:nvSpPr>
        <p:spPr>
          <a:xfrm>
            <a:off x="2442240" y="5392440"/>
            <a:ext cx="2196360" cy="1187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800" b="0" strike="noStrike" spc="-1">
                <a:solidFill>
                  <a:srgbClr val="000000"/>
                </a:solidFill>
                <a:latin typeface="Calibri"/>
              </a:rPr>
              <a:t>Courbe plane admettant une infinité d’axes de symétrie</a:t>
            </a:r>
            <a:endParaRPr lang="fr-FR" sz="1800" b="0" strike="noStrike" spc="-1">
              <a:latin typeface="Arial"/>
            </a:endParaRPr>
          </a:p>
        </p:txBody>
      </p:sp>
      <p:sp>
        <p:nvSpPr>
          <p:cNvPr id="603" name="CustomShape 11"/>
          <p:cNvSpPr/>
          <p:nvPr>
            <p:custDataLst>
              <p:tags r:id="rId15"/>
            </p:custDataLst>
          </p:nvPr>
        </p:nvSpPr>
        <p:spPr>
          <a:xfrm>
            <a:off x="1063440" y="4310640"/>
            <a:ext cx="125964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Calibri"/>
              </a:rPr>
              <a:t>Matériel</a:t>
            </a:r>
            <a:endParaRPr lang="fr-FR" sz="1800" b="0" strike="noStrike" spc="-1">
              <a:latin typeface="Arial"/>
            </a:endParaRPr>
          </a:p>
        </p:txBody>
      </p:sp>
      <p:sp>
        <p:nvSpPr>
          <p:cNvPr id="604" name="CustomShape 12"/>
          <p:cNvSpPr/>
          <p:nvPr>
            <p:custDataLst>
              <p:tags r:id="rId16"/>
            </p:custDataLst>
          </p:nvPr>
        </p:nvSpPr>
        <p:spPr>
          <a:xfrm>
            <a:off x="1063440" y="5859000"/>
            <a:ext cx="125964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Calibri"/>
              </a:rPr>
              <a:t>Propriété</a:t>
            </a:r>
            <a:endParaRPr lang="fr-FR" sz="1800" b="0" strike="noStrike" spc="-1">
              <a:latin typeface="Arial"/>
            </a:endParaRPr>
          </a:p>
        </p:txBody>
      </p:sp>
      <p:sp>
        <p:nvSpPr>
          <p:cNvPr id="605" name="CustomShape 13"/>
          <p:cNvSpPr/>
          <p:nvPr>
            <p:custDataLst>
              <p:tags r:id="rId17"/>
            </p:custDataLst>
          </p:nvPr>
        </p:nvSpPr>
        <p:spPr>
          <a:xfrm>
            <a:off x="1063440" y="3660840"/>
            <a:ext cx="1259640" cy="15476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p:style>
      </p:sp>
      <p:sp>
        <p:nvSpPr>
          <p:cNvPr id="606" name="CustomShape 14"/>
          <p:cNvSpPr/>
          <p:nvPr>
            <p:custDataLst>
              <p:tags r:id="rId18"/>
            </p:custDataLst>
          </p:nvPr>
        </p:nvSpPr>
        <p:spPr>
          <a:xfrm>
            <a:off x="1063440" y="5204160"/>
            <a:ext cx="1259640" cy="15476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p:style>
      </p:sp>
      <p:sp>
        <p:nvSpPr>
          <p:cNvPr id="607" name="CustomShape 15"/>
          <p:cNvSpPr/>
          <p:nvPr>
            <p:custDataLst>
              <p:tags r:id="rId19"/>
            </p:custDataLst>
          </p:nvPr>
        </p:nvSpPr>
        <p:spPr>
          <a:xfrm>
            <a:off x="2321640" y="3656160"/>
            <a:ext cx="2370600" cy="15476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p:style>
      </p:sp>
      <p:sp>
        <p:nvSpPr>
          <p:cNvPr id="608" name="CustomShape 16"/>
          <p:cNvSpPr/>
          <p:nvPr>
            <p:custDataLst>
              <p:tags r:id="rId20"/>
            </p:custDataLst>
          </p:nvPr>
        </p:nvSpPr>
        <p:spPr>
          <a:xfrm>
            <a:off x="2321640" y="5204160"/>
            <a:ext cx="2370600" cy="15476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p:style>
      </p:sp>
      <p:sp>
        <p:nvSpPr>
          <p:cNvPr id="609" name="CustomShape 17"/>
          <p:cNvSpPr/>
          <p:nvPr>
            <p:custDataLst>
              <p:tags r:id="rId21"/>
            </p:custDataLst>
          </p:nvPr>
        </p:nvSpPr>
        <p:spPr>
          <a:xfrm>
            <a:off x="4692600" y="4794480"/>
            <a:ext cx="248940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Calibri"/>
              </a:rPr>
              <a:t>Gabarit de demi-disque</a:t>
            </a:r>
            <a:endParaRPr lang="fr-FR" sz="1800" b="0" strike="noStrike" spc="-1">
              <a:latin typeface="Arial"/>
            </a:endParaRPr>
          </a:p>
        </p:txBody>
      </p:sp>
      <p:sp>
        <p:nvSpPr>
          <p:cNvPr id="610" name="CustomShape 18"/>
          <p:cNvSpPr/>
          <p:nvPr>
            <p:custDataLst>
              <p:tags r:id="rId22"/>
            </p:custDataLst>
          </p:nvPr>
        </p:nvSpPr>
        <p:spPr>
          <a:xfrm>
            <a:off x="4985280" y="5763960"/>
            <a:ext cx="1914480" cy="63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800" b="0" strike="noStrike" spc="-1">
                <a:solidFill>
                  <a:srgbClr val="000000"/>
                </a:solidFill>
                <a:latin typeface="Calibri"/>
              </a:rPr>
              <a:t>Figure invariante par rotation</a:t>
            </a:r>
            <a:endParaRPr lang="fr-FR" sz="1800" b="0" strike="noStrike" spc="-1">
              <a:latin typeface="Arial"/>
            </a:endParaRPr>
          </a:p>
        </p:txBody>
      </p:sp>
      <p:sp>
        <p:nvSpPr>
          <p:cNvPr id="611" name="CustomShape 19"/>
          <p:cNvSpPr/>
          <p:nvPr>
            <p:custDataLst>
              <p:tags r:id="rId23"/>
            </p:custDataLst>
          </p:nvPr>
        </p:nvSpPr>
        <p:spPr>
          <a:xfrm>
            <a:off x="4696920" y="3656160"/>
            <a:ext cx="2370600" cy="15476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p:style>
      </p:sp>
      <p:sp>
        <p:nvSpPr>
          <p:cNvPr id="612" name="CustomShape 20"/>
          <p:cNvSpPr/>
          <p:nvPr>
            <p:custDataLst>
              <p:tags r:id="rId24"/>
            </p:custDataLst>
          </p:nvPr>
        </p:nvSpPr>
        <p:spPr>
          <a:xfrm>
            <a:off x="4696920" y="5204160"/>
            <a:ext cx="2370600" cy="15476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p:style>
      </p:sp>
      <p:sp>
        <p:nvSpPr>
          <p:cNvPr id="613" name="CustomShape 21"/>
          <p:cNvSpPr/>
          <p:nvPr>
            <p:custDataLst>
              <p:tags r:id="rId25"/>
            </p:custDataLst>
          </p:nvPr>
        </p:nvSpPr>
        <p:spPr>
          <a:xfrm rot="2640000">
            <a:off x="5488560" y="3710520"/>
            <a:ext cx="914040" cy="914040"/>
          </a:xfrm>
          <a:prstGeom prst="pie">
            <a:avLst>
              <a:gd name="adj1" fmla="val 0"/>
              <a:gd name="adj2" fmla="val 10721886"/>
            </a:avLst>
          </a:prstGeom>
          <a:solidFill>
            <a:srgbClr val="FFFF00"/>
          </a:solidFill>
          <a:ln/>
        </p:spPr>
        <p:style>
          <a:lnRef idx="2">
            <a:schemeClr val="accent1">
              <a:shade val="50000"/>
            </a:schemeClr>
          </a:lnRef>
          <a:fillRef idx="1">
            <a:schemeClr val="accent1"/>
          </a:fillRef>
          <a:effectRef idx="0">
            <a:schemeClr val="accent1"/>
          </a:effectRef>
          <a:fontRef idx="minor"/>
        </p:style>
      </p:sp>
      <p:sp>
        <p:nvSpPr>
          <p:cNvPr id="614" name="CustomShape 22"/>
          <p:cNvSpPr/>
          <p:nvPr>
            <p:custDataLst>
              <p:tags r:id="rId26"/>
            </p:custDataLst>
          </p:nvPr>
        </p:nvSpPr>
        <p:spPr>
          <a:xfrm>
            <a:off x="9453960" y="3656160"/>
            <a:ext cx="2370600" cy="15476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p:style>
      </p:sp>
      <p:sp>
        <p:nvSpPr>
          <p:cNvPr id="615" name="CustomShape 23"/>
          <p:cNvSpPr/>
          <p:nvPr>
            <p:custDataLst>
              <p:tags r:id="rId27"/>
            </p:custDataLst>
          </p:nvPr>
        </p:nvSpPr>
        <p:spPr>
          <a:xfrm>
            <a:off x="9463320" y="4826160"/>
            <a:ext cx="248940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800" b="0" strike="noStrike" spc="-1">
                <a:solidFill>
                  <a:srgbClr val="000000"/>
                </a:solidFill>
                <a:latin typeface="Calibri"/>
              </a:rPr>
              <a:t>Compas</a:t>
            </a:r>
            <a:endParaRPr lang="fr-FR" sz="1800" b="0" strike="noStrike" spc="-1">
              <a:latin typeface="Arial"/>
            </a:endParaRPr>
          </a:p>
        </p:txBody>
      </p:sp>
      <p:sp>
        <p:nvSpPr>
          <p:cNvPr id="616" name="CustomShape 24"/>
          <p:cNvSpPr/>
          <p:nvPr>
            <p:custDataLst>
              <p:tags r:id="rId28"/>
            </p:custDataLst>
          </p:nvPr>
        </p:nvSpPr>
        <p:spPr>
          <a:xfrm>
            <a:off x="9452880" y="5198400"/>
            <a:ext cx="2370600" cy="15476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p:style>
      </p:sp>
      <p:sp>
        <p:nvSpPr>
          <p:cNvPr id="617" name="CustomShape 25"/>
          <p:cNvSpPr/>
          <p:nvPr>
            <p:custDataLst>
              <p:tags r:id="rId29"/>
            </p:custDataLst>
          </p:nvPr>
        </p:nvSpPr>
        <p:spPr>
          <a:xfrm>
            <a:off x="9458640" y="5751720"/>
            <a:ext cx="2359800" cy="63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800" b="0" strike="noStrike" spc="-1">
                <a:solidFill>
                  <a:srgbClr val="000000"/>
                </a:solidFill>
                <a:latin typeface="Calibri"/>
              </a:rPr>
              <a:t>Courbe plane fermée de courbure constante</a:t>
            </a:r>
            <a:endParaRPr lang="fr-FR" sz="1800" b="0" strike="noStrike" spc="-1">
              <a:latin typeface="Arial"/>
            </a:endParaRPr>
          </a:p>
        </p:txBody>
      </p:sp>
      <p:sp>
        <p:nvSpPr>
          <p:cNvPr id="618" name="CustomShape 26"/>
          <p:cNvSpPr/>
          <p:nvPr>
            <p:custDataLst>
              <p:tags r:id="rId30"/>
            </p:custDataLst>
          </p:nvPr>
        </p:nvSpPr>
        <p:spPr>
          <a:xfrm>
            <a:off x="7082280" y="3652920"/>
            <a:ext cx="2370600" cy="15476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p:style>
      </p:sp>
      <p:sp>
        <p:nvSpPr>
          <p:cNvPr id="619" name="CustomShape 27"/>
          <p:cNvSpPr/>
          <p:nvPr>
            <p:custDataLst>
              <p:tags r:id="rId31"/>
            </p:custDataLst>
          </p:nvPr>
        </p:nvSpPr>
        <p:spPr>
          <a:xfrm>
            <a:off x="7077600" y="4808520"/>
            <a:ext cx="248940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800" b="0" strike="noStrike" spc="-1">
                <a:solidFill>
                  <a:srgbClr val="000000"/>
                </a:solidFill>
                <a:latin typeface="Calibri"/>
              </a:rPr>
              <a:t>Ficelle et punaise</a:t>
            </a:r>
            <a:endParaRPr lang="fr-FR" sz="1800" b="0" strike="noStrike" spc="-1">
              <a:latin typeface="Arial"/>
            </a:endParaRPr>
          </a:p>
        </p:txBody>
      </p:sp>
      <p:sp>
        <p:nvSpPr>
          <p:cNvPr id="620" name="CustomShape 28"/>
          <p:cNvSpPr/>
          <p:nvPr>
            <p:custDataLst>
              <p:tags r:id="rId32"/>
            </p:custDataLst>
          </p:nvPr>
        </p:nvSpPr>
        <p:spPr>
          <a:xfrm>
            <a:off x="7077600" y="5205600"/>
            <a:ext cx="2370600" cy="15476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p:style>
      </p:sp>
      <p:sp>
        <p:nvSpPr>
          <p:cNvPr id="621" name="CustomShape 29"/>
          <p:cNvSpPr/>
          <p:nvPr>
            <p:custDataLst>
              <p:tags r:id="rId33"/>
            </p:custDataLst>
          </p:nvPr>
        </p:nvSpPr>
        <p:spPr>
          <a:xfrm>
            <a:off x="7094880" y="5688720"/>
            <a:ext cx="2329920" cy="913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800" b="0" strike="noStrike" spc="-1">
                <a:solidFill>
                  <a:srgbClr val="000000"/>
                </a:solidFill>
                <a:latin typeface="Calibri"/>
              </a:rPr>
              <a:t>Ensemble de points à égale distance d’un point fixe</a:t>
            </a:r>
            <a:endParaRPr lang="fr-FR" sz="1800" b="0" strike="noStrike" spc="-1">
              <a:latin typeface="Arial"/>
            </a:endParaRPr>
          </a:p>
        </p:txBody>
      </p:sp>
      <p:pic>
        <p:nvPicPr>
          <p:cNvPr id="622" name="Image 47" descr="Une image contenant cintre&#10;&#10;Description générée automatiquement"/>
          <p:cNvPicPr/>
          <p:nvPr>
            <p:custDataLst>
              <p:tags r:id="rId34"/>
            </p:custDataLst>
          </p:nvPr>
        </p:nvPicPr>
        <p:blipFill>
          <a:blip r:embed="rId41"/>
          <a:stretch/>
        </p:blipFill>
        <p:spPr>
          <a:xfrm rot="5400000">
            <a:off x="8021880" y="3528720"/>
            <a:ext cx="720720" cy="1426320"/>
          </a:xfrm>
          <a:prstGeom prst="rect">
            <a:avLst/>
          </a:prstGeom>
          <a:ln w="0">
            <a:noFill/>
          </a:ln>
        </p:spPr>
      </p:pic>
      <p:sp>
        <p:nvSpPr>
          <p:cNvPr id="2" name="Rectangle : coins arrondis 1">
            <a:extLst>
              <a:ext uri="{FF2B5EF4-FFF2-40B4-BE49-F238E27FC236}">
                <a16:creationId xmlns:a16="http://schemas.microsoft.com/office/drawing/2014/main" id="{11B6B330-E694-2F41-8F74-08D1BCC6B757}"/>
              </a:ext>
            </a:extLst>
          </p:cNvPr>
          <p:cNvSpPr/>
          <p:nvPr/>
        </p:nvSpPr>
        <p:spPr>
          <a:xfrm>
            <a:off x="328613" y="3660840"/>
            <a:ext cx="628650" cy="30852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2000" b="1" dirty="0">
                <a:latin typeface="Calibri" panose="020F0502020204030204" pitchFamily="34" charset="0"/>
                <a:cs typeface="Calibri" panose="020F0502020204030204" pitchFamily="34" charset="0"/>
              </a:rPr>
              <a:t>Reproduction d’un cercle</a:t>
            </a:r>
          </a:p>
        </p:txBody>
      </p:sp>
      <p:sp>
        <p:nvSpPr>
          <p:cNvPr id="37" name="Flèche courbée vers le haut 36">
            <a:hlinkClick r:id="rId42" action="ppaction://hlinksldjump"/>
            <a:extLst>
              <a:ext uri="{FF2B5EF4-FFF2-40B4-BE49-F238E27FC236}">
                <a16:creationId xmlns:a16="http://schemas.microsoft.com/office/drawing/2014/main" id="{FA9F1919-E244-764E-B5D2-9AD5B2E5FDE1}"/>
              </a:ext>
            </a:extLst>
          </p:cNvPr>
          <p:cNvSpPr/>
          <p:nvPr/>
        </p:nvSpPr>
        <p:spPr>
          <a:xfrm>
            <a:off x="11658600" y="6451600"/>
            <a:ext cx="463848" cy="299697"/>
          </a:xfrm>
          <a:prstGeom prst="curved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9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0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0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0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0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0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0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1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1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1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1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1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1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2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2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2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59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1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1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1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 grpId="0"/>
      <p:bldP spid="601" grpId="0"/>
      <p:bldP spid="602" grpId="0"/>
      <p:bldP spid="603" grpId="0"/>
      <p:bldP spid="604" grpId="0"/>
      <p:bldP spid="609" grpId="0"/>
      <p:bldP spid="610" grpId="0"/>
      <p:bldP spid="615" grpId="0"/>
      <p:bldP spid="617" grpId="0"/>
      <p:bldP spid="619" grpId="0"/>
      <p:bldP spid="621" grpId="0"/>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texte, arthropode&#10;&#10;Description générée automatiquement">
            <a:extLst>
              <a:ext uri="{FF2B5EF4-FFF2-40B4-BE49-F238E27FC236}">
                <a16:creationId xmlns:a16="http://schemas.microsoft.com/office/drawing/2014/main" id="{581D6EDA-7FD4-A94F-962E-61D01ED7790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448425">
            <a:off x="10512961" y="1641682"/>
            <a:ext cx="1259755" cy="927638"/>
          </a:xfrm>
          <a:prstGeom prst="rect">
            <a:avLst/>
          </a:prstGeom>
        </p:spPr>
      </p:pic>
      <p:pic>
        <p:nvPicPr>
          <p:cNvPr id="5" name="Image 17" descr="Une image contenant ciseaux&#10;&#10;Description générée automatiquement">
            <a:extLst>
              <a:ext uri="{FF2B5EF4-FFF2-40B4-BE49-F238E27FC236}">
                <a16:creationId xmlns:a16="http://schemas.microsoft.com/office/drawing/2014/main" id="{16E699E9-E4C1-2E4B-BC8B-7A7E026C5ADA}"/>
              </a:ext>
            </a:extLst>
          </p:cNvPr>
          <p:cNvPicPr/>
          <p:nvPr>
            <p:custDataLst>
              <p:tags r:id="rId1"/>
            </p:custDataLst>
          </p:nvPr>
        </p:nvPicPr>
        <p:blipFill>
          <a:blip r:embed="rId12"/>
          <a:stretch/>
        </p:blipFill>
        <p:spPr>
          <a:xfrm>
            <a:off x="10191145" y="5139042"/>
            <a:ext cx="1400038" cy="1386536"/>
          </a:xfrm>
          <a:prstGeom prst="rect">
            <a:avLst/>
          </a:prstGeom>
          <a:ln w="0">
            <a:noFill/>
          </a:ln>
        </p:spPr>
      </p:pic>
      <p:sp>
        <p:nvSpPr>
          <p:cNvPr id="6" name="CustomShape 8">
            <a:extLst>
              <a:ext uri="{FF2B5EF4-FFF2-40B4-BE49-F238E27FC236}">
                <a16:creationId xmlns:a16="http://schemas.microsoft.com/office/drawing/2014/main" id="{EB0DA551-179B-CE49-BC9A-487E2DCD1221}"/>
              </a:ext>
            </a:extLst>
          </p:cNvPr>
          <p:cNvSpPr/>
          <p:nvPr>
            <p:custDataLst>
              <p:tags r:id="rId2"/>
            </p:custDataLst>
          </p:nvPr>
        </p:nvSpPr>
        <p:spPr>
          <a:xfrm>
            <a:off x="351892" y="1357648"/>
            <a:ext cx="1261252" cy="1260000"/>
          </a:xfrm>
          <a:prstGeom prst="ellipse">
            <a:avLst/>
          </a:prstGeom>
          <a:solidFill>
            <a:srgbClr val="92D050"/>
          </a:solidFill>
          <a:ln/>
        </p:spPr>
        <p:style>
          <a:lnRef idx="2">
            <a:schemeClr val="accent1">
              <a:shade val="50000"/>
            </a:schemeClr>
          </a:lnRef>
          <a:fillRef idx="1">
            <a:schemeClr val="accent1"/>
          </a:fillRef>
          <a:effectRef idx="0">
            <a:schemeClr val="accent1"/>
          </a:effectRef>
          <a:fontRef idx="minor"/>
        </p:style>
      </p:sp>
      <p:sp>
        <p:nvSpPr>
          <p:cNvPr id="7" name="CustomShape 21">
            <a:extLst>
              <a:ext uri="{FF2B5EF4-FFF2-40B4-BE49-F238E27FC236}">
                <a16:creationId xmlns:a16="http://schemas.microsoft.com/office/drawing/2014/main" id="{5AF5B5CA-4756-0A4A-8C83-F4924ED7F00A}"/>
              </a:ext>
            </a:extLst>
          </p:cNvPr>
          <p:cNvSpPr/>
          <p:nvPr>
            <p:custDataLst>
              <p:tags r:id="rId3"/>
            </p:custDataLst>
          </p:nvPr>
        </p:nvSpPr>
        <p:spPr>
          <a:xfrm rot="2640000">
            <a:off x="9297077" y="1248954"/>
            <a:ext cx="1280138" cy="1288794"/>
          </a:xfrm>
          <a:prstGeom prst="pie">
            <a:avLst>
              <a:gd name="adj1" fmla="val 0"/>
              <a:gd name="adj2" fmla="val 10721886"/>
            </a:avLst>
          </a:prstGeom>
          <a:solidFill>
            <a:srgbClr val="FFFF00"/>
          </a:solidFill>
          <a:ln/>
        </p:spPr>
        <p:style>
          <a:lnRef idx="2">
            <a:schemeClr val="accent1">
              <a:shade val="50000"/>
            </a:schemeClr>
          </a:lnRef>
          <a:fillRef idx="1">
            <a:schemeClr val="accent1"/>
          </a:fillRef>
          <a:effectRef idx="0">
            <a:schemeClr val="accent1"/>
          </a:effectRef>
          <a:fontRef idx="minor"/>
        </p:style>
      </p:sp>
      <p:pic>
        <p:nvPicPr>
          <p:cNvPr id="8" name="Image 47" descr="Une image contenant cintre&#10;&#10;Description générée automatiquement">
            <a:extLst>
              <a:ext uri="{FF2B5EF4-FFF2-40B4-BE49-F238E27FC236}">
                <a16:creationId xmlns:a16="http://schemas.microsoft.com/office/drawing/2014/main" id="{0EC97E2C-3C7E-4D40-9B21-8A94BF659AF8}"/>
              </a:ext>
            </a:extLst>
          </p:cNvPr>
          <p:cNvPicPr/>
          <p:nvPr>
            <p:custDataLst>
              <p:tags r:id="rId4"/>
            </p:custDataLst>
          </p:nvPr>
        </p:nvPicPr>
        <p:blipFill>
          <a:blip r:embed="rId13"/>
          <a:stretch/>
        </p:blipFill>
        <p:spPr>
          <a:xfrm rot="5400000">
            <a:off x="8637743" y="5010003"/>
            <a:ext cx="720720" cy="1426320"/>
          </a:xfrm>
          <a:prstGeom prst="rect">
            <a:avLst/>
          </a:prstGeom>
          <a:ln w="0">
            <a:noFill/>
          </a:ln>
        </p:spPr>
      </p:pic>
      <p:grpSp>
        <p:nvGrpSpPr>
          <p:cNvPr id="21" name="Groupe 20">
            <a:extLst>
              <a:ext uri="{FF2B5EF4-FFF2-40B4-BE49-F238E27FC236}">
                <a16:creationId xmlns:a16="http://schemas.microsoft.com/office/drawing/2014/main" id="{B57F6ED2-D064-B74D-AF58-CB3F44BC0AF4}"/>
              </a:ext>
            </a:extLst>
          </p:cNvPr>
          <p:cNvGrpSpPr/>
          <p:nvPr/>
        </p:nvGrpSpPr>
        <p:grpSpPr>
          <a:xfrm rot="1560000">
            <a:off x="2148751" y="1620965"/>
            <a:ext cx="1060461" cy="1138680"/>
            <a:chOff x="1891792" y="5225411"/>
            <a:chExt cx="1060461" cy="1138680"/>
          </a:xfrm>
        </p:grpSpPr>
        <p:sp>
          <p:nvSpPr>
            <p:cNvPr id="9" name="Rectangle 8">
              <a:extLst>
                <a:ext uri="{FF2B5EF4-FFF2-40B4-BE49-F238E27FC236}">
                  <a16:creationId xmlns:a16="http://schemas.microsoft.com/office/drawing/2014/main" id="{436BF203-C67D-0B4D-9D08-E785329DB884}"/>
                </a:ext>
              </a:extLst>
            </p:cNvPr>
            <p:cNvSpPr/>
            <p:nvPr/>
          </p:nvSpPr>
          <p:spPr>
            <a:xfrm>
              <a:off x="1891792" y="5225411"/>
              <a:ext cx="1060461" cy="113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B97BF3DC-9F60-D241-B97B-7C707C6A0280}"/>
                </a:ext>
              </a:extLst>
            </p:cNvPr>
            <p:cNvSpPr/>
            <p:nvPr/>
          </p:nvSpPr>
          <p:spPr>
            <a:xfrm>
              <a:off x="2062023" y="5448185"/>
              <a:ext cx="726633" cy="734291"/>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2" name="Image 4">
            <a:extLst>
              <a:ext uri="{FF2B5EF4-FFF2-40B4-BE49-F238E27FC236}">
                <a16:creationId xmlns:a16="http://schemas.microsoft.com/office/drawing/2014/main" id="{9B1A62E7-B941-6748-9CE1-C2847E266F63}"/>
              </a:ext>
            </a:extLst>
          </p:cNvPr>
          <p:cNvPicPr/>
          <p:nvPr/>
        </p:nvPicPr>
        <p:blipFill>
          <a:blip r:embed="rId14"/>
          <a:stretch/>
        </p:blipFill>
        <p:spPr>
          <a:xfrm rot="-2400000">
            <a:off x="8963493" y="3025050"/>
            <a:ext cx="1856699" cy="932795"/>
          </a:xfrm>
          <a:prstGeom prst="rect">
            <a:avLst/>
          </a:prstGeom>
          <a:ln w="0">
            <a:noFill/>
          </a:ln>
        </p:spPr>
      </p:pic>
      <p:pic>
        <p:nvPicPr>
          <p:cNvPr id="13" name="Image 5">
            <a:extLst>
              <a:ext uri="{FF2B5EF4-FFF2-40B4-BE49-F238E27FC236}">
                <a16:creationId xmlns:a16="http://schemas.microsoft.com/office/drawing/2014/main" id="{2072ADFB-61A4-FD45-AD49-CC26CF9D1335}"/>
              </a:ext>
            </a:extLst>
          </p:cNvPr>
          <p:cNvPicPr/>
          <p:nvPr/>
        </p:nvPicPr>
        <p:blipFill>
          <a:blip r:embed="rId15"/>
          <a:stretch/>
        </p:blipFill>
        <p:spPr>
          <a:xfrm>
            <a:off x="5069678" y="5134998"/>
            <a:ext cx="3306240" cy="1475640"/>
          </a:xfrm>
          <a:prstGeom prst="rect">
            <a:avLst/>
          </a:prstGeom>
          <a:ln w="0">
            <a:noFill/>
          </a:ln>
        </p:spPr>
      </p:pic>
      <p:pic>
        <p:nvPicPr>
          <p:cNvPr id="14" name="Image 3" descr="Une image contenant texte, clipart&#10;&#10;Description générée automatiquement">
            <a:extLst>
              <a:ext uri="{FF2B5EF4-FFF2-40B4-BE49-F238E27FC236}">
                <a16:creationId xmlns:a16="http://schemas.microsoft.com/office/drawing/2014/main" id="{3D310E51-1CF9-6B43-A819-A5ABD9DDE2F1}"/>
              </a:ext>
            </a:extLst>
          </p:cNvPr>
          <p:cNvPicPr/>
          <p:nvPr/>
        </p:nvPicPr>
        <p:blipFill>
          <a:blip r:embed="rId16"/>
          <a:stretch/>
        </p:blipFill>
        <p:spPr>
          <a:xfrm>
            <a:off x="871842" y="5277835"/>
            <a:ext cx="2768400" cy="1510920"/>
          </a:xfrm>
          <a:prstGeom prst="rect">
            <a:avLst/>
          </a:prstGeom>
          <a:ln w="0">
            <a:noFill/>
          </a:ln>
        </p:spPr>
      </p:pic>
      <p:pic>
        <p:nvPicPr>
          <p:cNvPr id="15" name="Image 9" descr="Une image contenant texte, règle, pied à coulisse, périphérique&#10;&#10;Description générée automatiquement">
            <a:extLst>
              <a:ext uri="{FF2B5EF4-FFF2-40B4-BE49-F238E27FC236}">
                <a16:creationId xmlns:a16="http://schemas.microsoft.com/office/drawing/2014/main" id="{CF29BB95-C04E-BF40-87B4-7235CE5EA620}"/>
              </a:ext>
            </a:extLst>
          </p:cNvPr>
          <p:cNvPicPr/>
          <p:nvPr>
            <p:custDataLst>
              <p:tags r:id="rId5"/>
            </p:custDataLst>
          </p:nvPr>
        </p:nvPicPr>
        <p:blipFill rotWithShape="1">
          <a:blip r:embed="rId17"/>
          <a:srcRect b="29360"/>
          <a:stretch/>
        </p:blipFill>
        <p:spPr>
          <a:xfrm rot="1442298">
            <a:off x="6578307" y="2735476"/>
            <a:ext cx="2202048" cy="1273336"/>
          </a:xfrm>
          <a:prstGeom prst="rect">
            <a:avLst/>
          </a:prstGeom>
          <a:ln w="0">
            <a:noFill/>
          </a:ln>
        </p:spPr>
      </p:pic>
      <p:pic>
        <p:nvPicPr>
          <p:cNvPr id="16" name="Image 6" descr="Une image contenant carré&#10;&#10;Description générée automatiquement">
            <a:extLst>
              <a:ext uri="{FF2B5EF4-FFF2-40B4-BE49-F238E27FC236}">
                <a16:creationId xmlns:a16="http://schemas.microsoft.com/office/drawing/2014/main" id="{5F00D09A-C221-E84D-BC6E-720EF8CA4294}"/>
              </a:ext>
            </a:extLst>
          </p:cNvPr>
          <p:cNvPicPr/>
          <p:nvPr/>
        </p:nvPicPr>
        <p:blipFill>
          <a:blip r:embed="rId18"/>
          <a:stretch/>
        </p:blipFill>
        <p:spPr>
          <a:xfrm>
            <a:off x="10597949" y="3449205"/>
            <a:ext cx="1259708" cy="1172319"/>
          </a:xfrm>
          <a:prstGeom prst="rect">
            <a:avLst/>
          </a:prstGeom>
          <a:ln w="0">
            <a:noFill/>
          </a:ln>
        </p:spPr>
      </p:pic>
      <p:sp>
        <p:nvSpPr>
          <p:cNvPr id="17" name="Forme libre 16">
            <a:extLst>
              <a:ext uri="{FF2B5EF4-FFF2-40B4-BE49-F238E27FC236}">
                <a16:creationId xmlns:a16="http://schemas.microsoft.com/office/drawing/2014/main" id="{003C3726-1785-444D-A0BD-9045A7B077FE}"/>
              </a:ext>
            </a:extLst>
          </p:cNvPr>
          <p:cNvSpPr/>
          <p:nvPr/>
        </p:nvSpPr>
        <p:spPr>
          <a:xfrm>
            <a:off x="7065756" y="1176092"/>
            <a:ext cx="1509823" cy="1233376"/>
          </a:xfrm>
          <a:custGeom>
            <a:avLst/>
            <a:gdLst>
              <a:gd name="connsiteX0" fmla="*/ 765544 w 1509823"/>
              <a:gd name="connsiteY0" fmla="*/ 170121 h 1233376"/>
              <a:gd name="connsiteX1" fmla="*/ 616688 w 1509823"/>
              <a:gd name="connsiteY1" fmla="*/ 191386 h 1233376"/>
              <a:gd name="connsiteX2" fmla="*/ 489098 w 1509823"/>
              <a:gd name="connsiteY2" fmla="*/ 233916 h 1233376"/>
              <a:gd name="connsiteX3" fmla="*/ 425302 w 1509823"/>
              <a:gd name="connsiteY3" fmla="*/ 255181 h 1233376"/>
              <a:gd name="connsiteX4" fmla="*/ 361507 w 1509823"/>
              <a:gd name="connsiteY4" fmla="*/ 276446 h 1233376"/>
              <a:gd name="connsiteX5" fmla="*/ 297712 w 1509823"/>
              <a:gd name="connsiteY5" fmla="*/ 297711 h 1233376"/>
              <a:gd name="connsiteX6" fmla="*/ 191386 w 1509823"/>
              <a:gd name="connsiteY6" fmla="*/ 361507 h 1233376"/>
              <a:gd name="connsiteX7" fmla="*/ 85060 w 1509823"/>
              <a:gd name="connsiteY7" fmla="*/ 446567 h 1233376"/>
              <a:gd name="connsiteX8" fmla="*/ 21265 w 1509823"/>
              <a:gd name="connsiteY8" fmla="*/ 659218 h 1233376"/>
              <a:gd name="connsiteX9" fmla="*/ 0 w 1509823"/>
              <a:gd name="connsiteY9" fmla="*/ 723014 h 1233376"/>
              <a:gd name="connsiteX10" fmla="*/ 21265 w 1509823"/>
              <a:gd name="connsiteY10" fmla="*/ 829339 h 1233376"/>
              <a:gd name="connsiteX11" fmla="*/ 106326 w 1509823"/>
              <a:gd name="connsiteY11" fmla="*/ 935665 h 1233376"/>
              <a:gd name="connsiteX12" fmla="*/ 170121 w 1509823"/>
              <a:gd name="connsiteY12" fmla="*/ 956930 h 1233376"/>
              <a:gd name="connsiteX13" fmla="*/ 212651 w 1509823"/>
              <a:gd name="connsiteY13" fmla="*/ 1020725 h 1233376"/>
              <a:gd name="connsiteX14" fmla="*/ 233916 w 1509823"/>
              <a:gd name="connsiteY14" fmla="*/ 1084521 h 1233376"/>
              <a:gd name="connsiteX15" fmla="*/ 318977 w 1509823"/>
              <a:gd name="connsiteY15" fmla="*/ 1190846 h 1233376"/>
              <a:gd name="connsiteX16" fmla="*/ 446567 w 1509823"/>
              <a:gd name="connsiteY16" fmla="*/ 1233376 h 1233376"/>
              <a:gd name="connsiteX17" fmla="*/ 574158 w 1509823"/>
              <a:gd name="connsiteY17" fmla="*/ 1212111 h 1233376"/>
              <a:gd name="connsiteX18" fmla="*/ 765544 w 1509823"/>
              <a:gd name="connsiteY18" fmla="*/ 1148316 h 1233376"/>
              <a:gd name="connsiteX19" fmla="*/ 829340 w 1509823"/>
              <a:gd name="connsiteY19" fmla="*/ 1127051 h 1233376"/>
              <a:gd name="connsiteX20" fmla="*/ 893135 w 1509823"/>
              <a:gd name="connsiteY20" fmla="*/ 1105786 h 1233376"/>
              <a:gd name="connsiteX21" fmla="*/ 914400 w 1509823"/>
              <a:gd name="connsiteY21" fmla="*/ 1041990 h 1233376"/>
              <a:gd name="connsiteX22" fmla="*/ 978195 w 1509823"/>
              <a:gd name="connsiteY22" fmla="*/ 808074 h 1233376"/>
              <a:gd name="connsiteX23" fmla="*/ 1105786 w 1509823"/>
              <a:gd name="connsiteY23" fmla="*/ 765544 h 1233376"/>
              <a:gd name="connsiteX24" fmla="*/ 1212112 w 1509823"/>
              <a:gd name="connsiteY24" fmla="*/ 786809 h 1233376"/>
              <a:gd name="connsiteX25" fmla="*/ 1275907 w 1509823"/>
              <a:gd name="connsiteY25" fmla="*/ 808074 h 1233376"/>
              <a:gd name="connsiteX26" fmla="*/ 1403498 w 1509823"/>
              <a:gd name="connsiteY26" fmla="*/ 786809 h 1233376"/>
              <a:gd name="connsiteX27" fmla="*/ 1446028 w 1509823"/>
              <a:gd name="connsiteY27" fmla="*/ 723014 h 1233376"/>
              <a:gd name="connsiteX28" fmla="*/ 1488558 w 1509823"/>
              <a:gd name="connsiteY28" fmla="*/ 680483 h 1233376"/>
              <a:gd name="connsiteX29" fmla="*/ 1509823 w 1509823"/>
              <a:gd name="connsiteY29" fmla="*/ 616688 h 1233376"/>
              <a:gd name="connsiteX30" fmla="*/ 1488558 w 1509823"/>
              <a:gd name="connsiteY30" fmla="*/ 404037 h 1233376"/>
              <a:gd name="connsiteX31" fmla="*/ 1424763 w 1509823"/>
              <a:gd name="connsiteY31" fmla="*/ 276446 h 1233376"/>
              <a:gd name="connsiteX32" fmla="*/ 1254642 w 1509823"/>
              <a:gd name="connsiteY32" fmla="*/ 127590 h 1233376"/>
              <a:gd name="connsiteX33" fmla="*/ 1169581 w 1509823"/>
              <a:gd name="connsiteY33" fmla="*/ 21265 h 1233376"/>
              <a:gd name="connsiteX34" fmla="*/ 1105786 w 1509823"/>
              <a:gd name="connsiteY34" fmla="*/ 0 h 1233376"/>
              <a:gd name="connsiteX35" fmla="*/ 914400 w 1509823"/>
              <a:gd name="connsiteY35" fmla="*/ 21265 h 1233376"/>
              <a:gd name="connsiteX36" fmla="*/ 829340 w 1509823"/>
              <a:gd name="connsiteY36" fmla="*/ 148855 h 1233376"/>
              <a:gd name="connsiteX37" fmla="*/ 765544 w 1509823"/>
              <a:gd name="connsiteY37" fmla="*/ 170121 h 123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09823" h="1233376">
                <a:moveTo>
                  <a:pt x="765544" y="170121"/>
                </a:moveTo>
                <a:cubicBezTo>
                  <a:pt x="715925" y="177209"/>
                  <a:pt x="665527" y="180116"/>
                  <a:pt x="616688" y="191386"/>
                </a:cubicBezTo>
                <a:cubicBezTo>
                  <a:pt x="573005" y="201467"/>
                  <a:pt x="531628" y="219739"/>
                  <a:pt x="489098" y="233916"/>
                </a:cubicBezTo>
                <a:lnTo>
                  <a:pt x="425302" y="255181"/>
                </a:lnTo>
                <a:lnTo>
                  <a:pt x="361507" y="276446"/>
                </a:lnTo>
                <a:lnTo>
                  <a:pt x="297712" y="297711"/>
                </a:lnTo>
                <a:cubicBezTo>
                  <a:pt x="214639" y="380782"/>
                  <a:pt x="301807" y="306296"/>
                  <a:pt x="191386" y="361507"/>
                </a:cubicBezTo>
                <a:cubicBezTo>
                  <a:pt x="137735" y="388333"/>
                  <a:pt x="124619" y="407009"/>
                  <a:pt x="85060" y="446567"/>
                </a:cubicBezTo>
                <a:cubicBezTo>
                  <a:pt x="52922" y="575122"/>
                  <a:pt x="73038" y="503898"/>
                  <a:pt x="21265" y="659218"/>
                </a:cubicBezTo>
                <a:lnTo>
                  <a:pt x="0" y="723014"/>
                </a:lnTo>
                <a:cubicBezTo>
                  <a:pt x="7088" y="758456"/>
                  <a:pt x="8574" y="795497"/>
                  <a:pt x="21265" y="829339"/>
                </a:cubicBezTo>
                <a:cubicBezTo>
                  <a:pt x="29678" y="851774"/>
                  <a:pt x="81210" y="920596"/>
                  <a:pt x="106326" y="935665"/>
                </a:cubicBezTo>
                <a:cubicBezTo>
                  <a:pt x="125547" y="947197"/>
                  <a:pt x="148856" y="949842"/>
                  <a:pt x="170121" y="956930"/>
                </a:cubicBezTo>
                <a:cubicBezTo>
                  <a:pt x="184298" y="978195"/>
                  <a:pt x="201221" y="997866"/>
                  <a:pt x="212651" y="1020725"/>
                </a:cubicBezTo>
                <a:cubicBezTo>
                  <a:pt x="222675" y="1040774"/>
                  <a:pt x="223892" y="1064472"/>
                  <a:pt x="233916" y="1084521"/>
                </a:cubicBezTo>
                <a:cubicBezTo>
                  <a:pt x="243934" y="1104556"/>
                  <a:pt x="292604" y="1177659"/>
                  <a:pt x="318977" y="1190846"/>
                </a:cubicBezTo>
                <a:cubicBezTo>
                  <a:pt x="359075" y="1210895"/>
                  <a:pt x="446567" y="1233376"/>
                  <a:pt x="446567" y="1233376"/>
                </a:cubicBezTo>
                <a:cubicBezTo>
                  <a:pt x="489097" y="1226288"/>
                  <a:pt x="532328" y="1222568"/>
                  <a:pt x="574158" y="1212111"/>
                </a:cubicBezTo>
                <a:cubicBezTo>
                  <a:pt x="574165" y="1212109"/>
                  <a:pt x="733643" y="1158950"/>
                  <a:pt x="765544" y="1148316"/>
                </a:cubicBezTo>
                <a:lnTo>
                  <a:pt x="829340" y="1127051"/>
                </a:lnTo>
                <a:lnTo>
                  <a:pt x="893135" y="1105786"/>
                </a:lnTo>
                <a:cubicBezTo>
                  <a:pt x="900223" y="1084521"/>
                  <a:pt x="910390" y="1064044"/>
                  <a:pt x="914400" y="1041990"/>
                </a:cubicBezTo>
                <a:cubicBezTo>
                  <a:pt x="921574" y="1002534"/>
                  <a:pt x="911684" y="849643"/>
                  <a:pt x="978195" y="808074"/>
                </a:cubicBezTo>
                <a:cubicBezTo>
                  <a:pt x="1016212" y="784314"/>
                  <a:pt x="1105786" y="765544"/>
                  <a:pt x="1105786" y="765544"/>
                </a:cubicBezTo>
                <a:cubicBezTo>
                  <a:pt x="1141228" y="772632"/>
                  <a:pt x="1177047" y="778043"/>
                  <a:pt x="1212112" y="786809"/>
                </a:cubicBezTo>
                <a:cubicBezTo>
                  <a:pt x="1233858" y="792245"/>
                  <a:pt x="1253492" y="808074"/>
                  <a:pt x="1275907" y="808074"/>
                </a:cubicBezTo>
                <a:cubicBezTo>
                  <a:pt x="1319024" y="808074"/>
                  <a:pt x="1360968" y="793897"/>
                  <a:pt x="1403498" y="786809"/>
                </a:cubicBezTo>
                <a:cubicBezTo>
                  <a:pt x="1417675" y="765544"/>
                  <a:pt x="1430063" y="742971"/>
                  <a:pt x="1446028" y="723014"/>
                </a:cubicBezTo>
                <a:cubicBezTo>
                  <a:pt x="1458552" y="707358"/>
                  <a:pt x="1478243" y="697675"/>
                  <a:pt x="1488558" y="680483"/>
                </a:cubicBezTo>
                <a:cubicBezTo>
                  <a:pt x="1500090" y="661262"/>
                  <a:pt x="1502735" y="637953"/>
                  <a:pt x="1509823" y="616688"/>
                </a:cubicBezTo>
                <a:cubicBezTo>
                  <a:pt x="1502735" y="545804"/>
                  <a:pt x="1499390" y="474446"/>
                  <a:pt x="1488558" y="404037"/>
                </a:cubicBezTo>
                <a:cubicBezTo>
                  <a:pt x="1482269" y="363157"/>
                  <a:pt x="1453438" y="305120"/>
                  <a:pt x="1424763" y="276446"/>
                </a:cubicBezTo>
                <a:cubicBezTo>
                  <a:pt x="1312358" y="164042"/>
                  <a:pt x="1392579" y="334496"/>
                  <a:pt x="1254642" y="127590"/>
                </a:cubicBezTo>
                <a:cubicBezTo>
                  <a:pt x="1235324" y="98613"/>
                  <a:pt x="1203251" y="41467"/>
                  <a:pt x="1169581" y="21265"/>
                </a:cubicBezTo>
                <a:cubicBezTo>
                  <a:pt x="1150360" y="9733"/>
                  <a:pt x="1127051" y="7088"/>
                  <a:pt x="1105786" y="0"/>
                </a:cubicBezTo>
                <a:cubicBezTo>
                  <a:pt x="1041991" y="7088"/>
                  <a:pt x="970916" y="-9166"/>
                  <a:pt x="914400" y="21265"/>
                </a:cubicBezTo>
                <a:cubicBezTo>
                  <a:pt x="869395" y="45498"/>
                  <a:pt x="875058" y="125995"/>
                  <a:pt x="829340" y="148855"/>
                </a:cubicBezTo>
                <a:lnTo>
                  <a:pt x="765544" y="170121"/>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7030A0"/>
              </a:solidFill>
            </a:endParaRPr>
          </a:p>
        </p:txBody>
      </p:sp>
      <p:sp>
        <p:nvSpPr>
          <p:cNvPr id="18" name="Rectangle 17">
            <a:extLst>
              <a:ext uri="{FF2B5EF4-FFF2-40B4-BE49-F238E27FC236}">
                <a16:creationId xmlns:a16="http://schemas.microsoft.com/office/drawing/2014/main" id="{0E240226-8668-7C4C-9795-B3D59E2C655C}"/>
              </a:ext>
            </a:extLst>
          </p:cNvPr>
          <p:cNvSpPr/>
          <p:nvPr/>
        </p:nvSpPr>
        <p:spPr>
          <a:xfrm rot="-1740000">
            <a:off x="3643376" y="1936323"/>
            <a:ext cx="2129976" cy="136256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bg1"/>
                </a:solidFill>
              </a:rPr>
              <a:t>calque</a:t>
            </a:r>
          </a:p>
        </p:txBody>
      </p:sp>
      <p:sp>
        <p:nvSpPr>
          <p:cNvPr id="19" name="CustomShape 1">
            <a:extLst>
              <a:ext uri="{FF2B5EF4-FFF2-40B4-BE49-F238E27FC236}">
                <a16:creationId xmlns:a16="http://schemas.microsoft.com/office/drawing/2014/main" id="{04053B20-052E-A547-926D-1D73F90D3947}"/>
              </a:ext>
            </a:extLst>
          </p:cNvPr>
          <p:cNvSpPr/>
          <p:nvPr>
            <p:custDataLst>
              <p:tags r:id="rId6"/>
            </p:custDataLst>
          </p:nvPr>
        </p:nvSpPr>
        <p:spPr>
          <a:xfrm>
            <a:off x="185400" y="105840"/>
            <a:ext cx="1180296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200" b="1" spc="-1" dirty="0">
                <a:solidFill>
                  <a:srgbClr val="000000"/>
                </a:solidFill>
                <a:latin typeface="Calibri"/>
              </a:rPr>
              <a:t>Le choix des instruments au cœur de la réflexion didactique</a:t>
            </a:r>
            <a:endParaRPr lang="fr-FR" sz="3200" spc="-1" dirty="0"/>
          </a:p>
        </p:txBody>
      </p:sp>
      <p:sp>
        <p:nvSpPr>
          <p:cNvPr id="20" name="Line 2">
            <a:extLst>
              <a:ext uri="{FF2B5EF4-FFF2-40B4-BE49-F238E27FC236}">
                <a16:creationId xmlns:a16="http://schemas.microsoft.com/office/drawing/2014/main" id="{335681E4-3DC6-FE4D-936A-B7ECD1B2CA59}"/>
              </a:ext>
            </a:extLst>
          </p:cNvPr>
          <p:cNvSpPr/>
          <p:nvPr>
            <p:custDataLst>
              <p:tags r:id="rId7"/>
            </p:custDataLst>
          </p:nvPr>
        </p:nvSpPr>
        <p:spPr>
          <a:xfrm>
            <a:off x="0" y="712440"/>
            <a:ext cx="12191760" cy="0"/>
          </a:xfrm>
          <a:prstGeom prst="line">
            <a:avLst/>
          </a:prstGeom>
          <a:ln w="38100">
            <a:solidFill>
              <a:schemeClr val="tx1"/>
            </a:solidFill>
          </a:ln>
        </p:spPr>
        <p:style>
          <a:lnRef idx="1">
            <a:schemeClr val="accent1"/>
          </a:lnRef>
          <a:fillRef idx="0">
            <a:schemeClr val="accent1"/>
          </a:fillRef>
          <a:effectRef idx="0">
            <a:schemeClr val="accent1"/>
          </a:effectRef>
          <a:fontRef idx="minor"/>
        </p:style>
      </p:sp>
      <p:sp>
        <p:nvSpPr>
          <p:cNvPr id="23" name="Rectangle 22">
            <a:extLst>
              <a:ext uri="{FF2B5EF4-FFF2-40B4-BE49-F238E27FC236}">
                <a16:creationId xmlns:a16="http://schemas.microsoft.com/office/drawing/2014/main" id="{F4D8C106-5A44-9841-8FC5-30B7A15A8210}"/>
              </a:ext>
            </a:extLst>
          </p:cNvPr>
          <p:cNvSpPr/>
          <p:nvPr/>
        </p:nvSpPr>
        <p:spPr>
          <a:xfrm rot="780000">
            <a:off x="1119265" y="3156313"/>
            <a:ext cx="2188256" cy="57307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7030A0"/>
              </a:solidFill>
            </a:endParaRPr>
          </a:p>
        </p:txBody>
      </p:sp>
      <p:sp>
        <p:nvSpPr>
          <p:cNvPr id="24" name="Rectangle 23">
            <a:extLst>
              <a:ext uri="{FF2B5EF4-FFF2-40B4-BE49-F238E27FC236}">
                <a16:creationId xmlns:a16="http://schemas.microsoft.com/office/drawing/2014/main" id="{4A278C6F-3B55-3B4A-B18F-EB7007D19D2D}"/>
              </a:ext>
            </a:extLst>
          </p:cNvPr>
          <p:cNvSpPr/>
          <p:nvPr/>
        </p:nvSpPr>
        <p:spPr>
          <a:xfrm rot="-1740000">
            <a:off x="7733099" y="3650864"/>
            <a:ext cx="1103689" cy="72858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bg1"/>
                </a:solidFill>
              </a:rPr>
              <a:t>calque</a:t>
            </a:r>
          </a:p>
        </p:txBody>
      </p:sp>
      <p:sp>
        <p:nvSpPr>
          <p:cNvPr id="25" name="Rectangle 24">
            <a:extLst>
              <a:ext uri="{FF2B5EF4-FFF2-40B4-BE49-F238E27FC236}">
                <a16:creationId xmlns:a16="http://schemas.microsoft.com/office/drawing/2014/main" id="{F8959C38-4B2E-764B-9FA7-3747EAE111C7}"/>
              </a:ext>
            </a:extLst>
          </p:cNvPr>
          <p:cNvSpPr/>
          <p:nvPr/>
        </p:nvSpPr>
        <p:spPr>
          <a:xfrm>
            <a:off x="185400" y="985182"/>
            <a:ext cx="11906172" cy="3786856"/>
          </a:xfrm>
          <a:prstGeom prst="rect">
            <a:avLst/>
          </a:prstGeom>
          <a:noFill/>
          <a:ln w="63500">
            <a:solidFill>
              <a:srgbClr val="E52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7030A0"/>
              </a:solidFill>
            </a:endParaRPr>
          </a:p>
        </p:txBody>
      </p:sp>
      <p:cxnSp>
        <p:nvCxnSpPr>
          <p:cNvPr id="27" name="Connecteur droit 26">
            <a:extLst>
              <a:ext uri="{FF2B5EF4-FFF2-40B4-BE49-F238E27FC236}">
                <a16:creationId xmlns:a16="http://schemas.microsoft.com/office/drawing/2014/main" id="{7CEA711B-A450-9743-BAA5-8C647AE7C952}"/>
              </a:ext>
            </a:extLst>
          </p:cNvPr>
          <p:cNvCxnSpPr/>
          <p:nvPr/>
        </p:nvCxnSpPr>
        <p:spPr>
          <a:xfrm>
            <a:off x="6138486" y="1176092"/>
            <a:ext cx="0" cy="3425226"/>
          </a:xfrm>
          <a:prstGeom prst="line">
            <a:avLst/>
          </a:prstGeom>
          <a:ln w="38100">
            <a:solidFill>
              <a:srgbClr val="E52037"/>
            </a:solidFill>
            <a:prstDash val="dash"/>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F37D4350-CB9C-5E4D-A629-8B2027A9BD5B}"/>
              </a:ext>
            </a:extLst>
          </p:cNvPr>
          <p:cNvSpPr/>
          <p:nvPr/>
        </p:nvSpPr>
        <p:spPr>
          <a:xfrm flipV="1">
            <a:off x="167680" y="4966968"/>
            <a:ext cx="11906172" cy="1746366"/>
          </a:xfrm>
          <a:prstGeom prst="rect">
            <a:avLst/>
          </a:prstGeom>
          <a:noFill/>
          <a:ln w="63500">
            <a:solidFill>
              <a:srgbClr val="E52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7030A0"/>
              </a:solidFill>
            </a:endParaRPr>
          </a:p>
        </p:txBody>
      </p:sp>
      <p:pic>
        <p:nvPicPr>
          <p:cNvPr id="3" name="Image 9" descr="Une image contenant texte, règle, pied à coulisse, périphérique&#10;&#10;Description générée automatiquement">
            <a:extLst>
              <a:ext uri="{FF2B5EF4-FFF2-40B4-BE49-F238E27FC236}">
                <a16:creationId xmlns:a16="http://schemas.microsoft.com/office/drawing/2014/main" id="{4A8FA8FF-E9EB-0F4F-91A8-E824678FBFBC}"/>
              </a:ext>
            </a:extLst>
          </p:cNvPr>
          <p:cNvPicPr/>
          <p:nvPr>
            <p:custDataLst>
              <p:tags r:id="rId8"/>
            </p:custDataLst>
          </p:nvPr>
        </p:nvPicPr>
        <p:blipFill rotWithShape="1">
          <a:blip r:embed="rId17"/>
          <a:srcRect t="67618"/>
          <a:stretch/>
        </p:blipFill>
        <p:spPr>
          <a:xfrm>
            <a:off x="3725599" y="4997143"/>
            <a:ext cx="2768399" cy="830429"/>
          </a:xfrm>
          <a:prstGeom prst="rect">
            <a:avLst/>
          </a:prstGeom>
          <a:ln w="0">
            <a:noFill/>
          </a:ln>
        </p:spPr>
      </p:pic>
      <p:sp>
        <p:nvSpPr>
          <p:cNvPr id="29" name="Rectangle 28">
            <a:extLst>
              <a:ext uri="{FF2B5EF4-FFF2-40B4-BE49-F238E27FC236}">
                <a16:creationId xmlns:a16="http://schemas.microsoft.com/office/drawing/2014/main" id="{D47056EC-D656-D144-8962-89D349298953}"/>
              </a:ext>
            </a:extLst>
          </p:cNvPr>
          <p:cNvSpPr/>
          <p:nvPr/>
        </p:nvSpPr>
        <p:spPr>
          <a:xfrm>
            <a:off x="185400" y="3729786"/>
            <a:ext cx="1090507" cy="1042252"/>
          </a:xfrm>
          <a:prstGeom prst="rect">
            <a:avLst/>
          </a:prstGeom>
          <a:solidFill>
            <a:srgbClr val="E52037"/>
          </a:solidFill>
          <a:ln>
            <a:solidFill>
              <a:srgbClr val="E52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7030A0"/>
              </a:solidFill>
            </a:endParaRPr>
          </a:p>
        </p:txBody>
      </p:sp>
      <p:sp>
        <p:nvSpPr>
          <p:cNvPr id="30" name="ZoneTexte 29">
            <a:extLst>
              <a:ext uri="{FF2B5EF4-FFF2-40B4-BE49-F238E27FC236}">
                <a16:creationId xmlns:a16="http://schemas.microsoft.com/office/drawing/2014/main" id="{A8E80932-3FD7-194A-A7AE-A8D2DED03242}"/>
              </a:ext>
            </a:extLst>
          </p:cNvPr>
          <p:cNvSpPr txBox="1"/>
          <p:nvPr/>
        </p:nvSpPr>
        <p:spPr>
          <a:xfrm>
            <a:off x="351892" y="3940469"/>
            <a:ext cx="775159" cy="584775"/>
          </a:xfrm>
          <a:prstGeom prst="rect">
            <a:avLst/>
          </a:prstGeom>
          <a:noFill/>
        </p:spPr>
        <p:txBody>
          <a:bodyPr wrap="square" rtlCol="0">
            <a:spAutoFit/>
          </a:bodyPr>
          <a:lstStyle/>
          <a:p>
            <a:r>
              <a:rPr lang="fr-FR" sz="3200" b="1" dirty="0">
                <a:solidFill>
                  <a:schemeClr val="bg1"/>
                </a:solidFill>
                <a:latin typeface="Calibri" panose="020F0502020204030204" pitchFamily="34" charset="0"/>
                <a:cs typeface="Calibri" panose="020F0502020204030204" pitchFamily="34" charset="0"/>
              </a:rPr>
              <a:t>2D</a:t>
            </a:r>
          </a:p>
        </p:txBody>
      </p:sp>
      <p:sp>
        <p:nvSpPr>
          <p:cNvPr id="31" name="Rectangle 30">
            <a:extLst>
              <a:ext uri="{FF2B5EF4-FFF2-40B4-BE49-F238E27FC236}">
                <a16:creationId xmlns:a16="http://schemas.microsoft.com/office/drawing/2014/main" id="{6A5B5528-6236-5546-B55E-D791372D22AC}"/>
              </a:ext>
            </a:extLst>
          </p:cNvPr>
          <p:cNvSpPr/>
          <p:nvPr/>
        </p:nvSpPr>
        <p:spPr>
          <a:xfrm>
            <a:off x="185400" y="4962359"/>
            <a:ext cx="1090507" cy="1042252"/>
          </a:xfrm>
          <a:prstGeom prst="rect">
            <a:avLst/>
          </a:prstGeom>
          <a:solidFill>
            <a:srgbClr val="E52037"/>
          </a:solidFill>
          <a:ln>
            <a:solidFill>
              <a:srgbClr val="E52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7030A0"/>
              </a:solidFill>
            </a:endParaRPr>
          </a:p>
        </p:txBody>
      </p:sp>
      <p:sp>
        <p:nvSpPr>
          <p:cNvPr id="32" name="ZoneTexte 31">
            <a:extLst>
              <a:ext uri="{FF2B5EF4-FFF2-40B4-BE49-F238E27FC236}">
                <a16:creationId xmlns:a16="http://schemas.microsoft.com/office/drawing/2014/main" id="{617919CA-0495-2B48-B615-9A1E257E5915}"/>
              </a:ext>
            </a:extLst>
          </p:cNvPr>
          <p:cNvSpPr txBox="1"/>
          <p:nvPr/>
        </p:nvSpPr>
        <p:spPr>
          <a:xfrm>
            <a:off x="351892" y="5173042"/>
            <a:ext cx="775159" cy="584775"/>
          </a:xfrm>
          <a:prstGeom prst="rect">
            <a:avLst/>
          </a:prstGeom>
          <a:noFill/>
        </p:spPr>
        <p:txBody>
          <a:bodyPr wrap="square" rtlCol="0">
            <a:spAutoFit/>
          </a:bodyPr>
          <a:lstStyle/>
          <a:p>
            <a:r>
              <a:rPr lang="fr-FR" sz="3200" b="1" dirty="0">
                <a:solidFill>
                  <a:schemeClr val="bg1"/>
                </a:solidFill>
                <a:latin typeface="Calibri" panose="020F0502020204030204" pitchFamily="34" charset="0"/>
                <a:cs typeface="Calibri" panose="020F0502020204030204" pitchFamily="34" charset="0"/>
              </a:rPr>
              <a:t>1D</a:t>
            </a:r>
          </a:p>
        </p:txBody>
      </p:sp>
    </p:spTree>
    <p:extLst>
      <p:ext uri="{BB962C8B-B14F-4D97-AF65-F5344CB8AC3E}">
        <p14:creationId xmlns:p14="http://schemas.microsoft.com/office/powerpoint/2010/main" val="172771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3" grpId="0" animBg="1"/>
      <p:bldP spid="24" grpId="0" animBg="1"/>
      <p:bldP spid="25" grpId="0" animBg="1"/>
      <p:bldP spid="28" grpId="0" animBg="1"/>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 name="CustomShape 1"/>
          <p:cNvSpPr/>
          <p:nvPr>
            <p:custDataLst>
              <p:tags r:id="rId1"/>
            </p:custDataLst>
          </p:nvPr>
        </p:nvSpPr>
        <p:spPr>
          <a:xfrm>
            <a:off x="185400" y="105840"/>
            <a:ext cx="11802960" cy="577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200" b="1" strike="noStrike" spc="-1">
                <a:solidFill>
                  <a:srgbClr val="000000"/>
                </a:solidFill>
                <a:latin typeface="Calibri"/>
              </a:rPr>
              <a:t>Les autres variables didactiques en géométrie</a:t>
            </a:r>
            <a:endParaRPr lang="fr-FR" sz="3200" b="0" strike="noStrike" spc="-1">
              <a:latin typeface="Arial"/>
            </a:endParaRPr>
          </a:p>
        </p:txBody>
      </p:sp>
      <p:sp>
        <p:nvSpPr>
          <p:cNvPr id="625" name="Line 2"/>
          <p:cNvSpPr/>
          <p:nvPr>
            <p:custDataLst>
              <p:tags r:id="rId2"/>
            </p:custDataLst>
          </p:nvPr>
        </p:nvSpPr>
        <p:spPr>
          <a:xfrm>
            <a:off x="0" y="712440"/>
            <a:ext cx="12191760" cy="0"/>
          </a:xfrm>
          <a:prstGeom prst="line">
            <a:avLst/>
          </a:prstGeom>
          <a:ln w="38100">
            <a:solidFill>
              <a:schemeClr val="tx1"/>
            </a:solidFill>
          </a:ln>
        </p:spPr>
        <p:style>
          <a:lnRef idx="1">
            <a:schemeClr val="accent1"/>
          </a:lnRef>
          <a:fillRef idx="0">
            <a:schemeClr val="accent1"/>
          </a:fillRef>
          <a:effectRef idx="0">
            <a:schemeClr val="accent1"/>
          </a:effectRef>
          <a:fontRef idx="minor"/>
        </p:style>
      </p:sp>
      <p:sp>
        <p:nvSpPr>
          <p:cNvPr id="626" name="CustomShape 3"/>
          <p:cNvSpPr/>
          <p:nvPr>
            <p:custDataLst>
              <p:tags r:id="rId3"/>
            </p:custDataLst>
          </p:nvPr>
        </p:nvSpPr>
        <p:spPr>
          <a:xfrm>
            <a:off x="365760" y="827640"/>
            <a:ext cx="9459000" cy="45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100000"/>
              </a:lnSpc>
              <a:buClr>
                <a:srgbClr val="000000"/>
              </a:buClr>
              <a:buFont typeface="Arial"/>
              <a:buChar char="•"/>
            </a:pPr>
            <a:r>
              <a:rPr lang="fr-FR" sz="2400" b="1" strike="noStrike" spc="-1">
                <a:solidFill>
                  <a:srgbClr val="000000"/>
                </a:solidFill>
                <a:latin typeface="Calibri"/>
              </a:rPr>
              <a:t>la taille de l'espace </a:t>
            </a:r>
            <a:r>
              <a:rPr lang="fr-FR" sz="2000" b="0" strike="noStrike" spc="-1">
                <a:solidFill>
                  <a:srgbClr val="000000"/>
                </a:solidFill>
                <a:latin typeface="Calibri"/>
              </a:rPr>
              <a:t>: </a:t>
            </a:r>
            <a:r>
              <a:rPr lang="fr-FR" sz="2200" b="0" strike="noStrike" spc="-1">
                <a:solidFill>
                  <a:srgbClr val="000000"/>
                </a:solidFill>
                <a:latin typeface="Calibri"/>
              </a:rPr>
              <a:t>micro-espace, méso-espace, macro-espace</a:t>
            </a:r>
            <a:endParaRPr lang="fr-FR" sz="2200" b="0" strike="noStrike" spc="-1">
              <a:latin typeface="Arial"/>
            </a:endParaRPr>
          </a:p>
        </p:txBody>
      </p:sp>
      <p:sp>
        <p:nvSpPr>
          <p:cNvPr id="627" name="CustomShape 4"/>
          <p:cNvSpPr/>
          <p:nvPr>
            <p:custDataLst>
              <p:tags r:id="rId4"/>
            </p:custDataLst>
          </p:nvPr>
        </p:nvSpPr>
        <p:spPr>
          <a:xfrm>
            <a:off x="365760" y="1477440"/>
            <a:ext cx="10478520" cy="45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100000"/>
              </a:lnSpc>
              <a:buClr>
                <a:srgbClr val="000000"/>
              </a:buClr>
              <a:buFont typeface="Arial"/>
              <a:buChar char="•"/>
            </a:pPr>
            <a:r>
              <a:rPr lang="fr-FR" sz="2400" b="1" strike="noStrike" spc="-1" dirty="0">
                <a:solidFill>
                  <a:srgbClr val="000000"/>
                </a:solidFill>
                <a:latin typeface="Calibri"/>
              </a:rPr>
              <a:t>le support :</a:t>
            </a:r>
            <a:r>
              <a:rPr lang="fr-FR" sz="2200" b="1" strike="noStrike" spc="-1" dirty="0">
                <a:solidFill>
                  <a:srgbClr val="000000"/>
                </a:solidFill>
                <a:latin typeface="Calibri"/>
              </a:rPr>
              <a:t> </a:t>
            </a:r>
            <a:r>
              <a:rPr lang="fr-FR" sz="2200" b="0" strike="noStrike" spc="-1" dirty="0">
                <a:solidFill>
                  <a:srgbClr val="000000"/>
                </a:solidFill>
                <a:latin typeface="Calibri"/>
              </a:rPr>
              <a:t>papier uni, papier pointé ou papier quadrillé </a:t>
            </a:r>
            <a:endParaRPr lang="fr-FR" sz="2200" b="0" strike="noStrike" spc="-1" dirty="0">
              <a:latin typeface="Arial"/>
            </a:endParaRPr>
          </a:p>
        </p:txBody>
      </p:sp>
      <p:sp>
        <p:nvSpPr>
          <p:cNvPr id="628" name="CustomShape 5"/>
          <p:cNvSpPr/>
          <p:nvPr>
            <p:custDataLst>
              <p:tags r:id="rId5"/>
            </p:custDataLst>
          </p:nvPr>
        </p:nvSpPr>
        <p:spPr>
          <a:xfrm>
            <a:off x="365760" y="2218680"/>
            <a:ext cx="11622600" cy="341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100000"/>
              </a:lnSpc>
              <a:buClr>
                <a:srgbClr val="000000"/>
              </a:buClr>
              <a:buFont typeface="Arial"/>
              <a:buChar char="•"/>
            </a:pPr>
            <a:r>
              <a:rPr lang="fr-FR" sz="2400" b="1" strike="noStrike" spc="-1">
                <a:solidFill>
                  <a:srgbClr val="000000"/>
                </a:solidFill>
                <a:latin typeface="Calibri"/>
              </a:rPr>
              <a:t>la nature des figures et des éléments qui la composent </a:t>
            </a:r>
            <a:r>
              <a:rPr lang="fr-FR" sz="1800" b="0" strike="noStrike" spc="-1">
                <a:solidFill>
                  <a:srgbClr val="000000"/>
                </a:solidFill>
                <a:latin typeface="Calibri"/>
              </a:rPr>
              <a:t>:</a:t>
            </a:r>
            <a:endParaRPr lang="fr-FR" sz="1800" b="0" strike="noStrike" spc="-1">
              <a:latin typeface="Arial"/>
            </a:endParaRPr>
          </a:p>
          <a:p>
            <a:pPr marL="743040" lvl="1" indent="-285480" algn="just">
              <a:lnSpc>
                <a:spcPct val="100000"/>
              </a:lnSpc>
              <a:buClr>
                <a:srgbClr val="000000"/>
              </a:buClr>
              <a:buFont typeface="Wingdings" charset="2"/>
              <a:buChar char=""/>
            </a:pPr>
            <a:r>
              <a:rPr lang="fr-FR" sz="2200" b="0" strike="noStrike" spc="-1">
                <a:solidFill>
                  <a:srgbClr val="000000"/>
                </a:solidFill>
                <a:latin typeface="Calibri"/>
              </a:rPr>
              <a:t>les éléments directement visibles (analyse « immédiate ») ou non tracés (« à trouver ») pour reproduire (alignement, prolongement, milieu, angles droits, parallèles, etc.) </a:t>
            </a:r>
            <a:endParaRPr lang="fr-FR" sz="2200" b="0" strike="noStrike" spc="-1">
              <a:latin typeface="Arial"/>
            </a:endParaRPr>
          </a:p>
          <a:p>
            <a:pPr marL="743040" lvl="1" indent="-285480" algn="just">
              <a:lnSpc>
                <a:spcPct val="100000"/>
              </a:lnSpc>
              <a:buClr>
                <a:srgbClr val="000000"/>
              </a:buClr>
              <a:buFont typeface="Wingdings" charset="2"/>
              <a:buChar char=""/>
            </a:pPr>
            <a:r>
              <a:rPr lang="fr-FR" sz="2200" b="0" strike="noStrike" spc="-1">
                <a:solidFill>
                  <a:srgbClr val="000000"/>
                </a:solidFill>
                <a:latin typeface="Calibri"/>
              </a:rPr>
              <a:t>les contraintes pour la reproduction (présence ou non d’une amorce à compléter, à la même échelle ou non, etc.)  </a:t>
            </a:r>
            <a:endParaRPr lang="fr-FR" sz="2200" b="0" strike="noStrike" spc="-1">
              <a:latin typeface="Arial"/>
            </a:endParaRPr>
          </a:p>
          <a:p>
            <a:pPr marL="743040" lvl="1" indent="-285480" algn="just">
              <a:lnSpc>
                <a:spcPct val="100000"/>
              </a:lnSpc>
              <a:buClr>
                <a:srgbClr val="000000"/>
              </a:buClr>
              <a:buFont typeface="Wingdings" charset="2"/>
              <a:buChar char=""/>
            </a:pPr>
            <a:r>
              <a:rPr lang="fr-FR" sz="2200" b="0" strike="noStrike" spc="-1">
                <a:solidFill>
                  <a:srgbClr val="000000"/>
                </a:solidFill>
                <a:latin typeface="Calibri"/>
              </a:rPr>
              <a:t>le support de prise d’information (dessin à main levée avec des codages, programme de construction, description, etc.). </a:t>
            </a:r>
            <a:endParaRPr lang="fr-FR" sz="2200" b="0" strike="noStrike" spc="-1">
              <a:latin typeface="Arial"/>
            </a:endParaRPr>
          </a:p>
          <a:p>
            <a:pPr marL="743040" lvl="1" indent="-285480" algn="just">
              <a:lnSpc>
                <a:spcPct val="100000"/>
              </a:lnSpc>
              <a:buClr>
                <a:srgbClr val="000000"/>
              </a:buClr>
              <a:buFont typeface="Wingdings" charset="2"/>
              <a:buChar char=""/>
            </a:pPr>
            <a:r>
              <a:rPr lang="fr-FR" sz="2200" b="0" strike="noStrike" spc="-1">
                <a:solidFill>
                  <a:srgbClr val="000000"/>
                </a:solidFill>
                <a:latin typeface="Calibri"/>
              </a:rPr>
              <a:t>La complexité de la figure (nombre de figures de bases associées)</a:t>
            </a:r>
            <a:endParaRPr lang="fr-FR" sz="2200" b="0" strike="noStrike" spc="-1">
              <a:latin typeface="Arial"/>
            </a:endParaRPr>
          </a:p>
          <a:p>
            <a:pPr marL="743040" lvl="1" indent="-285480" algn="just">
              <a:lnSpc>
                <a:spcPct val="100000"/>
              </a:lnSpc>
              <a:buClr>
                <a:srgbClr val="000000"/>
              </a:buClr>
              <a:buFont typeface="Wingdings" charset="2"/>
              <a:buChar char=""/>
            </a:pPr>
            <a:r>
              <a:rPr lang="fr-FR" sz="2200" b="0" strike="noStrike" spc="-1">
                <a:solidFill>
                  <a:srgbClr val="000000"/>
                </a:solidFill>
                <a:latin typeface="Calibri"/>
              </a:rPr>
              <a:t>La nécessité d’un traitement chronologique des tracés ou pas</a:t>
            </a:r>
            <a:endParaRPr lang="fr-FR" sz="2200" b="0" strike="noStrike" spc="-1">
              <a:latin typeface="Arial"/>
            </a:endParaRPr>
          </a:p>
          <a:p>
            <a:pPr marL="457200">
              <a:lnSpc>
                <a:spcPct val="100000"/>
              </a:lnSpc>
            </a:pPr>
            <a:endParaRPr lang="fr-FR" sz="2200" b="0" strike="noStrike" spc="-1">
              <a:latin typeface="Arial"/>
            </a:endParaRPr>
          </a:p>
        </p:txBody>
      </p:sp>
      <p:sp>
        <p:nvSpPr>
          <p:cNvPr id="629" name="CustomShape 6"/>
          <p:cNvSpPr/>
          <p:nvPr>
            <p:custDataLst>
              <p:tags r:id="rId6"/>
            </p:custDataLst>
          </p:nvPr>
        </p:nvSpPr>
        <p:spPr>
          <a:xfrm>
            <a:off x="365760" y="5683680"/>
            <a:ext cx="11622600" cy="791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343080" indent="-342720" algn="just">
              <a:lnSpc>
                <a:spcPct val="100000"/>
              </a:lnSpc>
              <a:buClr>
                <a:srgbClr val="000000"/>
              </a:buClr>
              <a:buFont typeface="Arial"/>
              <a:buChar char="•"/>
            </a:pPr>
            <a:r>
              <a:rPr lang="fr-FR" sz="2400" b="1" strike="noStrike" spc="-1">
                <a:solidFill>
                  <a:srgbClr val="000000"/>
                </a:solidFill>
                <a:latin typeface="Calibri"/>
              </a:rPr>
              <a:t>la proximité de la figure à reproduire </a:t>
            </a:r>
            <a:r>
              <a:rPr lang="fr-FR" sz="2200" b="0" strike="noStrike" spc="-1">
                <a:solidFill>
                  <a:srgbClr val="000000"/>
                </a:solidFill>
                <a:latin typeface="Calibri"/>
              </a:rPr>
              <a:t>: possibilité de s’informer à chaque étape de la reproduction si la figure est disponible ou au préalable si la figure est éloignée.</a:t>
            </a:r>
            <a:endParaRPr lang="fr-FR" sz="2200" b="0" strike="noStrike" spc="-1">
              <a:latin typeface="Arial"/>
            </a:endParaRPr>
          </a:p>
        </p:txBody>
      </p:sp>
      <p:sp>
        <p:nvSpPr>
          <p:cNvPr id="8" name="Flèche courbée vers le haut 7">
            <a:hlinkClick r:id="rId9" action="ppaction://hlinksldjump"/>
            <a:extLst>
              <a:ext uri="{FF2B5EF4-FFF2-40B4-BE49-F238E27FC236}">
                <a16:creationId xmlns:a16="http://schemas.microsoft.com/office/drawing/2014/main" id="{1DD5B4A8-E2A1-9645-A8CA-C0427F5A6BEC}"/>
              </a:ext>
            </a:extLst>
          </p:cNvPr>
          <p:cNvSpPr/>
          <p:nvPr/>
        </p:nvSpPr>
        <p:spPr>
          <a:xfrm>
            <a:off x="11658600" y="6451600"/>
            <a:ext cx="463848" cy="299697"/>
          </a:xfrm>
          <a:prstGeom prst="curved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 grpId="0"/>
      <p:bldP spid="627" grpId="0"/>
      <p:bldP spid="628" grpId="0"/>
      <p:bldP spid="6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4" name="Google Shape;604;p14"/>
          <p:cNvPicPr/>
          <p:nvPr/>
        </p:nvPicPr>
        <p:blipFill>
          <a:blip r:embed="rId6"/>
          <a:srcRect l="28459" t="7287" r="35534" b="34943"/>
          <a:stretch/>
        </p:blipFill>
        <p:spPr>
          <a:xfrm>
            <a:off x="7679100" y="1030859"/>
            <a:ext cx="3829658" cy="4468370"/>
          </a:xfrm>
          <a:prstGeom prst="rect">
            <a:avLst/>
          </a:prstGeom>
          <a:ln w="0">
            <a:noFill/>
          </a:ln>
        </p:spPr>
      </p:pic>
      <p:sp>
        <p:nvSpPr>
          <p:cNvPr id="576" name="CustomShape 3"/>
          <p:cNvSpPr/>
          <p:nvPr/>
        </p:nvSpPr>
        <p:spPr>
          <a:xfrm>
            <a:off x="8477251" y="2507241"/>
            <a:ext cx="749735" cy="370429"/>
          </a:xfrm>
          <a:prstGeom prst="rect">
            <a:avLst/>
          </a:prstGeom>
          <a:noFill/>
          <a:ln w="0">
            <a:noFill/>
          </a:ln>
        </p:spPr>
        <p:style>
          <a:lnRef idx="0">
            <a:scrgbClr r="0" g="0" b="0"/>
          </a:lnRef>
          <a:fillRef idx="0">
            <a:scrgbClr r="0" g="0" b="0"/>
          </a:fillRef>
          <a:effectRef idx="0">
            <a:scrgbClr r="0" g="0" b="0"/>
          </a:effectRef>
          <a:fontRef idx="minor"/>
        </p:style>
        <p:txBody>
          <a:bodyPr lIns="108847" tIns="54423" rIns="108847" bIns="54423">
            <a:spAutoFit/>
          </a:bodyPr>
          <a:lstStyle/>
          <a:p>
            <a:pPr>
              <a:tabLst>
                <a:tab pos="0" algn="l"/>
              </a:tabLst>
            </a:pPr>
            <a:r>
              <a:rPr lang="fr-FR" sz="1693" spc="-1" dirty="0">
                <a:solidFill>
                  <a:srgbClr val="000000"/>
                </a:solidFill>
                <a:latin typeface="Century Gothic"/>
                <a:ea typeface="Century Gothic"/>
              </a:rPr>
              <a:t>6 cm</a:t>
            </a:r>
            <a:endParaRPr lang="fr-FR" sz="1693" spc="-1" dirty="0">
              <a:latin typeface="Arial"/>
            </a:endParaRPr>
          </a:p>
        </p:txBody>
      </p:sp>
      <p:sp>
        <p:nvSpPr>
          <p:cNvPr id="577" name="CustomShape 4"/>
          <p:cNvSpPr/>
          <p:nvPr/>
        </p:nvSpPr>
        <p:spPr>
          <a:xfrm>
            <a:off x="10013294" y="3462043"/>
            <a:ext cx="749735" cy="370429"/>
          </a:xfrm>
          <a:prstGeom prst="rect">
            <a:avLst/>
          </a:prstGeom>
          <a:noFill/>
          <a:ln w="0">
            <a:noFill/>
          </a:ln>
        </p:spPr>
        <p:style>
          <a:lnRef idx="0">
            <a:scrgbClr r="0" g="0" b="0"/>
          </a:lnRef>
          <a:fillRef idx="0">
            <a:scrgbClr r="0" g="0" b="0"/>
          </a:fillRef>
          <a:effectRef idx="0">
            <a:scrgbClr r="0" g="0" b="0"/>
          </a:effectRef>
          <a:fontRef idx="minor"/>
        </p:style>
        <p:txBody>
          <a:bodyPr lIns="108847" tIns="54423" rIns="108847" bIns="54423">
            <a:spAutoFit/>
          </a:bodyPr>
          <a:lstStyle/>
          <a:p>
            <a:pPr>
              <a:tabLst>
                <a:tab pos="0" algn="l"/>
              </a:tabLst>
            </a:pPr>
            <a:r>
              <a:rPr lang="fr-FR" sz="1693" spc="-1" dirty="0">
                <a:solidFill>
                  <a:srgbClr val="000000"/>
                </a:solidFill>
                <a:latin typeface="Century Gothic"/>
                <a:ea typeface="Century Gothic"/>
              </a:rPr>
              <a:t>7 cm</a:t>
            </a:r>
            <a:endParaRPr lang="fr-FR" sz="1693" spc="-1" dirty="0">
              <a:latin typeface="Arial"/>
            </a:endParaRPr>
          </a:p>
        </p:txBody>
      </p:sp>
      <p:sp>
        <p:nvSpPr>
          <p:cNvPr id="578" name="CustomShape 5"/>
          <p:cNvSpPr/>
          <p:nvPr/>
        </p:nvSpPr>
        <p:spPr>
          <a:xfrm>
            <a:off x="8293083" y="4680690"/>
            <a:ext cx="749735" cy="370429"/>
          </a:xfrm>
          <a:prstGeom prst="rect">
            <a:avLst/>
          </a:prstGeom>
          <a:noFill/>
          <a:ln w="0">
            <a:noFill/>
          </a:ln>
        </p:spPr>
        <p:style>
          <a:lnRef idx="0">
            <a:scrgbClr r="0" g="0" b="0"/>
          </a:lnRef>
          <a:fillRef idx="0">
            <a:scrgbClr r="0" g="0" b="0"/>
          </a:fillRef>
          <a:effectRef idx="0">
            <a:scrgbClr r="0" g="0" b="0"/>
          </a:effectRef>
          <a:fontRef idx="minor"/>
        </p:style>
        <p:txBody>
          <a:bodyPr lIns="108847" tIns="54423" rIns="108847" bIns="54423">
            <a:spAutoFit/>
          </a:bodyPr>
          <a:lstStyle/>
          <a:p>
            <a:pPr>
              <a:tabLst>
                <a:tab pos="0" algn="l"/>
              </a:tabLst>
            </a:pPr>
            <a:r>
              <a:rPr lang="fr-FR" sz="1693" spc="-1" dirty="0">
                <a:solidFill>
                  <a:srgbClr val="000000"/>
                </a:solidFill>
                <a:latin typeface="Century Gothic"/>
                <a:ea typeface="Century Gothic"/>
              </a:rPr>
              <a:t>4 cm</a:t>
            </a:r>
            <a:endParaRPr lang="fr-FR" sz="1693" spc="-1" dirty="0">
              <a:latin typeface="Arial"/>
            </a:endParaRPr>
          </a:p>
        </p:txBody>
      </p:sp>
      <p:sp>
        <p:nvSpPr>
          <p:cNvPr id="10" name="CustomShape 3">
            <a:extLst>
              <a:ext uri="{FF2B5EF4-FFF2-40B4-BE49-F238E27FC236}">
                <a16:creationId xmlns:a16="http://schemas.microsoft.com/office/drawing/2014/main" id="{0798FBE3-B79C-854E-A3B6-E1674994C440}"/>
              </a:ext>
            </a:extLst>
          </p:cNvPr>
          <p:cNvSpPr/>
          <p:nvPr/>
        </p:nvSpPr>
        <p:spPr>
          <a:xfrm>
            <a:off x="219124" y="3143976"/>
            <a:ext cx="6467229" cy="921675"/>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marL="344641" indent="-342900">
              <a:buClr>
                <a:srgbClr val="F44336"/>
              </a:buClr>
              <a:buFont typeface="Noto Sans Symbols"/>
              <a:buChar char="●"/>
            </a:pPr>
            <a:r>
              <a:rPr lang="fr-FR" sz="2400" i="1" spc="-1" dirty="0">
                <a:solidFill>
                  <a:srgbClr val="000000"/>
                </a:solidFill>
                <a:latin typeface="Calibri" panose="020F0502020204030204" pitchFamily="34" charset="0"/>
                <a:ea typeface="Century Gothic"/>
                <a:cs typeface="Calibri" panose="020F0502020204030204" pitchFamily="34" charset="0"/>
              </a:rPr>
              <a:t>« Oui, ça se voit »</a:t>
            </a:r>
            <a:r>
              <a:rPr lang="fr-FR" sz="2400" spc="-1" dirty="0">
                <a:solidFill>
                  <a:srgbClr val="000000"/>
                </a:solidFill>
                <a:latin typeface="Calibri" panose="020F0502020204030204" pitchFamily="34" charset="0"/>
                <a:ea typeface="Century Gothic"/>
                <a:cs typeface="Calibri" panose="020F0502020204030204" pitchFamily="34" charset="0"/>
              </a:rPr>
              <a:t> :</a:t>
            </a:r>
            <a:endParaRPr lang="fr-FR" sz="2400" spc="-1" dirty="0">
              <a:latin typeface="Calibri" panose="020F0502020204030204" pitchFamily="34" charset="0"/>
              <a:cs typeface="Calibri" panose="020F0502020204030204" pitchFamily="34" charset="0"/>
            </a:endParaRPr>
          </a:p>
          <a:p>
            <a:pPr marL="871">
              <a:tabLst>
                <a:tab pos="0" algn="l"/>
              </a:tabLst>
            </a:pPr>
            <a:r>
              <a:rPr lang="fr-FR" sz="2400" spc="-1" dirty="0">
                <a:solidFill>
                  <a:srgbClr val="000000"/>
                </a:solidFill>
                <a:latin typeface="Calibri" panose="020F0502020204030204" pitchFamily="34" charset="0"/>
                <a:ea typeface="Century Gothic"/>
                <a:cs typeface="Calibri" panose="020F0502020204030204" pitchFamily="34" charset="0"/>
              </a:rPr>
              <a:t>	 </a:t>
            </a:r>
            <a:r>
              <a:rPr lang="fr-FR" sz="2400" b="1" spc="-1" dirty="0">
                <a:solidFill>
                  <a:srgbClr val="000000"/>
                </a:solidFill>
                <a:latin typeface="Calibri" panose="020F0502020204030204" pitchFamily="34" charset="0"/>
                <a:ea typeface="Century Gothic"/>
                <a:cs typeface="Calibri" panose="020F0502020204030204" pitchFamily="34" charset="0"/>
              </a:rPr>
              <a:t>géométrie perceptive</a:t>
            </a:r>
            <a:endParaRPr lang="fr-FR" sz="2400" spc="-1" dirty="0">
              <a:latin typeface="Calibri" panose="020F0502020204030204" pitchFamily="34" charset="0"/>
              <a:cs typeface="Calibri" panose="020F0502020204030204" pitchFamily="34" charset="0"/>
            </a:endParaRPr>
          </a:p>
          <a:p>
            <a:pPr marL="871">
              <a:tabLst>
                <a:tab pos="0" algn="l"/>
              </a:tabLst>
            </a:pPr>
            <a:endParaRPr lang="fr-FR" sz="2177" spc="-1" dirty="0">
              <a:latin typeface="Arial"/>
            </a:endParaRPr>
          </a:p>
          <a:p>
            <a:pPr>
              <a:tabLst>
                <a:tab pos="0" algn="l"/>
              </a:tabLst>
            </a:pPr>
            <a:endParaRPr lang="fr-FR" sz="2177" spc="-1" dirty="0">
              <a:latin typeface="Arial"/>
            </a:endParaRPr>
          </a:p>
          <a:p>
            <a:pPr algn="ctr">
              <a:tabLst>
                <a:tab pos="0" algn="l"/>
              </a:tabLst>
            </a:pPr>
            <a:endParaRPr lang="fr-FR" sz="2177" spc="-1" dirty="0">
              <a:latin typeface="Arial"/>
            </a:endParaRPr>
          </a:p>
        </p:txBody>
      </p:sp>
      <p:sp>
        <p:nvSpPr>
          <p:cNvPr id="16" name="CustomShape 8">
            <a:extLst>
              <a:ext uri="{FF2B5EF4-FFF2-40B4-BE49-F238E27FC236}">
                <a16:creationId xmlns:a16="http://schemas.microsoft.com/office/drawing/2014/main" id="{9A9EBE68-B738-F44C-A7BF-73146DB49EF6}"/>
              </a:ext>
            </a:extLst>
          </p:cNvPr>
          <p:cNvSpPr/>
          <p:nvPr>
            <p:custDataLst>
              <p:tags r:id="rId1"/>
            </p:custDataLst>
          </p:nvPr>
        </p:nvSpPr>
        <p:spPr>
          <a:xfrm>
            <a:off x="185400" y="105840"/>
            <a:ext cx="12006000" cy="577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200" b="1" strike="noStrike" spc="-1" dirty="0">
                <a:solidFill>
                  <a:srgbClr val="000000"/>
                </a:solidFill>
                <a:latin typeface="Calibri"/>
              </a:rPr>
              <a:t>Les différents niveaux de géométrie sources d’obstacles</a:t>
            </a:r>
            <a:endParaRPr lang="fr-FR" sz="3200" b="0" strike="noStrike" spc="-1" dirty="0">
              <a:latin typeface="Arial"/>
            </a:endParaRPr>
          </a:p>
        </p:txBody>
      </p:sp>
      <p:sp>
        <p:nvSpPr>
          <p:cNvPr id="17" name="Line 12">
            <a:extLst>
              <a:ext uri="{FF2B5EF4-FFF2-40B4-BE49-F238E27FC236}">
                <a16:creationId xmlns:a16="http://schemas.microsoft.com/office/drawing/2014/main" id="{25EAA348-E3B0-B746-9782-392AA695288E}"/>
              </a:ext>
            </a:extLst>
          </p:cNvPr>
          <p:cNvSpPr/>
          <p:nvPr>
            <p:custDataLst>
              <p:tags r:id="rId2"/>
            </p:custDataLst>
          </p:nvPr>
        </p:nvSpPr>
        <p:spPr>
          <a:xfrm>
            <a:off x="0" y="712440"/>
            <a:ext cx="12191760" cy="0"/>
          </a:xfrm>
          <a:prstGeom prst="line">
            <a:avLst/>
          </a:prstGeom>
          <a:ln w="38100">
            <a:solidFill>
              <a:schemeClr val="tx1"/>
            </a:solidFill>
          </a:ln>
        </p:spPr>
        <p:style>
          <a:lnRef idx="1">
            <a:schemeClr val="accent1"/>
          </a:lnRef>
          <a:fillRef idx="0">
            <a:schemeClr val="accent1"/>
          </a:fillRef>
          <a:effectRef idx="0">
            <a:schemeClr val="accent1"/>
          </a:effectRef>
          <a:fontRef idx="minor"/>
        </p:style>
      </p:sp>
      <p:sp>
        <p:nvSpPr>
          <p:cNvPr id="18" name="CustomShape 1">
            <a:extLst>
              <a:ext uri="{FF2B5EF4-FFF2-40B4-BE49-F238E27FC236}">
                <a16:creationId xmlns:a16="http://schemas.microsoft.com/office/drawing/2014/main" id="{F86245EE-668A-784E-8F61-E621F3B4C8DB}"/>
              </a:ext>
            </a:extLst>
          </p:cNvPr>
          <p:cNvSpPr/>
          <p:nvPr>
            <p:custDataLst>
              <p:tags r:id="rId3"/>
            </p:custDataLst>
          </p:nvPr>
        </p:nvSpPr>
        <p:spPr>
          <a:xfrm>
            <a:off x="185400" y="919079"/>
            <a:ext cx="7696728" cy="1787543"/>
          </a:xfrm>
          <a:prstGeom prst="rect">
            <a:avLst/>
          </a:prstGeom>
          <a:solidFill>
            <a:schemeClr val="bg1"/>
          </a:solidFill>
          <a:ln>
            <a:solidFill>
              <a:srgbClr val="E51F36"/>
            </a:solidFill>
          </a:ln>
        </p:spPr>
        <p:style>
          <a:lnRef idx="2">
            <a:schemeClr val="accent1">
              <a:shade val="50000"/>
            </a:schemeClr>
          </a:lnRef>
          <a:fillRef idx="1">
            <a:schemeClr val="accent1"/>
          </a:fillRef>
          <a:effectRef idx="0">
            <a:schemeClr val="accent1"/>
          </a:effectRef>
          <a:fontRef idx="minor"/>
        </p:style>
      </p:sp>
      <p:sp>
        <p:nvSpPr>
          <p:cNvPr id="20" name="ZoneTexte 19">
            <a:extLst>
              <a:ext uri="{FF2B5EF4-FFF2-40B4-BE49-F238E27FC236}">
                <a16:creationId xmlns:a16="http://schemas.microsoft.com/office/drawing/2014/main" id="{A3C520DF-9145-6043-8029-A0504581A2ED}"/>
              </a:ext>
            </a:extLst>
          </p:cNvPr>
          <p:cNvSpPr txBox="1"/>
          <p:nvPr/>
        </p:nvSpPr>
        <p:spPr>
          <a:xfrm>
            <a:off x="245218" y="996947"/>
            <a:ext cx="7934472" cy="1563377"/>
          </a:xfrm>
          <a:prstGeom prst="rect">
            <a:avLst/>
          </a:prstGeom>
          <a:noFill/>
        </p:spPr>
        <p:txBody>
          <a:bodyPr wrap="square">
            <a:spAutoFit/>
          </a:bodyPr>
          <a:lstStyle/>
          <a:p>
            <a:pPr>
              <a:lnSpc>
                <a:spcPct val="150000"/>
              </a:lnSpc>
              <a:tabLst>
                <a:tab pos="0" algn="l"/>
              </a:tabLst>
            </a:pPr>
            <a:r>
              <a:rPr lang="fr-FR" sz="2200" spc="-1" dirty="0">
                <a:solidFill>
                  <a:srgbClr val="000000"/>
                </a:solidFill>
                <a:latin typeface="Calibri" panose="020F0502020204030204" pitchFamily="34" charset="0"/>
                <a:ea typeface="Century Gothic"/>
                <a:cs typeface="Calibri" panose="020F0502020204030204" pitchFamily="34" charset="0"/>
              </a:rPr>
              <a:t>Tracez sur une feuille blanche, à la règle et au compas,</a:t>
            </a:r>
            <a:endParaRPr lang="fr-FR" sz="2200" spc="-1" dirty="0">
              <a:latin typeface="Calibri" panose="020F0502020204030204" pitchFamily="34" charset="0"/>
              <a:cs typeface="Calibri" panose="020F0502020204030204" pitchFamily="34" charset="0"/>
            </a:endParaRPr>
          </a:p>
          <a:p>
            <a:pPr>
              <a:lnSpc>
                <a:spcPct val="150000"/>
              </a:lnSpc>
              <a:tabLst>
                <a:tab pos="0" algn="l"/>
              </a:tabLst>
            </a:pPr>
            <a:r>
              <a:rPr lang="fr-FR" sz="2200" spc="-1" dirty="0">
                <a:solidFill>
                  <a:srgbClr val="000000"/>
                </a:solidFill>
                <a:latin typeface="Calibri" panose="020F0502020204030204" pitchFamily="34" charset="0"/>
                <a:ea typeface="Century Gothic"/>
                <a:cs typeface="Calibri" panose="020F0502020204030204" pitchFamily="34" charset="0"/>
              </a:rPr>
              <a:t>un triangle dont les longueurs des côtés sont 4 cm, 6 cm et 7 cm.</a:t>
            </a:r>
            <a:br>
              <a:rPr lang="fr-FR" sz="2200" dirty="0">
                <a:latin typeface="Calibri" panose="020F0502020204030204" pitchFamily="34" charset="0"/>
                <a:cs typeface="Calibri" panose="020F0502020204030204" pitchFamily="34" charset="0"/>
              </a:rPr>
            </a:br>
            <a:r>
              <a:rPr lang="fr-FR" sz="2200" b="1" i="1" spc="-1" dirty="0">
                <a:solidFill>
                  <a:srgbClr val="000000"/>
                </a:solidFill>
                <a:latin typeface="Calibri" panose="020F0502020204030204" pitchFamily="34" charset="0"/>
                <a:ea typeface="Century Gothic"/>
                <a:cs typeface="Calibri" panose="020F0502020204030204" pitchFamily="34" charset="0"/>
              </a:rPr>
              <a:t>Est-ce un triangle rectangle ? Justifiez.</a:t>
            </a:r>
            <a:endParaRPr lang="fr-FR" sz="2200" b="1" spc="-1" dirty="0">
              <a:latin typeface="Calibri" panose="020F0502020204030204" pitchFamily="34" charset="0"/>
              <a:cs typeface="Calibri" panose="020F0502020204030204" pitchFamily="34" charset="0"/>
            </a:endParaRPr>
          </a:p>
        </p:txBody>
      </p:sp>
      <p:cxnSp>
        <p:nvCxnSpPr>
          <p:cNvPr id="6" name="Connecteur droit avec flèche 5">
            <a:extLst>
              <a:ext uri="{FF2B5EF4-FFF2-40B4-BE49-F238E27FC236}">
                <a16:creationId xmlns:a16="http://schemas.microsoft.com/office/drawing/2014/main" id="{ABAEC7E4-986A-1E40-B0FA-365A1C059A42}"/>
              </a:ext>
            </a:extLst>
          </p:cNvPr>
          <p:cNvCxnSpPr/>
          <p:nvPr/>
        </p:nvCxnSpPr>
        <p:spPr>
          <a:xfrm>
            <a:off x="245218" y="3728456"/>
            <a:ext cx="815486" cy="0"/>
          </a:xfrm>
          <a:prstGeom prst="straightConnector1">
            <a:avLst/>
          </a:prstGeom>
          <a:ln w="25400">
            <a:solidFill>
              <a:srgbClr val="E51F36"/>
            </a:solidFill>
            <a:tailEnd type="triangle"/>
          </a:ln>
        </p:spPr>
        <p:style>
          <a:lnRef idx="1">
            <a:schemeClr val="dk1"/>
          </a:lnRef>
          <a:fillRef idx="0">
            <a:schemeClr val="dk1"/>
          </a:fillRef>
          <a:effectRef idx="0">
            <a:schemeClr val="dk1"/>
          </a:effectRef>
          <a:fontRef idx="minor">
            <a:schemeClr val="tx1"/>
          </a:fontRef>
        </p:style>
      </p:cxnSp>
      <p:sp>
        <p:nvSpPr>
          <p:cNvPr id="23" name="CustomShape 3">
            <a:extLst>
              <a:ext uri="{FF2B5EF4-FFF2-40B4-BE49-F238E27FC236}">
                <a16:creationId xmlns:a16="http://schemas.microsoft.com/office/drawing/2014/main" id="{D43E8F1B-6989-B443-BDC8-D13EE115C513}"/>
              </a:ext>
            </a:extLst>
          </p:cNvPr>
          <p:cNvSpPr/>
          <p:nvPr/>
        </p:nvSpPr>
        <p:spPr>
          <a:xfrm>
            <a:off x="245218" y="4282371"/>
            <a:ext cx="6467229" cy="921675"/>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marL="344641" indent="-342900">
              <a:buClr>
                <a:srgbClr val="F44336"/>
              </a:buClr>
              <a:buFont typeface="Noto Sans Symbols"/>
              <a:buChar char="●"/>
            </a:pPr>
            <a:r>
              <a:rPr lang="fr-FR" sz="2400" i="1" spc="-1" dirty="0">
                <a:solidFill>
                  <a:srgbClr val="000000"/>
                </a:solidFill>
                <a:latin typeface="Calibri" panose="020F0502020204030204" pitchFamily="34" charset="0"/>
                <a:ea typeface="Century Gothic"/>
                <a:cs typeface="Calibri" panose="020F0502020204030204" pitchFamily="34" charset="0"/>
              </a:rPr>
              <a:t>« Oui, regarde mon gabarit d’angle droit »</a:t>
            </a:r>
            <a:r>
              <a:rPr lang="fr-FR" sz="2400" spc="-1" dirty="0">
                <a:solidFill>
                  <a:srgbClr val="000000"/>
                </a:solidFill>
                <a:latin typeface="Calibri" panose="020F0502020204030204" pitchFamily="34" charset="0"/>
                <a:ea typeface="Century Gothic"/>
                <a:cs typeface="Calibri" panose="020F0502020204030204" pitchFamily="34" charset="0"/>
              </a:rPr>
              <a:t> :</a:t>
            </a:r>
            <a:endParaRPr lang="fr-FR" sz="2400" spc="-1" dirty="0">
              <a:latin typeface="Calibri" panose="020F0502020204030204" pitchFamily="34" charset="0"/>
              <a:cs typeface="Calibri" panose="020F0502020204030204" pitchFamily="34" charset="0"/>
            </a:endParaRPr>
          </a:p>
          <a:p>
            <a:pPr marL="871">
              <a:tabLst>
                <a:tab pos="0" algn="l"/>
              </a:tabLst>
            </a:pPr>
            <a:r>
              <a:rPr lang="fr-FR" sz="2400" spc="-1" dirty="0">
                <a:solidFill>
                  <a:srgbClr val="000000"/>
                </a:solidFill>
                <a:latin typeface="Calibri" panose="020F0502020204030204" pitchFamily="34" charset="0"/>
                <a:ea typeface="Century Gothic"/>
                <a:cs typeface="Calibri" panose="020F0502020204030204" pitchFamily="34" charset="0"/>
              </a:rPr>
              <a:t>	 </a:t>
            </a:r>
            <a:r>
              <a:rPr lang="fr-FR" sz="2400" b="1" spc="-1" dirty="0">
                <a:solidFill>
                  <a:srgbClr val="000000"/>
                </a:solidFill>
                <a:latin typeface="Calibri" panose="020F0502020204030204" pitchFamily="34" charset="0"/>
                <a:ea typeface="Century Gothic"/>
                <a:cs typeface="Calibri" panose="020F0502020204030204" pitchFamily="34" charset="0"/>
              </a:rPr>
              <a:t>géométrie instrumentée</a:t>
            </a:r>
            <a:endParaRPr lang="fr-FR" sz="2400" spc="-1" dirty="0">
              <a:latin typeface="Calibri" panose="020F0502020204030204" pitchFamily="34" charset="0"/>
              <a:cs typeface="Calibri" panose="020F0502020204030204" pitchFamily="34" charset="0"/>
            </a:endParaRPr>
          </a:p>
          <a:p>
            <a:pPr marL="871">
              <a:tabLst>
                <a:tab pos="0" algn="l"/>
              </a:tabLst>
            </a:pPr>
            <a:endParaRPr lang="fr-FR" sz="2177" spc="-1" dirty="0">
              <a:latin typeface="Arial"/>
            </a:endParaRPr>
          </a:p>
          <a:p>
            <a:pPr>
              <a:tabLst>
                <a:tab pos="0" algn="l"/>
              </a:tabLst>
            </a:pPr>
            <a:endParaRPr lang="fr-FR" sz="2177" spc="-1" dirty="0">
              <a:latin typeface="Arial"/>
            </a:endParaRPr>
          </a:p>
          <a:p>
            <a:pPr algn="ctr">
              <a:tabLst>
                <a:tab pos="0" algn="l"/>
              </a:tabLst>
            </a:pPr>
            <a:endParaRPr lang="fr-FR" sz="2177" spc="-1" dirty="0">
              <a:latin typeface="Arial"/>
            </a:endParaRPr>
          </a:p>
        </p:txBody>
      </p:sp>
      <p:cxnSp>
        <p:nvCxnSpPr>
          <p:cNvPr id="24" name="Connecteur droit avec flèche 23">
            <a:extLst>
              <a:ext uri="{FF2B5EF4-FFF2-40B4-BE49-F238E27FC236}">
                <a16:creationId xmlns:a16="http://schemas.microsoft.com/office/drawing/2014/main" id="{CF2D8568-8C41-E743-B43E-E93364444B16}"/>
              </a:ext>
            </a:extLst>
          </p:cNvPr>
          <p:cNvCxnSpPr/>
          <p:nvPr/>
        </p:nvCxnSpPr>
        <p:spPr>
          <a:xfrm>
            <a:off x="271312" y="4866851"/>
            <a:ext cx="815486" cy="0"/>
          </a:xfrm>
          <a:prstGeom prst="straightConnector1">
            <a:avLst/>
          </a:prstGeom>
          <a:ln w="25400">
            <a:solidFill>
              <a:srgbClr val="E51F36"/>
            </a:solidFill>
            <a:tailEnd type="triangle"/>
          </a:ln>
        </p:spPr>
        <p:style>
          <a:lnRef idx="1">
            <a:schemeClr val="dk1"/>
          </a:lnRef>
          <a:fillRef idx="0">
            <a:schemeClr val="dk1"/>
          </a:fillRef>
          <a:effectRef idx="0">
            <a:schemeClr val="dk1"/>
          </a:effectRef>
          <a:fontRef idx="minor">
            <a:schemeClr val="tx1"/>
          </a:fontRef>
        </p:style>
      </p:cxnSp>
      <p:sp>
        <p:nvSpPr>
          <p:cNvPr id="25" name="CustomShape 3">
            <a:extLst>
              <a:ext uri="{FF2B5EF4-FFF2-40B4-BE49-F238E27FC236}">
                <a16:creationId xmlns:a16="http://schemas.microsoft.com/office/drawing/2014/main" id="{1EED975C-2357-1040-9BA5-3992C8910FB7}"/>
              </a:ext>
            </a:extLst>
          </p:cNvPr>
          <p:cNvSpPr/>
          <p:nvPr/>
        </p:nvSpPr>
        <p:spPr>
          <a:xfrm>
            <a:off x="245218" y="5463487"/>
            <a:ext cx="6467229" cy="921675"/>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marL="344641" indent="-342900">
              <a:buClr>
                <a:srgbClr val="F44336"/>
              </a:buClr>
              <a:buFont typeface="Noto Sans Symbols"/>
              <a:buChar char="●"/>
            </a:pPr>
            <a:r>
              <a:rPr lang="fr-FR" sz="2400" i="1" spc="-1" dirty="0">
                <a:solidFill>
                  <a:srgbClr val="000000"/>
                </a:solidFill>
                <a:latin typeface="Calibri" panose="020F0502020204030204" pitchFamily="34" charset="0"/>
                <a:ea typeface="Century Gothic"/>
                <a:cs typeface="Calibri" panose="020F0502020204030204" pitchFamily="34" charset="0"/>
              </a:rPr>
              <a:t>« Non, en utilisant le théorème de Pythagore »</a:t>
            </a:r>
            <a:r>
              <a:rPr lang="fr-FR" sz="2400" spc="-1" dirty="0">
                <a:solidFill>
                  <a:srgbClr val="000000"/>
                </a:solidFill>
                <a:latin typeface="Calibri" panose="020F0502020204030204" pitchFamily="34" charset="0"/>
                <a:ea typeface="Century Gothic"/>
                <a:cs typeface="Calibri" panose="020F0502020204030204" pitchFamily="34" charset="0"/>
              </a:rPr>
              <a:t> :</a:t>
            </a:r>
            <a:endParaRPr lang="fr-FR" sz="2400" spc="-1" dirty="0">
              <a:latin typeface="Calibri" panose="020F0502020204030204" pitchFamily="34" charset="0"/>
              <a:cs typeface="Calibri" panose="020F0502020204030204" pitchFamily="34" charset="0"/>
            </a:endParaRPr>
          </a:p>
          <a:p>
            <a:pPr marL="871">
              <a:tabLst>
                <a:tab pos="0" algn="l"/>
              </a:tabLst>
            </a:pPr>
            <a:r>
              <a:rPr lang="fr-FR" sz="2400" spc="-1" dirty="0">
                <a:solidFill>
                  <a:srgbClr val="000000"/>
                </a:solidFill>
                <a:latin typeface="Calibri" panose="020F0502020204030204" pitchFamily="34" charset="0"/>
                <a:ea typeface="Century Gothic"/>
                <a:cs typeface="Calibri" panose="020F0502020204030204" pitchFamily="34" charset="0"/>
              </a:rPr>
              <a:t>	 </a:t>
            </a:r>
            <a:r>
              <a:rPr lang="fr-FR" sz="2400" b="1" spc="-1" dirty="0">
                <a:solidFill>
                  <a:srgbClr val="000000"/>
                </a:solidFill>
                <a:latin typeface="Calibri" panose="020F0502020204030204" pitchFamily="34" charset="0"/>
                <a:ea typeface="Century Gothic"/>
                <a:cs typeface="Calibri" panose="020F0502020204030204" pitchFamily="34" charset="0"/>
              </a:rPr>
              <a:t>géométrie hypothético-déductive</a:t>
            </a:r>
            <a:endParaRPr lang="fr-FR" sz="2400" spc="-1" dirty="0">
              <a:latin typeface="Calibri" panose="020F0502020204030204" pitchFamily="34" charset="0"/>
              <a:cs typeface="Calibri" panose="020F0502020204030204" pitchFamily="34" charset="0"/>
            </a:endParaRPr>
          </a:p>
          <a:p>
            <a:pPr marL="871">
              <a:tabLst>
                <a:tab pos="0" algn="l"/>
              </a:tabLst>
            </a:pPr>
            <a:endParaRPr lang="fr-FR" sz="2177" spc="-1" dirty="0">
              <a:latin typeface="Arial"/>
            </a:endParaRPr>
          </a:p>
          <a:p>
            <a:pPr>
              <a:tabLst>
                <a:tab pos="0" algn="l"/>
              </a:tabLst>
            </a:pPr>
            <a:endParaRPr lang="fr-FR" sz="2177" spc="-1" dirty="0">
              <a:latin typeface="Arial"/>
            </a:endParaRPr>
          </a:p>
          <a:p>
            <a:pPr algn="ctr">
              <a:tabLst>
                <a:tab pos="0" algn="l"/>
              </a:tabLst>
            </a:pPr>
            <a:endParaRPr lang="fr-FR" sz="2177" spc="-1" dirty="0">
              <a:latin typeface="Arial"/>
            </a:endParaRPr>
          </a:p>
        </p:txBody>
      </p:sp>
      <p:cxnSp>
        <p:nvCxnSpPr>
          <p:cNvPr id="26" name="Connecteur droit avec flèche 25">
            <a:extLst>
              <a:ext uri="{FF2B5EF4-FFF2-40B4-BE49-F238E27FC236}">
                <a16:creationId xmlns:a16="http://schemas.microsoft.com/office/drawing/2014/main" id="{2F5563E9-9771-2D4B-9489-0418FFA065F1}"/>
              </a:ext>
            </a:extLst>
          </p:cNvPr>
          <p:cNvCxnSpPr/>
          <p:nvPr/>
        </p:nvCxnSpPr>
        <p:spPr>
          <a:xfrm>
            <a:off x="271312" y="6047967"/>
            <a:ext cx="815486" cy="0"/>
          </a:xfrm>
          <a:prstGeom prst="straightConnector1">
            <a:avLst/>
          </a:prstGeom>
          <a:ln w="25400">
            <a:solidFill>
              <a:srgbClr val="E51F36"/>
            </a:solidFill>
            <a:tailEnd type="triangle"/>
          </a:ln>
        </p:spPr>
        <p:style>
          <a:lnRef idx="1">
            <a:schemeClr val="dk1"/>
          </a:lnRef>
          <a:fillRef idx="0">
            <a:schemeClr val="dk1"/>
          </a:fillRef>
          <a:effectRef idx="0">
            <a:schemeClr val="dk1"/>
          </a:effectRef>
          <a:fontRef idx="minor">
            <a:schemeClr val="tx1"/>
          </a:fontRef>
        </p:style>
      </p:cxnSp>
      <p:pic>
        <p:nvPicPr>
          <p:cNvPr id="22" name="Image 21" descr="Une image contenant texte, arthropode&#10;&#10;Description générée automatiquement">
            <a:extLst>
              <a:ext uri="{FF2B5EF4-FFF2-40B4-BE49-F238E27FC236}">
                <a16:creationId xmlns:a16="http://schemas.microsoft.com/office/drawing/2014/main" id="{64C49515-5A86-F94A-B45C-CCD21C5315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448425">
            <a:off x="8315161" y="3473635"/>
            <a:ext cx="1397000" cy="1028700"/>
          </a:xfrm>
          <a:prstGeom prst="rect">
            <a:avLst/>
          </a:prstGeom>
        </p:spPr>
      </p:pic>
      <p:sp>
        <p:nvSpPr>
          <p:cNvPr id="33" name="Flèche courbée vers le haut 32">
            <a:hlinkClick r:id="rId8" action="ppaction://hlinksldjump"/>
            <a:extLst>
              <a:ext uri="{FF2B5EF4-FFF2-40B4-BE49-F238E27FC236}">
                <a16:creationId xmlns:a16="http://schemas.microsoft.com/office/drawing/2014/main" id="{50DC7967-37C5-0749-AE46-5522466F37B4}"/>
              </a:ext>
            </a:extLst>
          </p:cNvPr>
          <p:cNvSpPr/>
          <p:nvPr/>
        </p:nvSpPr>
        <p:spPr>
          <a:xfrm>
            <a:off x="11658600" y="6451600"/>
            <a:ext cx="463848" cy="299697"/>
          </a:xfrm>
          <a:prstGeom prst="curved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7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7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7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 grpId="0"/>
      <p:bldP spid="577" grpId="0"/>
      <p:bldP spid="578" grpId="0"/>
      <p:bldP spid="10" grpId="0"/>
      <p:bldP spid="23"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 name="CustomShape 3"/>
          <p:cNvSpPr/>
          <p:nvPr/>
        </p:nvSpPr>
        <p:spPr>
          <a:xfrm>
            <a:off x="308544" y="2051551"/>
            <a:ext cx="6520884" cy="3563472"/>
          </a:xfrm>
          <a:prstGeom prst="rect">
            <a:avLst/>
          </a:prstGeom>
          <a:noFill/>
          <a:ln w="25400">
            <a:solidFill>
              <a:srgbClr val="E51F36"/>
            </a:solidFill>
          </a:ln>
        </p:spPr>
        <p:style>
          <a:lnRef idx="0">
            <a:scrgbClr r="0" g="0" b="0"/>
          </a:lnRef>
          <a:fillRef idx="0">
            <a:scrgbClr r="0" g="0" b="0"/>
          </a:fillRef>
          <a:effectRef idx="0">
            <a:scrgbClr r="0" g="0" b="0"/>
          </a:effectRef>
          <a:fontRef idx="minor"/>
        </p:style>
        <p:txBody>
          <a:bodyPr lIns="72000" tIns="72000" rIns="144000" bIns="72000">
            <a:noAutofit/>
          </a:bodyPr>
          <a:lstStyle/>
          <a:p>
            <a:pPr marL="131486" algn="just">
              <a:lnSpc>
                <a:spcPct val="150000"/>
              </a:lnSpc>
              <a:tabLst>
                <a:tab pos="0" algn="l"/>
              </a:tabLst>
            </a:pPr>
            <a:r>
              <a:rPr lang="fr-FR" sz="2200" b="1" spc="-1" dirty="0">
                <a:solidFill>
                  <a:srgbClr val="333333"/>
                </a:solidFill>
                <a:latin typeface="Bradley Hand ITC" panose="020F0502020204030204" pitchFamily="34" charset="0"/>
                <a:ea typeface="Century Gothic"/>
                <a:cs typeface="Bradley Hand ITC" panose="020F0502020204030204" pitchFamily="34" charset="0"/>
              </a:rPr>
              <a:t>Si le triangle est un triangle rectangle,</a:t>
            </a:r>
            <a:br>
              <a:rPr sz="2200" b="1" dirty="0">
                <a:latin typeface="Bradley Hand ITC" panose="020F0502020204030204" pitchFamily="34" charset="0"/>
                <a:cs typeface="Bradley Hand ITC" panose="020F0502020204030204" pitchFamily="34" charset="0"/>
              </a:rPr>
            </a:br>
            <a:r>
              <a:rPr lang="fr-FR" sz="2200" b="1" spc="-1" dirty="0">
                <a:solidFill>
                  <a:srgbClr val="333333"/>
                </a:solidFill>
                <a:latin typeface="Bradley Hand ITC" panose="020F0502020204030204" pitchFamily="34" charset="0"/>
                <a:ea typeface="Century Gothic"/>
                <a:cs typeface="Bradley Hand ITC" panose="020F0502020204030204" pitchFamily="34" charset="0"/>
              </a:rPr>
              <a:t>le milieu de l’hypoténuse est le centre du cercle circonscrit au triangle : on essaye de prendre le milieu de tous les côtés et d’y faire des cercles.</a:t>
            </a:r>
            <a:endParaRPr lang="fr-FR" sz="2200" b="1" spc="-1" dirty="0">
              <a:latin typeface="Bradley Hand ITC" panose="020F0502020204030204" pitchFamily="34" charset="0"/>
              <a:cs typeface="Bradley Hand ITC" panose="020F0502020204030204" pitchFamily="34" charset="0"/>
            </a:endParaRPr>
          </a:p>
          <a:p>
            <a:pPr marL="131486" algn="just">
              <a:lnSpc>
                <a:spcPct val="150000"/>
              </a:lnSpc>
              <a:tabLst>
                <a:tab pos="0" algn="l"/>
              </a:tabLst>
            </a:pPr>
            <a:r>
              <a:rPr lang="fr-FR" sz="2200" b="1" spc="-1" dirty="0">
                <a:solidFill>
                  <a:srgbClr val="333333"/>
                </a:solidFill>
                <a:latin typeface="Bradley Hand ITC" panose="020F0502020204030204" pitchFamily="34" charset="0"/>
                <a:ea typeface="Century Gothic"/>
                <a:cs typeface="Bradley Hand ITC" panose="020F0502020204030204" pitchFamily="34" charset="0"/>
              </a:rPr>
              <a:t>Aucun cercle n’est le cercle circonscrit au triangle donc le triangle n’est pas un triangle rectangle.</a:t>
            </a:r>
            <a:endParaRPr lang="fr-FR" sz="2200" b="1" spc="-1" dirty="0">
              <a:latin typeface="Bradley Hand ITC" panose="020F0502020204030204" pitchFamily="34" charset="0"/>
              <a:cs typeface="Bradley Hand ITC" panose="020F0502020204030204" pitchFamily="34" charset="0"/>
            </a:endParaRPr>
          </a:p>
          <a:p>
            <a:pPr marL="131486" algn="r">
              <a:lnSpc>
                <a:spcPct val="150000"/>
              </a:lnSpc>
              <a:tabLst>
                <a:tab pos="0" algn="l"/>
              </a:tabLst>
            </a:pPr>
            <a:r>
              <a:rPr lang="fr-FR" sz="1451" i="1" spc="-1" dirty="0">
                <a:solidFill>
                  <a:srgbClr val="333333"/>
                </a:solidFill>
                <a:latin typeface="Century Gothic"/>
                <a:ea typeface="Century Gothic"/>
              </a:rPr>
              <a:t>(extrait d’une copie du CRPE) </a:t>
            </a:r>
            <a:endParaRPr lang="fr-FR" sz="1451" spc="-1" dirty="0">
              <a:latin typeface="Arial"/>
            </a:endParaRPr>
          </a:p>
        </p:txBody>
      </p:sp>
      <p:pic>
        <p:nvPicPr>
          <p:cNvPr id="603" name="Google Shape;625;p16"/>
          <p:cNvPicPr/>
          <p:nvPr/>
        </p:nvPicPr>
        <p:blipFill>
          <a:blip r:embed="rId5"/>
          <a:srcRect l="27346" t="5763" r="29257" b="29479"/>
          <a:stretch/>
        </p:blipFill>
        <p:spPr>
          <a:xfrm>
            <a:off x="7265071" y="1523852"/>
            <a:ext cx="4342543" cy="4712186"/>
          </a:xfrm>
          <a:prstGeom prst="rect">
            <a:avLst/>
          </a:prstGeom>
          <a:ln w="0">
            <a:noFill/>
          </a:ln>
        </p:spPr>
      </p:pic>
      <p:sp>
        <p:nvSpPr>
          <p:cNvPr id="10" name="CustomShape 8">
            <a:extLst>
              <a:ext uri="{FF2B5EF4-FFF2-40B4-BE49-F238E27FC236}">
                <a16:creationId xmlns:a16="http://schemas.microsoft.com/office/drawing/2014/main" id="{E8F66DE2-142A-DA48-9D48-6CE0E8605838}"/>
              </a:ext>
            </a:extLst>
          </p:cNvPr>
          <p:cNvSpPr/>
          <p:nvPr>
            <p:custDataLst>
              <p:tags r:id="rId1"/>
            </p:custDataLst>
          </p:nvPr>
        </p:nvSpPr>
        <p:spPr>
          <a:xfrm>
            <a:off x="185400" y="105840"/>
            <a:ext cx="12006000" cy="577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200" b="1" strike="noStrike" spc="-1" dirty="0">
                <a:solidFill>
                  <a:srgbClr val="000000"/>
                </a:solidFill>
                <a:latin typeface="Calibri"/>
              </a:rPr>
              <a:t>Les différents niveaux de géométrie sources d’obstacles</a:t>
            </a:r>
            <a:endParaRPr lang="fr-FR" sz="3200" b="0" strike="noStrike" spc="-1" dirty="0">
              <a:latin typeface="Arial"/>
            </a:endParaRPr>
          </a:p>
        </p:txBody>
      </p:sp>
      <p:sp>
        <p:nvSpPr>
          <p:cNvPr id="11" name="Line 12">
            <a:extLst>
              <a:ext uri="{FF2B5EF4-FFF2-40B4-BE49-F238E27FC236}">
                <a16:creationId xmlns:a16="http://schemas.microsoft.com/office/drawing/2014/main" id="{CEC79120-0D83-B447-B912-AAD8E879A221}"/>
              </a:ext>
            </a:extLst>
          </p:cNvPr>
          <p:cNvSpPr/>
          <p:nvPr>
            <p:custDataLst>
              <p:tags r:id="rId2"/>
            </p:custDataLst>
          </p:nvPr>
        </p:nvSpPr>
        <p:spPr>
          <a:xfrm>
            <a:off x="0" y="712440"/>
            <a:ext cx="12191760" cy="0"/>
          </a:xfrm>
          <a:prstGeom prst="line">
            <a:avLst/>
          </a:prstGeom>
          <a:ln w="38100">
            <a:solidFill>
              <a:schemeClr val="tx1"/>
            </a:solidFill>
          </a:ln>
        </p:spPr>
        <p:style>
          <a:lnRef idx="1">
            <a:schemeClr val="accent1"/>
          </a:lnRef>
          <a:fillRef idx="0">
            <a:schemeClr val="accent1"/>
          </a:fillRef>
          <a:effectRef idx="0">
            <a:schemeClr val="accent1"/>
          </a:effectRef>
          <a:fontRef idx="minor"/>
        </p:style>
      </p:sp>
      <p:sp>
        <p:nvSpPr>
          <p:cNvPr id="12" name="Flèche courbée vers le haut 11">
            <a:hlinkClick r:id="rId6" action="ppaction://hlinksldjump"/>
            <a:extLst>
              <a:ext uri="{FF2B5EF4-FFF2-40B4-BE49-F238E27FC236}">
                <a16:creationId xmlns:a16="http://schemas.microsoft.com/office/drawing/2014/main" id="{4F3E5885-1C5F-3D4F-BE57-FFE291905887}"/>
              </a:ext>
            </a:extLst>
          </p:cNvPr>
          <p:cNvSpPr/>
          <p:nvPr/>
        </p:nvSpPr>
        <p:spPr>
          <a:xfrm>
            <a:off x="11658600" y="6451600"/>
            <a:ext cx="463848" cy="299697"/>
          </a:xfrm>
          <a:prstGeom prst="curved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8">
            <a:extLst>
              <a:ext uri="{FF2B5EF4-FFF2-40B4-BE49-F238E27FC236}">
                <a16:creationId xmlns:a16="http://schemas.microsoft.com/office/drawing/2014/main" id="{5C000374-4C46-E34E-82ED-FE22CFAF4309}"/>
              </a:ext>
            </a:extLst>
          </p:cNvPr>
          <p:cNvSpPr/>
          <p:nvPr>
            <p:custDataLst>
              <p:tags r:id="rId1"/>
            </p:custDataLst>
          </p:nvPr>
        </p:nvSpPr>
        <p:spPr>
          <a:xfrm>
            <a:off x="185400" y="105840"/>
            <a:ext cx="12006000" cy="577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200" b="1" strike="noStrike" spc="-1" dirty="0">
                <a:solidFill>
                  <a:srgbClr val="000000"/>
                </a:solidFill>
                <a:latin typeface="Calibri"/>
              </a:rPr>
              <a:t>Les différents niveaux de géométrie sources d’obstacles</a:t>
            </a:r>
            <a:endParaRPr lang="fr-FR" sz="3200" b="0" strike="noStrike" spc="-1" dirty="0">
              <a:latin typeface="Arial"/>
            </a:endParaRPr>
          </a:p>
        </p:txBody>
      </p:sp>
      <p:sp>
        <p:nvSpPr>
          <p:cNvPr id="3" name="Line 12">
            <a:extLst>
              <a:ext uri="{FF2B5EF4-FFF2-40B4-BE49-F238E27FC236}">
                <a16:creationId xmlns:a16="http://schemas.microsoft.com/office/drawing/2014/main" id="{428CB5DC-4988-434E-A8DB-EEED6C874CA0}"/>
              </a:ext>
            </a:extLst>
          </p:cNvPr>
          <p:cNvSpPr/>
          <p:nvPr>
            <p:custDataLst>
              <p:tags r:id="rId2"/>
            </p:custDataLst>
          </p:nvPr>
        </p:nvSpPr>
        <p:spPr>
          <a:xfrm>
            <a:off x="0" y="712440"/>
            <a:ext cx="12191760" cy="0"/>
          </a:xfrm>
          <a:prstGeom prst="line">
            <a:avLst/>
          </a:prstGeom>
          <a:ln w="38100">
            <a:solidFill>
              <a:schemeClr val="tx1"/>
            </a:solidFill>
          </a:ln>
        </p:spPr>
        <p:style>
          <a:lnRef idx="1">
            <a:schemeClr val="accent1"/>
          </a:lnRef>
          <a:fillRef idx="0">
            <a:schemeClr val="accent1"/>
          </a:fillRef>
          <a:effectRef idx="0">
            <a:schemeClr val="accent1"/>
          </a:effectRef>
          <a:fontRef idx="minor"/>
        </p:style>
      </p:sp>
      <p:sp>
        <p:nvSpPr>
          <p:cNvPr id="4" name="ZoneTexte 3">
            <a:extLst>
              <a:ext uri="{FF2B5EF4-FFF2-40B4-BE49-F238E27FC236}">
                <a16:creationId xmlns:a16="http://schemas.microsoft.com/office/drawing/2014/main" id="{337F30CA-6487-324E-91F8-BB2E876EDCFC}"/>
              </a:ext>
            </a:extLst>
          </p:cNvPr>
          <p:cNvSpPr txBox="1"/>
          <p:nvPr/>
        </p:nvSpPr>
        <p:spPr>
          <a:xfrm>
            <a:off x="196595" y="800217"/>
            <a:ext cx="11894613" cy="1563377"/>
          </a:xfrm>
          <a:prstGeom prst="rect">
            <a:avLst/>
          </a:prstGeom>
          <a:noFill/>
        </p:spPr>
        <p:txBody>
          <a:bodyPr wrap="square">
            <a:spAutoFit/>
          </a:bodyPr>
          <a:lstStyle/>
          <a:p>
            <a:pPr algn="just">
              <a:lnSpc>
                <a:spcPct val="150000"/>
              </a:lnSpc>
              <a:tabLst>
                <a:tab pos="0" algn="l"/>
              </a:tabLst>
            </a:pPr>
            <a:r>
              <a:rPr lang="fr-FR" sz="2200" spc="-1" dirty="0">
                <a:solidFill>
                  <a:srgbClr val="000000"/>
                </a:solidFill>
                <a:latin typeface="Calibri" panose="020F0502020204030204" pitchFamily="34" charset="0"/>
                <a:ea typeface="Century Gothic"/>
                <a:cs typeface="Calibri" panose="020F0502020204030204" pitchFamily="34" charset="0"/>
              </a:rPr>
              <a:t>Si on se limite à la géométrie (I) à l’école primaire cela ne signifie en rien qu’il faille renoncer à la compétence RAISONNER, bien au contraire ! </a:t>
            </a:r>
            <a:r>
              <a:rPr lang="fr-FR" sz="2200" b="1" spc="-1" dirty="0">
                <a:solidFill>
                  <a:srgbClr val="000000"/>
                </a:solidFill>
                <a:latin typeface="Calibri" panose="020F0502020204030204" pitchFamily="34" charset="0"/>
                <a:ea typeface="Century Gothic"/>
                <a:cs typeface="Calibri" panose="020F0502020204030204" pitchFamily="34" charset="0"/>
              </a:rPr>
              <a:t>La géométrie est même un domaine privilégié pour conduire des raisonnements. </a:t>
            </a:r>
            <a:endParaRPr lang="fr-FR" sz="2200" b="1" spc="-1" dirty="0">
              <a:latin typeface="Calibri" panose="020F0502020204030204" pitchFamily="34" charset="0"/>
              <a:cs typeface="Calibri" panose="020F0502020204030204" pitchFamily="34" charset="0"/>
            </a:endParaRPr>
          </a:p>
        </p:txBody>
      </p:sp>
      <p:sp>
        <p:nvSpPr>
          <p:cNvPr id="5" name="CustomShape 2">
            <a:extLst>
              <a:ext uri="{FF2B5EF4-FFF2-40B4-BE49-F238E27FC236}">
                <a16:creationId xmlns:a16="http://schemas.microsoft.com/office/drawing/2014/main" id="{6D1127D7-89BF-3D48-8120-107B16203E2C}"/>
              </a:ext>
            </a:extLst>
          </p:cNvPr>
          <p:cNvSpPr/>
          <p:nvPr/>
        </p:nvSpPr>
        <p:spPr>
          <a:xfrm>
            <a:off x="245218" y="4098366"/>
            <a:ext cx="5441458" cy="976102"/>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marL="522461" indent="-390104">
              <a:spcBef>
                <a:spcPts val="1282"/>
              </a:spcBef>
              <a:buClr>
                <a:srgbClr val="EF2929"/>
              </a:buClr>
              <a:buFont typeface="Noto Sans Symbols"/>
              <a:buChar char="●"/>
            </a:pPr>
            <a:r>
              <a:rPr lang="fr-FR" sz="2400" b="1" spc="-1" dirty="0">
                <a:solidFill>
                  <a:srgbClr val="333333"/>
                </a:solidFill>
                <a:latin typeface="Calibri" panose="020F0502020204030204" pitchFamily="34" charset="0"/>
                <a:ea typeface="Century Gothic"/>
                <a:cs typeface="Calibri" panose="020F0502020204030204" pitchFamily="34" charset="0"/>
              </a:rPr>
              <a:t>Raisonnement par </a:t>
            </a:r>
            <a:r>
              <a:rPr lang="fr-FR" sz="2400" spc="-1" dirty="0">
                <a:solidFill>
                  <a:srgbClr val="333333"/>
                </a:solidFill>
                <a:latin typeface="Calibri" panose="020F0502020204030204" pitchFamily="34" charset="0"/>
                <a:ea typeface="Century Gothic"/>
                <a:cs typeface="Calibri" panose="020F0502020204030204" pitchFamily="34" charset="0"/>
              </a:rPr>
              <a:t>l’</a:t>
            </a:r>
            <a:r>
              <a:rPr lang="fr-FR" sz="2400" b="1" spc="-1" dirty="0">
                <a:solidFill>
                  <a:srgbClr val="333333"/>
                </a:solidFill>
                <a:latin typeface="Calibri" panose="020F0502020204030204" pitchFamily="34" charset="0"/>
                <a:ea typeface="Century Gothic"/>
                <a:cs typeface="Calibri" panose="020F0502020204030204" pitchFamily="34" charset="0"/>
              </a:rPr>
              <a:t>expérience</a:t>
            </a:r>
            <a:br>
              <a:rPr sz="2400" dirty="0">
                <a:latin typeface="Calibri" panose="020F0502020204030204" pitchFamily="34" charset="0"/>
                <a:cs typeface="Calibri" panose="020F0502020204030204" pitchFamily="34" charset="0"/>
              </a:rPr>
            </a:br>
            <a:r>
              <a:rPr lang="fr-FR" sz="2400" spc="-1" dirty="0">
                <a:solidFill>
                  <a:srgbClr val="333333"/>
                </a:solidFill>
                <a:latin typeface="Calibri" panose="020F0502020204030204" pitchFamily="34" charset="0"/>
                <a:ea typeface="Century Gothic"/>
                <a:cs typeface="Calibri" panose="020F0502020204030204" pitchFamily="34" charset="0"/>
              </a:rPr>
              <a:t>en rapprochant 3 gabarits</a:t>
            </a:r>
            <a:br>
              <a:rPr sz="2177" dirty="0"/>
            </a:br>
            <a:endParaRPr lang="fr-FR" sz="2177" spc="-1" dirty="0">
              <a:latin typeface="Arial"/>
            </a:endParaRPr>
          </a:p>
        </p:txBody>
      </p:sp>
      <p:pic>
        <p:nvPicPr>
          <p:cNvPr id="7" name="Google Shape;851;p38">
            <a:extLst>
              <a:ext uri="{FF2B5EF4-FFF2-40B4-BE49-F238E27FC236}">
                <a16:creationId xmlns:a16="http://schemas.microsoft.com/office/drawing/2014/main" id="{4676C5DA-20FF-3B49-96C7-60173C4016E5}"/>
              </a:ext>
            </a:extLst>
          </p:cNvPr>
          <p:cNvPicPr/>
          <p:nvPr/>
        </p:nvPicPr>
        <p:blipFill>
          <a:blip r:embed="rId5"/>
          <a:srcRect l="8871" t="9693" r="16324" b="42058"/>
          <a:stretch/>
        </p:blipFill>
        <p:spPr>
          <a:xfrm>
            <a:off x="7081775" y="4576576"/>
            <a:ext cx="4865007" cy="2281424"/>
          </a:xfrm>
          <a:prstGeom prst="rect">
            <a:avLst/>
          </a:prstGeom>
          <a:ln w="0">
            <a:noFill/>
          </a:ln>
        </p:spPr>
      </p:pic>
      <p:sp>
        <p:nvSpPr>
          <p:cNvPr id="6" name="CustomShape 3">
            <a:extLst>
              <a:ext uri="{FF2B5EF4-FFF2-40B4-BE49-F238E27FC236}">
                <a16:creationId xmlns:a16="http://schemas.microsoft.com/office/drawing/2014/main" id="{B7BF6BAC-7F1D-EA4F-A252-6A2DEAE9A1C1}"/>
              </a:ext>
            </a:extLst>
          </p:cNvPr>
          <p:cNvSpPr/>
          <p:nvPr/>
        </p:nvSpPr>
        <p:spPr>
          <a:xfrm>
            <a:off x="5687547" y="4070649"/>
            <a:ext cx="5659152" cy="1154645"/>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marL="522461" indent="-390104" algn="just">
              <a:buClr>
                <a:srgbClr val="EF2929"/>
              </a:buClr>
              <a:buFont typeface="Noto Sans Symbols"/>
              <a:buChar char="●"/>
            </a:pPr>
            <a:r>
              <a:rPr lang="fr-FR" sz="2400" b="1" spc="-1" dirty="0">
                <a:solidFill>
                  <a:srgbClr val="333333"/>
                </a:solidFill>
                <a:latin typeface="Calibri" panose="020F0502020204030204" pitchFamily="34" charset="0"/>
                <a:ea typeface="Century Gothic"/>
                <a:cs typeface="Calibri" panose="020F0502020204030204" pitchFamily="34" charset="0"/>
              </a:rPr>
              <a:t>Raisonnement par déduction logique </a:t>
            </a:r>
            <a:r>
              <a:rPr lang="fr-FR" sz="2400" spc="-1" dirty="0">
                <a:solidFill>
                  <a:srgbClr val="333333"/>
                </a:solidFill>
                <a:latin typeface="Calibri" panose="020F0502020204030204" pitchFamily="34" charset="0"/>
                <a:ea typeface="Century Gothic"/>
                <a:cs typeface="Calibri" panose="020F0502020204030204" pitchFamily="34" charset="0"/>
              </a:rPr>
              <a:t>(démonstration)</a:t>
            </a:r>
            <a:endParaRPr lang="fr-FR" sz="2400" spc="-1" dirty="0">
              <a:latin typeface="Calibri" panose="020F0502020204030204" pitchFamily="34" charset="0"/>
              <a:cs typeface="Calibri" panose="020F0502020204030204" pitchFamily="34" charset="0"/>
            </a:endParaRPr>
          </a:p>
        </p:txBody>
      </p:sp>
      <p:sp>
        <p:nvSpPr>
          <p:cNvPr id="8" name="CustomShape 4">
            <a:extLst>
              <a:ext uri="{FF2B5EF4-FFF2-40B4-BE49-F238E27FC236}">
                <a16:creationId xmlns:a16="http://schemas.microsoft.com/office/drawing/2014/main" id="{FB7A9DB2-2E70-C947-84FB-51D1422B552D}"/>
              </a:ext>
            </a:extLst>
          </p:cNvPr>
          <p:cNvSpPr/>
          <p:nvPr/>
        </p:nvSpPr>
        <p:spPr>
          <a:xfrm>
            <a:off x="310989" y="2481834"/>
            <a:ext cx="11251226" cy="556634"/>
          </a:xfrm>
          <a:prstGeom prst="rect">
            <a:avLst/>
          </a:prstGeom>
          <a:noFill/>
          <a:ln w="25400">
            <a:solidFill>
              <a:srgbClr val="E51F36"/>
            </a:solidFill>
          </a:ln>
        </p:spPr>
        <p:style>
          <a:lnRef idx="0">
            <a:scrgbClr r="0" g="0" b="0"/>
          </a:lnRef>
          <a:fillRef idx="0">
            <a:scrgbClr r="0" g="0" b="0"/>
          </a:fillRef>
          <a:effectRef idx="0">
            <a:scrgbClr r="0" g="0" b="0"/>
          </a:effectRef>
          <a:fontRef idx="minor"/>
        </p:style>
        <p:txBody>
          <a:bodyPr wrap="square" lIns="108847" tIns="54423" rIns="108847" bIns="54423">
            <a:spAutoFit/>
          </a:bodyPr>
          <a:lstStyle/>
          <a:p>
            <a:pPr algn="ctr">
              <a:tabLst>
                <a:tab pos="0" algn="l"/>
              </a:tabLst>
            </a:pPr>
            <a:r>
              <a:rPr lang="fr-FR" sz="2177" b="1" spc="-1" dirty="0">
                <a:solidFill>
                  <a:srgbClr val="000000"/>
                </a:solidFill>
                <a:latin typeface="Century Gothic"/>
                <a:ea typeface="Short Stack"/>
              </a:rPr>
              <a:t>Montrer que la somme des 3 angles d’un triangle est égale à 180°</a:t>
            </a:r>
            <a:r>
              <a:rPr lang="fr-FR" sz="2903" b="1" spc="-1" dirty="0">
                <a:solidFill>
                  <a:srgbClr val="000000"/>
                </a:solidFill>
                <a:latin typeface="Century Gothic"/>
                <a:ea typeface="Short Stack"/>
              </a:rPr>
              <a:t>.</a:t>
            </a:r>
            <a:endParaRPr lang="fr-FR" sz="2903" spc="-1" dirty="0">
              <a:latin typeface="Arial"/>
            </a:endParaRPr>
          </a:p>
        </p:txBody>
      </p:sp>
      <p:sp>
        <p:nvSpPr>
          <p:cNvPr id="9" name="CustomShape 5">
            <a:extLst>
              <a:ext uri="{FF2B5EF4-FFF2-40B4-BE49-F238E27FC236}">
                <a16:creationId xmlns:a16="http://schemas.microsoft.com/office/drawing/2014/main" id="{500591F0-0DF6-5248-A291-893DD03E403D}"/>
              </a:ext>
            </a:extLst>
          </p:cNvPr>
          <p:cNvSpPr/>
          <p:nvPr/>
        </p:nvSpPr>
        <p:spPr>
          <a:xfrm>
            <a:off x="1381141" y="3282453"/>
            <a:ext cx="2611447" cy="556634"/>
          </a:xfrm>
          <a:prstGeom prst="rect">
            <a:avLst/>
          </a:prstGeom>
          <a:noFill/>
          <a:ln w="0">
            <a:noFill/>
          </a:ln>
        </p:spPr>
        <p:style>
          <a:lnRef idx="0">
            <a:scrgbClr r="0" g="0" b="0"/>
          </a:lnRef>
          <a:fillRef idx="0">
            <a:scrgbClr r="0" g="0" b="0"/>
          </a:fillRef>
          <a:effectRef idx="0">
            <a:scrgbClr r="0" g="0" b="0"/>
          </a:effectRef>
          <a:fontRef idx="minor"/>
        </p:style>
        <p:txBody>
          <a:bodyPr lIns="108847" tIns="54423" rIns="108847" bIns="54423">
            <a:spAutoFit/>
          </a:bodyPr>
          <a:lstStyle/>
          <a:p>
            <a:pPr algn="ctr">
              <a:tabLst>
                <a:tab pos="0" algn="l"/>
              </a:tabLst>
            </a:pPr>
            <a:r>
              <a:rPr lang="fr-FR" sz="2903" b="1" spc="-1" dirty="0">
                <a:solidFill>
                  <a:srgbClr val="E51F36"/>
                </a:solidFill>
                <a:latin typeface="Arial"/>
                <a:ea typeface="Arial"/>
              </a:rPr>
              <a:t>Géométrie I</a:t>
            </a:r>
            <a:endParaRPr lang="fr-FR" sz="2903" spc="-1" dirty="0">
              <a:solidFill>
                <a:srgbClr val="E51F36"/>
              </a:solidFill>
              <a:latin typeface="Arial"/>
            </a:endParaRPr>
          </a:p>
        </p:txBody>
      </p:sp>
      <p:sp>
        <p:nvSpPr>
          <p:cNvPr id="10" name="CustomShape 6">
            <a:extLst>
              <a:ext uri="{FF2B5EF4-FFF2-40B4-BE49-F238E27FC236}">
                <a16:creationId xmlns:a16="http://schemas.microsoft.com/office/drawing/2014/main" id="{7D9B7914-4090-F548-BD3F-C6E3A7E43D7A}"/>
              </a:ext>
            </a:extLst>
          </p:cNvPr>
          <p:cNvSpPr/>
          <p:nvPr/>
        </p:nvSpPr>
        <p:spPr>
          <a:xfrm>
            <a:off x="7330913" y="3289820"/>
            <a:ext cx="2372420" cy="556634"/>
          </a:xfrm>
          <a:prstGeom prst="rect">
            <a:avLst/>
          </a:prstGeom>
          <a:noFill/>
          <a:ln w="0">
            <a:noFill/>
          </a:ln>
        </p:spPr>
        <p:style>
          <a:lnRef idx="0">
            <a:scrgbClr r="0" g="0" b="0"/>
          </a:lnRef>
          <a:fillRef idx="0">
            <a:scrgbClr r="0" g="0" b="0"/>
          </a:fillRef>
          <a:effectRef idx="0">
            <a:scrgbClr r="0" g="0" b="0"/>
          </a:effectRef>
          <a:fontRef idx="minor"/>
        </p:style>
        <p:txBody>
          <a:bodyPr lIns="108847" tIns="54423" rIns="108847" bIns="54423">
            <a:spAutoFit/>
          </a:bodyPr>
          <a:lstStyle/>
          <a:p>
            <a:pPr>
              <a:tabLst>
                <a:tab pos="0" algn="l"/>
              </a:tabLst>
            </a:pPr>
            <a:r>
              <a:rPr lang="fr-FR" sz="2903" b="1" spc="-1" dirty="0">
                <a:solidFill>
                  <a:srgbClr val="E51F36"/>
                </a:solidFill>
                <a:latin typeface="Arial"/>
                <a:ea typeface="Arial"/>
              </a:rPr>
              <a:t>Géométrie II</a:t>
            </a:r>
            <a:endParaRPr lang="fr-FR" sz="2903" spc="-1" dirty="0">
              <a:solidFill>
                <a:srgbClr val="E51F36"/>
              </a:solidFill>
              <a:latin typeface="Arial"/>
            </a:endParaRPr>
          </a:p>
        </p:txBody>
      </p:sp>
      <p:pic>
        <p:nvPicPr>
          <p:cNvPr id="12" name="Image 11">
            <a:extLst>
              <a:ext uri="{FF2B5EF4-FFF2-40B4-BE49-F238E27FC236}">
                <a16:creationId xmlns:a16="http://schemas.microsoft.com/office/drawing/2014/main" id="{6615E2EA-A5F4-A34C-AE33-C47AF1F4BD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8109" y="5018788"/>
            <a:ext cx="3101976" cy="1834972"/>
          </a:xfrm>
          <a:prstGeom prst="rect">
            <a:avLst/>
          </a:prstGeom>
        </p:spPr>
      </p:pic>
      <p:sp>
        <p:nvSpPr>
          <p:cNvPr id="13" name="Flèche courbée vers le haut 12">
            <a:hlinkClick r:id="rId7" action="ppaction://hlinksldjump"/>
            <a:extLst>
              <a:ext uri="{FF2B5EF4-FFF2-40B4-BE49-F238E27FC236}">
                <a16:creationId xmlns:a16="http://schemas.microsoft.com/office/drawing/2014/main" id="{8E5548FC-EE09-694A-95DD-DF715587E7E2}"/>
              </a:ext>
            </a:extLst>
          </p:cNvPr>
          <p:cNvSpPr/>
          <p:nvPr/>
        </p:nvSpPr>
        <p:spPr>
          <a:xfrm>
            <a:off x="11658600" y="6451600"/>
            <a:ext cx="463848" cy="299697"/>
          </a:xfrm>
          <a:prstGeom prst="curved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92905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8">
            <a:extLst>
              <a:ext uri="{FF2B5EF4-FFF2-40B4-BE49-F238E27FC236}">
                <a16:creationId xmlns:a16="http://schemas.microsoft.com/office/drawing/2014/main" id="{E8913C51-E40F-BF41-B5A0-2A720BE047B1}"/>
              </a:ext>
            </a:extLst>
          </p:cNvPr>
          <p:cNvSpPr/>
          <p:nvPr>
            <p:custDataLst>
              <p:tags r:id="rId1"/>
            </p:custDataLst>
          </p:nvPr>
        </p:nvSpPr>
        <p:spPr>
          <a:xfrm>
            <a:off x="185400" y="105840"/>
            <a:ext cx="12006000" cy="577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200" b="1" strike="noStrike" spc="-1" dirty="0">
                <a:solidFill>
                  <a:srgbClr val="000000"/>
                </a:solidFill>
                <a:latin typeface="Calibri"/>
              </a:rPr>
              <a:t>Un enjeu : l’évolution du regard des élèves sur les figures</a:t>
            </a:r>
            <a:endParaRPr lang="fr-FR" sz="3200" b="0" strike="noStrike" spc="-1" dirty="0">
              <a:latin typeface="Arial"/>
            </a:endParaRPr>
          </a:p>
        </p:txBody>
      </p:sp>
      <p:sp>
        <p:nvSpPr>
          <p:cNvPr id="5" name="Line 12">
            <a:extLst>
              <a:ext uri="{FF2B5EF4-FFF2-40B4-BE49-F238E27FC236}">
                <a16:creationId xmlns:a16="http://schemas.microsoft.com/office/drawing/2014/main" id="{DD4F8C8C-A7B8-7340-88A1-7F504239D537}"/>
              </a:ext>
            </a:extLst>
          </p:cNvPr>
          <p:cNvSpPr/>
          <p:nvPr>
            <p:custDataLst>
              <p:tags r:id="rId2"/>
            </p:custDataLst>
          </p:nvPr>
        </p:nvSpPr>
        <p:spPr>
          <a:xfrm>
            <a:off x="0" y="712440"/>
            <a:ext cx="12191760" cy="0"/>
          </a:xfrm>
          <a:prstGeom prst="line">
            <a:avLst/>
          </a:prstGeom>
          <a:ln w="38100">
            <a:solidFill>
              <a:schemeClr val="tx1"/>
            </a:solidFill>
          </a:ln>
        </p:spPr>
        <p:style>
          <a:lnRef idx="1">
            <a:schemeClr val="accent1"/>
          </a:lnRef>
          <a:fillRef idx="0">
            <a:schemeClr val="accent1"/>
          </a:fillRef>
          <a:effectRef idx="0">
            <a:schemeClr val="accent1"/>
          </a:effectRef>
          <a:fontRef idx="minor"/>
        </p:style>
      </p:sp>
      <p:pic>
        <p:nvPicPr>
          <p:cNvPr id="7" name="Image 7">
            <a:extLst>
              <a:ext uri="{FF2B5EF4-FFF2-40B4-BE49-F238E27FC236}">
                <a16:creationId xmlns:a16="http://schemas.microsoft.com/office/drawing/2014/main" id="{ABEA548A-F74D-8F41-9DF2-811C8D525ABD}"/>
              </a:ext>
            </a:extLst>
          </p:cNvPr>
          <p:cNvPicPr>
            <a:picLocks noChangeAspect="1"/>
          </p:cNvPicPr>
          <p:nvPr>
            <p:custDataLst>
              <p:tags r:id="rId3"/>
            </p:custDataLst>
          </p:nvPr>
        </p:nvPicPr>
        <p:blipFill rotWithShape="1">
          <a:blip r:embed="rId12"/>
          <a:srcRect r="62371" b="54889"/>
          <a:stretch/>
        </p:blipFill>
        <p:spPr>
          <a:xfrm rot="900000">
            <a:off x="7560270" y="994859"/>
            <a:ext cx="1800000" cy="1808388"/>
          </a:xfrm>
          <a:prstGeom prst="rect">
            <a:avLst/>
          </a:prstGeom>
          <a:ln w="0">
            <a:noFill/>
          </a:ln>
        </p:spPr>
      </p:pic>
      <p:sp>
        <p:nvSpPr>
          <p:cNvPr id="8" name="ZoneTexte 7">
            <a:extLst>
              <a:ext uri="{FF2B5EF4-FFF2-40B4-BE49-F238E27FC236}">
                <a16:creationId xmlns:a16="http://schemas.microsoft.com/office/drawing/2014/main" id="{BE0ECA0B-6B04-C54B-A46A-82EE903BF0DB}"/>
              </a:ext>
            </a:extLst>
          </p:cNvPr>
          <p:cNvSpPr txBox="1"/>
          <p:nvPr/>
        </p:nvSpPr>
        <p:spPr>
          <a:xfrm>
            <a:off x="151052" y="1379344"/>
            <a:ext cx="2485074" cy="461665"/>
          </a:xfrm>
          <a:prstGeom prst="rect">
            <a:avLst/>
          </a:prstGeom>
          <a:noFill/>
        </p:spPr>
        <p:txBody>
          <a:bodyPr wrap="square" rtlCol="0">
            <a:spAutoFit/>
          </a:bodyPr>
          <a:lstStyle/>
          <a:p>
            <a:pPr algn="ctr"/>
            <a:r>
              <a:rPr lang="fr-FR" sz="2400" b="1" dirty="0">
                <a:latin typeface="Calibri" panose="020F0502020204030204" pitchFamily="34" charset="0"/>
                <a:cs typeface="Calibri" panose="020F0502020204030204" pitchFamily="34" charset="0"/>
              </a:rPr>
              <a:t>Vision iconique</a:t>
            </a:r>
            <a:endParaRPr lang="fr-FR" dirty="0"/>
          </a:p>
        </p:txBody>
      </p:sp>
      <p:sp>
        <p:nvSpPr>
          <p:cNvPr id="10" name="CustomShape 4">
            <a:extLst>
              <a:ext uri="{FF2B5EF4-FFF2-40B4-BE49-F238E27FC236}">
                <a16:creationId xmlns:a16="http://schemas.microsoft.com/office/drawing/2014/main" id="{041CF2E3-F688-F442-ABF0-039180546C7F}"/>
              </a:ext>
            </a:extLst>
          </p:cNvPr>
          <p:cNvSpPr/>
          <p:nvPr>
            <p:custDataLst>
              <p:tags r:id="rId4"/>
            </p:custDataLst>
          </p:nvPr>
        </p:nvSpPr>
        <p:spPr>
          <a:xfrm>
            <a:off x="-89230" y="6286629"/>
            <a:ext cx="5374132" cy="46021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fr-FR" sz="2400" b="1" strike="noStrike" spc="-1" dirty="0">
                <a:solidFill>
                  <a:srgbClr val="000000"/>
                </a:solidFill>
                <a:latin typeface="Calibri"/>
              </a:rPr>
              <a:t>Vision assemblage par juxtaposition</a:t>
            </a:r>
            <a:endParaRPr lang="fr-FR" sz="2400" b="1" strike="noStrike" spc="-1" dirty="0">
              <a:latin typeface="Arial"/>
            </a:endParaRPr>
          </a:p>
        </p:txBody>
      </p:sp>
      <p:pic>
        <p:nvPicPr>
          <p:cNvPr id="9" name="Image 4">
            <a:extLst>
              <a:ext uri="{FF2B5EF4-FFF2-40B4-BE49-F238E27FC236}">
                <a16:creationId xmlns:a16="http://schemas.microsoft.com/office/drawing/2014/main" id="{A1B0AF13-2DF2-2041-9BD9-54FD6B440238}"/>
              </a:ext>
            </a:extLst>
          </p:cNvPr>
          <p:cNvPicPr/>
          <p:nvPr>
            <p:custDataLst>
              <p:tags r:id="rId5"/>
            </p:custDataLst>
          </p:nvPr>
        </p:nvPicPr>
        <p:blipFill>
          <a:blip r:embed="rId13"/>
          <a:srcRect b="2369"/>
          <a:stretch/>
        </p:blipFill>
        <p:spPr>
          <a:xfrm>
            <a:off x="1214835" y="3397260"/>
            <a:ext cx="2816803" cy="2528640"/>
          </a:xfrm>
          <a:prstGeom prst="rect">
            <a:avLst/>
          </a:prstGeom>
          <a:ln w="0">
            <a:noFill/>
          </a:ln>
        </p:spPr>
      </p:pic>
      <p:sp>
        <p:nvSpPr>
          <p:cNvPr id="11" name="CustomShape 6">
            <a:extLst>
              <a:ext uri="{FF2B5EF4-FFF2-40B4-BE49-F238E27FC236}">
                <a16:creationId xmlns:a16="http://schemas.microsoft.com/office/drawing/2014/main" id="{F2DF3C8D-56B0-304A-8EEB-C6ED18A987C5}"/>
              </a:ext>
            </a:extLst>
          </p:cNvPr>
          <p:cNvSpPr>
            <a:spLocks noChangeAspect="1"/>
          </p:cNvSpPr>
          <p:nvPr>
            <p:custDataLst>
              <p:tags r:id="rId6"/>
            </p:custDataLst>
          </p:nvPr>
        </p:nvSpPr>
        <p:spPr>
          <a:xfrm>
            <a:off x="985237" y="3109304"/>
            <a:ext cx="3240000" cy="30362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p:style>
      </p:sp>
      <p:sp>
        <p:nvSpPr>
          <p:cNvPr id="13" name="CustomShape 3">
            <a:extLst>
              <a:ext uri="{FF2B5EF4-FFF2-40B4-BE49-F238E27FC236}">
                <a16:creationId xmlns:a16="http://schemas.microsoft.com/office/drawing/2014/main" id="{1E21E671-C7DB-EA4B-823F-006FC50BBFB7}"/>
              </a:ext>
            </a:extLst>
          </p:cNvPr>
          <p:cNvSpPr/>
          <p:nvPr>
            <p:custDataLst>
              <p:tags r:id="rId7"/>
            </p:custDataLst>
          </p:nvPr>
        </p:nvSpPr>
        <p:spPr>
          <a:xfrm>
            <a:off x="6576213" y="6290720"/>
            <a:ext cx="5048280" cy="45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400" b="1" strike="noStrike" spc="-1" dirty="0">
                <a:solidFill>
                  <a:srgbClr val="000000"/>
                </a:solidFill>
                <a:latin typeface="Calibri"/>
              </a:rPr>
              <a:t>Vision assemblage par superposition</a:t>
            </a:r>
            <a:endParaRPr lang="fr-FR" sz="2400" b="1" strike="noStrike" spc="-1" dirty="0">
              <a:latin typeface="Arial"/>
            </a:endParaRPr>
          </a:p>
        </p:txBody>
      </p:sp>
      <p:sp>
        <p:nvSpPr>
          <p:cNvPr id="14" name="CustomShape 5">
            <a:extLst>
              <a:ext uri="{FF2B5EF4-FFF2-40B4-BE49-F238E27FC236}">
                <a16:creationId xmlns:a16="http://schemas.microsoft.com/office/drawing/2014/main" id="{5F19734B-9CE0-D043-B17F-5C74B6138E1E}"/>
              </a:ext>
            </a:extLst>
          </p:cNvPr>
          <p:cNvSpPr/>
          <p:nvPr>
            <p:custDataLst>
              <p:tags r:id="rId8"/>
            </p:custDataLst>
          </p:nvPr>
        </p:nvSpPr>
        <p:spPr>
          <a:xfrm>
            <a:off x="7496817" y="3208129"/>
            <a:ext cx="3240000" cy="3034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p:style>
      </p:sp>
      <p:pic>
        <p:nvPicPr>
          <p:cNvPr id="15" name="Image 19">
            <a:extLst>
              <a:ext uri="{FF2B5EF4-FFF2-40B4-BE49-F238E27FC236}">
                <a16:creationId xmlns:a16="http://schemas.microsoft.com/office/drawing/2014/main" id="{E4195598-DE6C-5D4F-AFE4-5FA85AF336F3}"/>
              </a:ext>
            </a:extLst>
          </p:cNvPr>
          <p:cNvPicPr/>
          <p:nvPr>
            <p:custDataLst>
              <p:tags r:id="rId9"/>
            </p:custDataLst>
          </p:nvPr>
        </p:nvPicPr>
        <p:blipFill>
          <a:blip r:embed="rId14"/>
          <a:srcRect b="1317"/>
          <a:stretch/>
        </p:blipFill>
        <p:spPr>
          <a:xfrm>
            <a:off x="7587817" y="3491436"/>
            <a:ext cx="3047400" cy="2563200"/>
          </a:xfrm>
          <a:prstGeom prst="rect">
            <a:avLst/>
          </a:prstGeom>
          <a:ln w="0">
            <a:noFill/>
          </a:ln>
        </p:spPr>
      </p:pic>
      <p:sp>
        <p:nvSpPr>
          <p:cNvPr id="16" name="ZoneTexte 15">
            <a:extLst>
              <a:ext uri="{FF2B5EF4-FFF2-40B4-BE49-F238E27FC236}">
                <a16:creationId xmlns:a16="http://schemas.microsoft.com/office/drawing/2014/main" id="{6CC308ED-D30F-A847-B7AC-19B59C9837DF}"/>
              </a:ext>
            </a:extLst>
          </p:cNvPr>
          <p:cNvSpPr txBox="1"/>
          <p:nvPr/>
        </p:nvSpPr>
        <p:spPr>
          <a:xfrm>
            <a:off x="3889898" y="1379344"/>
            <a:ext cx="3429000" cy="461665"/>
          </a:xfrm>
          <a:prstGeom prst="rect">
            <a:avLst/>
          </a:prstGeom>
          <a:noFill/>
        </p:spPr>
        <p:txBody>
          <a:bodyPr wrap="square" rtlCol="0">
            <a:spAutoFit/>
          </a:bodyPr>
          <a:lstStyle/>
          <a:p>
            <a:pPr algn="ctr"/>
            <a:r>
              <a:rPr lang="fr-FR" sz="2400" b="1" dirty="0">
                <a:latin typeface="Calibri" panose="020F0502020204030204" pitchFamily="34" charset="0"/>
                <a:cs typeface="Calibri" panose="020F0502020204030204" pitchFamily="34" charset="0"/>
              </a:rPr>
              <a:t>Vision non iconique</a:t>
            </a:r>
            <a:endParaRPr lang="fr-FR" dirty="0"/>
          </a:p>
        </p:txBody>
      </p:sp>
      <p:sp>
        <p:nvSpPr>
          <p:cNvPr id="17" name="Flèche vers la droite 16">
            <a:extLst>
              <a:ext uri="{FF2B5EF4-FFF2-40B4-BE49-F238E27FC236}">
                <a16:creationId xmlns:a16="http://schemas.microsoft.com/office/drawing/2014/main" id="{764AE204-355B-5E4E-AE4A-2EF21BDF97DA}"/>
              </a:ext>
            </a:extLst>
          </p:cNvPr>
          <p:cNvSpPr/>
          <p:nvPr/>
        </p:nvSpPr>
        <p:spPr>
          <a:xfrm>
            <a:off x="2559926" y="1547618"/>
            <a:ext cx="1567915" cy="1800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vers la droite 18">
            <a:extLst>
              <a:ext uri="{FF2B5EF4-FFF2-40B4-BE49-F238E27FC236}">
                <a16:creationId xmlns:a16="http://schemas.microsoft.com/office/drawing/2014/main" id="{4D904C30-7BFB-DB4B-96FC-416ECEA96859}"/>
              </a:ext>
            </a:extLst>
          </p:cNvPr>
          <p:cNvSpPr/>
          <p:nvPr/>
        </p:nvSpPr>
        <p:spPr>
          <a:xfrm>
            <a:off x="5037016" y="6449940"/>
            <a:ext cx="1567915" cy="1800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courbée vers le haut 20">
            <a:hlinkClick r:id="rId15" action="ppaction://hlinksldjump"/>
            <a:extLst>
              <a:ext uri="{FF2B5EF4-FFF2-40B4-BE49-F238E27FC236}">
                <a16:creationId xmlns:a16="http://schemas.microsoft.com/office/drawing/2014/main" id="{DA8421D9-2691-0444-8024-32000BA1D492}"/>
              </a:ext>
            </a:extLst>
          </p:cNvPr>
          <p:cNvSpPr/>
          <p:nvPr/>
        </p:nvSpPr>
        <p:spPr>
          <a:xfrm>
            <a:off x="11658600" y="6451600"/>
            <a:ext cx="463848" cy="299697"/>
          </a:xfrm>
          <a:prstGeom prst="curved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14778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6" grpId="0"/>
      <p:bldP spid="17"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CustomShape 1"/>
          <p:cNvSpPr/>
          <p:nvPr>
            <p:custDataLst>
              <p:tags r:id="rId1"/>
            </p:custDataLst>
          </p:nvPr>
        </p:nvSpPr>
        <p:spPr>
          <a:xfrm>
            <a:off x="185400" y="105840"/>
            <a:ext cx="12006000" cy="577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200" b="1" strike="noStrike" spc="-1" dirty="0">
                <a:solidFill>
                  <a:srgbClr val="000000"/>
                </a:solidFill>
                <a:latin typeface="Calibri"/>
              </a:rPr>
              <a:t>Un enjeu pour l’école autour de la manière d’appréhender les figures </a:t>
            </a:r>
            <a:endParaRPr lang="fr-FR" sz="3200" b="0" strike="noStrike" spc="-1" dirty="0">
              <a:latin typeface="Arial"/>
            </a:endParaRPr>
          </a:p>
        </p:txBody>
      </p:sp>
      <p:sp>
        <p:nvSpPr>
          <p:cNvPr id="478" name="Line 2"/>
          <p:cNvSpPr/>
          <p:nvPr>
            <p:custDataLst>
              <p:tags r:id="rId2"/>
            </p:custDataLst>
          </p:nvPr>
        </p:nvSpPr>
        <p:spPr>
          <a:xfrm>
            <a:off x="0" y="712440"/>
            <a:ext cx="12191760" cy="0"/>
          </a:xfrm>
          <a:prstGeom prst="line">
            <a:avLst/>
          </a:prstGeom>
          <a:ln w="38100">
            <a:solidFill>
              <a:schemeClr val="tx1"/>
            </a:solidFill>
          </a:ln>
        </p:spPr>
        <p:style>
          <a:lnRef idx="1">
            <a:schemeClr val="accent1"/>
          </a:lnRef>
          <a:fillRef idx="0">
            <a:schemeClr val="accent1"/>
          </a:fillRef>
          <a:effectRef idx="0">
            <a:schemeClr val="accent1"/>
          </a:effectRef>
          <a:fontRef idx="minor"/>
        </p:style>
      </p:sp>
      <p:pic>
        <p:nvPicPr>
          <p:cNvPr id="482" name="Image 6"/>
          <p:cNvPicPr/>
          <p:nvPr>
            <p:custDataLst>
              <p:tags r:id="rId3"/>
            </p:custDataLst>
          </p:nvPr>
        </p:nvPicPr>
        <p:blipFill>
          <a:blip r:embed="rId12"/>
          <a:stretch/>
        </p:blipFill>
        <p:spPr>
          <a:xfrm>
            <a:off x="1677880" y="2256352"/>
            <a:ext cx="2732400" cy="2054520"/>
          </a:xfrm>
          <a:prstGeom prst="rect">
            <a:avLst/>
          </a:prstGeom>
          <a:ln w="0">
            <a:noFill/>
          </a:ln>
        </p:spPr>
      </p:pic>
      <p:sp>
        <p:nvSpPr>
          <p:cNvPr id="485" name="CustomShape 7"/>
          <p:cNvSpPr/>
          <p:nvPr>
            <p:custDataLst>
              <p:tags r:id="rId4"/>
            </p:custDataLst>
          </p:nvPr>
        </p:nvSpPr>
        <p:spPr>
          <a:xfrm>
            <a:off x="1130320" y="1511152"/>
            <a:ext cx="3827520" cy="350856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p:style>
      </p:sp>
      <p:pic>
        <p:nvPicPr>
          <p:cNvPr id="11" name="Image 13">
            <a:extLst>
              <a:ext uri="{FF2B5EF4-FFF2-40B4-BE49-F238E27FC236}">
                <a16:creationId xmlns:a16="http://schemas.microsoft.com/office/drawing/2014/main" id="{A5112652-E73D-044E-B85C-D86ADA3D3021}"/>
              </a:ext>
            </a:extLst>
          </p:cNvPr>
          <p:cNvPicPr/>
          <p:nvPr>
            <p:custDataLst>
              <p:tags r:id="rId5"/>
            </p:custDataLst>
          </p:nvPr>
        </p:nvPicPr>
        <p:blipFill>
          <a:blip r:embed="rId12"/>
          <a:stretch/>
        </p:blipFill>
        <p:spPr>
          <a:xfrm>
            <a:off x="7588480" y="2283509"/>
            <a:ext cx="2732400" cy="2054520"/>
          </a:xfrm>
          <a:prstGeom prst="rect">
            <a:avLst/>
          </a:prstGeom>
          <a:ln w="0">
            <a:noFill/>
          </a:ln>
        </p:spPr>
      </p:pic>
      <p:sp>
        <p:nvSpPr>
          <p:cNvPr id="13" name="CustomShape 6">
            <a:extLst>
              <a:ext uri="{FF2B5EF4-FFF2-40B4-BE49-F238E27FC236}">
                <a16:creationId xmlns:a16="http://schemas.microsoft.com/office/drawing/2014/main" id="{80DEF208-1D8E-CE42-9C8C-136A5594D124}"/>
              </a:ext>
            </a:extLst>
          </p:cNvPr>
          <p:cNvSpPr/>
          <p:nvPr>
            <p:custDataLst>
              <p:tags r:id="rId6"/>
            </p:custDataLst>
          </p:nvPr>
        </p:nvSpPr>
        <p:spPr>
          <a:xfrm>
            <a:off x="7040920" y="1538309"/>
            <a:ext cx="3827520" cy="350856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p:style>
      </p:sp>
      <p:pic>
        <p:nvPicPr>
          <p:cNvPr id="14" name="Image 20">
            <a:extLst>
              <a:ext uri="{FF2B5EF4-FFF2-40B4-BE49-F238E27FC236}">
                <a16:creationId xmlns:a16="http://schemas.microsoft.com/office/drawing/2014/main" id="{4F411945-D684-9A4D-A668-DFB4BCF2BE2A}"/>
              </a:ext>
            </a:extLst>
          </p:cNvPr>
          <p:cNvPicPr/>
          <p:nvPr>
            <p:custDataLst>
              <p:tags r:id="rId7"/>
            </p:custDataLst>
          </p:nvPr>
        </p:nvPicPr>
        <p:blipFill>
          <a:blip r:embed="rId13"/>
          <a:stretch/>
        </p:blipFill>
        <p:spPr>
          <a:xfrm>
            <a:off x="7397320" y="2408789"/>
            <a:ext cx="3114360" cy="2054520"/>
          </a:xfrm>
          <a:prstGeom prst="rect">
            <a:avLst/>
          </a:prstGeom>
          <a:ln w="0">
            <a:noFill/>
          </a:ln>
        </p:spPr>
      </p:pic>
      <p:sp>
        <p:nvSpPr>
          <p:cNvPr id="15" name="CustomShape 4">
            <a:extLst>
              <a:ext uri="{FF2B5EF4-FFF2-40B4-BE49-F238E27FC236}">
                <a16:creationId xmlns:a16="http://schemas.microsoft.com/office/drawing/2014/main" id="{870EA2DF-9A09-FA42-9495-934674A7AE1C}"/>
              </a:ext>
            </a:extLst>
          </p:cNvPr>
          <p:cNvSpPr/>
          <p:nvPr>
            <p:custDataLst>
              <p:tags r:id="rId8"/>
            </p:custDataLst>
          </p:nvPr>
        </p:nvSpPr>
        <p:spPr>
          <a:xfrm>
            <a:off x="185400" y="5367835"/>
            <a:ext cx="5374132" cy="46021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fr-FR" sz="2400" b="1" strike="noStrike" spc="-1" dirty="0">
                <a:solidFill>
                  <a:srgbClr val="000000"/>
                </a:solidFill>
                <a:latin typeface="Calibri"/>
              </a:rPr>
              <a:t>Vision assemblage par superposition</a:t>
            </a:r>
            <a:endParaRPr lang="fr-FR" sz="2400" b="1" strike="noStrike" spc="-1" dirty="0">
              <a:latin typeface="Arial"/>
            </a:endParaRPr>
          </a:p>
        </p:txBody>
      </p:sp>
      <p:sp>
        <p:nvSpPr>
          <p:cNvPr id="16" name="CustomShape 3">
            <a:extLst>
              <a:ext uri="{FF2B5EF4-FFF2-40B4-BE49-F238E27FC236}">
                <a16:creationId xmlns:a16="http://schemas.microsoft.com/office/drawing/2014/main" id="{A3136BAA-11D2-E64E-9A03-1828D39E7C26}"/>
              </a:ext>
            </a:extLst>
          </p:cNvPr>
          <p:cNvSpPr/>
          <p:nvPr>
            <p:custDataLst>
              <p:tags r:id="rId9"/>
            </p:custDataLst>
          </p:nvPr>
        </p:nvSpPr>
        <p:spPr>
          <a:xfrm>
            <a:off x="6850843" y="5371926"/>
            <a:ext cx="5048280" cy="45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400" b="1" strike="noStrike" spc="-1" dirty="0">
                <a:solidFill>
                  <a:srgbClr val="000000"/>
                </a:solidFill>
                <a:latin typeface="Calibri"/>
              </a:rPr>
              <a:t>Vision assemblage par juxtaposition</a:t>
            </a:r>
            <a:endParaRPr lang="fr-FR" sz="2400" b="1" strike="noStrike" spc="-1" dirty="0">
              <a:latin typeface="Arial"/>
            </a:endParaRPr>
          </a:p>
        </p:txBody>
      </p:sp>
      <p:sp>
        <p:nvSpPr>
          <p:cNvPr id="17" name="Flèche vers la droite 16">
            <a:extLst>
              <a:ext uri="{FF2B5EF4-FFF2-40B4-BE49-F238E27FC236}">
                <a16:creationId xmlns:a16="http://schemas.microsoft.com/office/drawing/2014/main" id="{E0937055-0D55-CA46-9E52-33D81F4B306A}"/>
              </a:ext>
            </a:extLst>
          </p:cNvPr>
          <p:cNvSpPr/>
          <p:nvPr/>
        </p:nvSpPr>
        <p:spPr>
          <a:xfrm>
            <a:off x="5311646" y="5531146"/>
            <a:ext cx="1567915" cy="1800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courbée vers le haut 17">
            <a:hlinkClick r:id="rId14" action="ppaction://hlinksldjump"/>
            <a:extLst>
              <a:ext uri="{FF2B5EF4-FFF2-40B4-BE49-F238E27FC236}">
                <a16:creationId xmlns:a16="http://schemas.microsoft.com/office/drawing/2014/main" id="{F9FE24FD-3D80-A44E-BEF3-507D2EB69C1A}"/>
              </a:ext>
            </a:extLst>
          </p:cNvPr>
          <p:cNvSpPr/>
          <p:nvPr/>
        </p:nvSpPr>
        <p:spPr>
          <a:xfrm>
            <a:off x="11658600" y="6451600"/>
            <a:ext cx="463848" cy="299697"/>
          </a:xfrm>
          <a:prstGeom prst="curved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 name="CustomShape 2"/>
          <p:cNvSpPr/>
          <p:nvPr>
            <p:custDataLst>
              <p:tags r:id="rId1"/>
            </p:custDataLst>
          </p:nvPr>
        </p:nvSpPr>
        <p:spPr>
          <a:xfrm>
            <a:off x="185400" y="105840"/>
            <a:ext cx="12006000" cy="5833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200" b="1" strike="noStrike" spc="-1" dirty="0">
                <a:solidFill>
                  <a:srgbClr val="000000"/>
                </a:solidFill>
                <a:latin typeface="Calibri"/>
              </a:rPr>
              <a:t>Un enjeu pour l’école autour de la manière d’appréhender les figures </a:t>
            </a:r>
            <a:endParaRPr lang="fr-FR" sz="3200" b="0" strike="noStrike" spc="-1" dirty="0">
              <a:latin typeface="Arial"/>
            </a:endParaRPr>
          </a:p>
        </p:txBody>
      </p:sp>
      <p:sp>
        <p:nvSpPr>
          <p:cNvPr id="522" name="Line 3"/>
          <p:cNvSpPr/>
          <p:nvPr>
            <p:custDataLst>
              <p:tags r:id="rId2"/>
            </p:custDataLst>
          </p:nvPr>
        </p:nvSpPr>
        <p:spPr>
          <a:xfrm>
            <a:off x="0" y="712440"/>
            <a:ext cx="12191760" cy="0"/>
          </a:xfrm>
          <a:prstGeom prst="line">
            <a:avLst/>
          </a:prstGeom>
          <a:ln w="38100">
            <a:solidFill>
              <a:schemeClr val="tx1"/>
            </a:solidFill>
          </a:ln>
        </p:spPr>
        <p:style>
          <a:lnRef idx="1">
            <a:schemeClr val="accent1"/>
          </a:lnRef>
          <a:fillRef idx="0">
            <a:schemeClr val="accent1"/>
          </a:fillRef>
          <a:effectRef idx="0">
            <a:schemeClr val="accent1"/>
          </a:effectRef>
          <a:fontRef idx="minor"/>
        </p:style>
      </p:sp>
      <p:pic>
        <p:nvPicPr>
          <p:cNvPr id="14" name="Image 13">
            <a:extLst>
              <a:ext uri="{FF2B5EF4-FFF2-40B4-BE49-F238E27FC236}">
                <a16:creationId xmlns:a16="http://schemas.microsoft.com/office/drawing/2014/main" id="{AD7FB270-4491-3C4E-84B4-14CF6367F2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2406" y="1269000"/>
            <a:ext cx="3942853" cy="4320000"/>
          </a:xfrm>
          <a:prstGeom prst="rect">
            <a:avLst/>
          </a:prstGeom>
        </p:spPr>
      </p:pic>
      <p:sp>
        <p:nvSpPr>
          <p:cNvPr id="10" name="ZoneTexte 9">
            <a:extLst>
              <a:ext uri="{FF2B5EF4-FFF2-40B4-BE49-F238E27FC236}">
                <a16:creationId xmlns:a16="http://schemas.microsoft.com/office/drawing/2014/main" id="{8D8DA143-2BD6-B146-95A5-87E6A8115ED8}"/>
              </a:ext>
            </a:extLst>
          </p:cNvPr>
          <p:cNvSpPr txBox="1"/>
          <p:nvPr/>
        </p:nvSpPr>
        <p:spPr>
          <a:xfrm>
            <a:off x="3039035" y="5783873"/>
            <a:ext cx="5809129" cy="968277"/>
          </a:xfrm>
          <a:prstGeom prst="rect">
            <a:avLst/>
          </a:prstGeom>
          <a:solidFill>
            <a:schemeClr val="bg1"/>
          </a:solidFill>
        </p:spPr>
        <p:txBody>
          <a:bodyPr wrap="square" rtlCol="0" anchor="ctr" anchorCtr="0">
            <a:noAutofit/>
          </a:bodyPr>
          <a:lstStyle/>
          <a:p>
            <a:pPr algn="ctr"/>
            <a:r>
              <a:rPr lang="fr-FR" sz="3200" b="1" dirty="0">
                <a:latin typeface="Calibri" panose="020F0502020204030204" pitchFamily="34" charset="0"/>
                <a:cs typeface="Calibri" panose="020F0502020204030204" pitchFamily="34" charset="0"/>
              </a:rPr>
              <a:t>Vision surface (2D)</a:t>
            </a:r>
          </a:p>
        </p:txBody>
      </p:sp>
      <p:pic>
        <p:nvPicPr>
          <p:cNvPr id="12" name="Image 11" descr="Une image contenant tissu&#10;&#10;Description générée automatiquement">
            <a:extLst>
              <a:ext uri="{FF2B5EF4-FFF2-40B4-BE49-F238E27FC236}">
                <a16:creationId xmlns:a16="http://schemas.microsoft.com/office/drawing/2014/main" id="{04074D3A-5D00-DF46-8FEE-2726A601FB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2406" y="1269000"/>
            <a:ext cx="3942852" cy="3958314"/>
          </a:xfrm>
          <a:prstGeom prst="rect">
            <a:avLst/>
          </a:prstGeom>
        </p:spPr>
      </p:pic>
      <p:sp>
        <p:nvSpPr>
          <p:cNvPr id="25" name="ZoneTexte 24">
            <a:extLst>
              <a:ext uri="{FF2B5EF4-FFF2-40B4-BE49-F238E27FC236}">
                <a16:creationId xmlns:a16="http://schemas.microsoft.com/office/drawing/2014/main" id="{18495F95-420D-1A49-9044-9C01FF5E86BD}"/>
              </a:ext>
            </a:extLst>
          </p:cNvPr>
          <p:cNvSpPr txBox="1"/>
          <p:nvPr/>
        </p:nvSpPr>
        <p:spPr>
          <a:xfrm>
            <a:off x="3039035" y="5783873"/>
            <a:ext cx="5809129" cy="968277"/>
          </a:xfrm>
          <a:prstGeom prst="rect">
            <a:avLst/>
          </a:prstGeom>
          <a:solidFill>
            <a:schemeClr val="bg1"/>
          </a:solidFill>
        </p:spPr>
        <p:txBody>
          <a:bodyPr wrap="square" rtlCol="0" anchor="ctr" anchorCtr="0">
            <a:noAutofit/>
          </a:bodyPr>
          <a:lstStyle/>
          <a:p>
            <a:pPr algn="ctr"/>
            <a:r>
              <a:rPr lang="fr-FR" sz="3200" b="1" dirty="0">
                <a:latin typeface="Calibri" panose="020F0502020204030204" pitchFamily="34" charset="0"/>
                <a:cs typeface="Calibri" panose="020F0502020204030204" pitchFamily="34" charset="0"/>
              </a:rPr>
              <a:t>Vision surfaces juxtaposées (2D)</a:t>
            </a:r>
          </a:p>
        </p:txBody>
      </p:sp>
      <p:pic>
        <p:nvPicPr>
          <p:cNvPr id="17" name="Image 16" descr="Une image contenant texte, boîtier, accessoire&#10;&#10;Description générée automatiquement">
            <a:extLst>
              <a:ext uri="{FF2B5EF4-FFF2-40B4-BE49-F238E27FC236}">
                <a16:creationId xmlns:a16="http://schemas.microsoft.com/office/drawing/2014/main" id="{1C7B4031-62A5-394F-A8A1-CA0CF2E184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72172" y="1292824"/>
            <a:ext cx="3990893" cy="3958314"/>
          </a:xfrm>
          <a:prstGeom prst="rect">
            <a:avLst/>
          </a:prstGeom>
        </p:spPr>
      </p:pic>
      <p:sp>
        <p:nvSpPr>
          <p:cNvPr id="28" name="ZoneTexte 27">
            <a:extLst>
              <a:ext uri="{FF2B5EF4-FFF2-40B4-BE49-F238E27FC236}">
                <a16:creationId xmlns:a16="http://schemas.microsoft.com/office/drawing/2014/main" id="{36CBB7D1-7482-3A44-87ED-AFC6B5F34C83}"/>
              </a:ext>
            </a:extLst>
          </p:cNvPr>
          <p:cNvSpPr txBox="1"/>
          <p:nvPr/>
        </p:nvSpPr>
        <p:spPr>
          <a:xfrm>
            <a:off x="3039034" y="5770406"/>
            <a:ext cx="5809129" cy="968277"/>
          </a:xfrm>
          <a:prstGeom prst="rect">
            <a:avLst/>
          </a:prstGeom>
          <a:solidFill>
            <a:schemeClr val="bg1"/>
          </a:solidFill>
        </p:spPr>
        <p:txBody>
          <a:bodyPr wrap="square" rtlCol="0" anchor="ctr" anchorCtr="0">
            <a:noAutofit/>
          </a:bodyPr>
          <a:lstStyle/>
          <a:p>
            <a:pPr algn="ctr"/>
            <a:r>
              <a:rPr lang="fr-FR" sz="3200" b="1" dirty="0">
                <a:latin typeface="Calibri" panose="020F0502020204030204" pitchFamily="34" charset="0"/>
                <a:cs typeface="Calibri" panose="020F0502020204030204" pitchFamily="34" charset="0"/>
              </a:rPr>
              <a:t>Vision surfaces superposées (2D)</a:t>
            </a:r>
          </a:p>
        </p:txBody>
      </p:sp>
      <p:pic>
        <p:nvPicPr>
          <p:cNvPr id="22" name="Image 21">
            <a:extLst>
              <a:ext uri="{FF2B5EF4-FFF2-40B4-BE49-F238E27FC236}">
                <a16:creationId xmlns:a16="http://schemas.microsoft.com/office/drawing/2014/main" id="{5EA2FE65-8877-5444-80A1-8DDBB9C20C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67481" y="1292824"/>
            <a:ext cx="3942851" cy="3817182"/>
          </a:xfrm>
          <a:prstGeom prst="rect">
            <a:avLst/>
          </a:prstGeom>
        </p:spPr>
      </p:pic>
      <p:sp>
        <p:nvSpPr>
          <p:cNvPr id="33" name="ZoneTexte 32">
            <a:extLst>
              <a:ext uri="{FF2B5EF4-FFF2-40B4-BE49-F238E27FC236}">
                <a16:creationId xmlns:a16="http://schemas.microsoft.com/office/drawing/2014/main" id="{29AFB5FC-FA21-5040-91F6-B9EE54F924AF}"/>
              </a:ext>
            </a:extLst>
          </p:cNvPr>
          <p:cNvSpPr txBox="1"/>
          <p:nvPr/>
        </p:nvSpPr>
        <p:spPr>
          <a:xfrm>
            <a:off x="3191315" y="5762833"/>
            <a:ext cx="5809129" cy="968277"/>
          </a:xfrm>
          <a:prstGeom prst="rect">
            <a:avLst/>
          </a:prstGeom>
          <a:solidFill>
            <a:schemeClr val="bg1"/>
          </a:solidFill>
        </p:spPr>
        <p:txBody>
          <a:bodyPr wrap="square" rtlCol="0" anchor="ctr" anchorCtr="0">
            <a:noAutofit/>
          </a:bodyPr>
          <a:lstStyle/>
          <a:p>
            <a:pPr algn="ctr"/>
            <a:r>
              <a:rPr lang="fr-FR" sz="3200" b="1" dirty="0">
                <a:latin typeface="Calibri" panose="020F0502020204030204" pitchFamily="34" charset="0"/>
                <a:cs typeface="Calibri" panose="020F0502020204030204" pitchFamily="34" charset="0"/>
              </a:rPr>
              <a:t>Vision contours (1D/2D)</a:t>
            </a:r>
          </a:p>
        </p:txBody>
      </p:sp>
      <p:pic>
        <p:nvPicPr>
          <p:cNvPr id="26" name="Image 25" descr="Une image contenant ciel, antenne, très coloré&#10;&#10;Description générée automatiquement">
            <a:extLst>
              <a:ext uri="{FF2B5EF4-FFF2-40B4-BE49-F238E27FC236}">
                <a16:creationId xmlns:a16="http://schemas.microsoft.com/office/drawing/2014/main" id="{0FE9643D-3A4F-844C-9431-2300441A9D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840000">
            <a:off x="4021887" y="1305925"/>
            <a:ext cx="4414212" cy="4414212"/>
          </a:xfrm>
          <a:prstGeom prst="rect">
            <a:avLst/>
          </a:prstGeom>
        </p:spPr>
      </p:pic>
      <p:sp>
        <p:nvSpPr>
          <p:cNvPr id="36" name="ZoneTexte 35">
            <a:extLst>
              <a:ext uri="{FF2B5EF4-FFF2-40B4-BE49-F238E27FC236}">
                <a16:creationId xmlns:a16="http://schemas.microsoft.com/office/drawing/2014/main" id="{98884B6F-CCF3-4B48-9BF3-D5B266FB3934}"/>
              </a:ext>
            </a:extLst>
          </p:cNvPr>
          <p:cNvSpPr txBox="1"/>
          <p:nvPr/>
        </p:nvSpPr>
        <p:spPr>
          <a:xfrm>
            <a:off x="3191435" y="5725425"/>
            <a:ext cx="5809129" cy="968277"/>
          </a:xfrm>
          <a:prstGeom prst="rect">
            <a:avLst/>
          </a:prstGeom>
          <a:solidFill>
            <a:schemeClr val="bg1"/>
          </a:solidFill>
        </p:spPr>
        <p:txBody>
          <a:bodyPr wrap="square" rtlCol="0" anchor="ctr" anchorCtr="0">
            <a:noAutofit/>
          </a:bodyPr>
          <a:lstStyle/>
          <a:p>
            <a:pPr algn="ctr"/>
            <a:r>
              <a:rPr lang="fr-FR" sz="3200" b="1" dirty="0">
                <a:latin typeface="Calibri" panose="020F0502020204030204" pitchFamily="34" charset="0"/>
                <a:cs typeface="Calibri" panose="020F0502020204030204" pitchFamily="34" charset="0"/>
              </a:rPr>
              <a:t>Vision lignes (1D)</a:t>
            </a:r>
          </a:p>
        </p:txBody>
      </p:sp>
      <p:pic>
        <p:nvPicPr>
          <p:cNvPr id="29" name="Image 28">
            <a:extLst>
              <a:ext uri="{FF2B5EF4-FFF2-40B4-BE49-F238E27FC236}">
                <a16:creationId xmlns:a16="http://schemas.microsoft.com/office/drawing/2014/main" id="{BE3C381D-5A22-D742-9273-41B831F5439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6844" y="1244015"/>
            <a:ext cx="4503111" cy="4503111"/>
          </a:xfrm>
          <a:prstGeom prst="rect">
            <a:avLst/>
          </a:prstGeom>
        </p:spPr>
      </p:pic>
      <p:sp>
        <p:nvSpPr>
          <p:cNvPr id="39" name="ZoneTexte 38">
            <a:extLst>
              <a:ext uri="{FF2B5EF4-FFF2-40B4-BE49-F238E27FC236}">
                <a16:creationId xmlns:a16="http://schemas.microsoft.com/office/drawing/2014/main" id="{D8BFADC2-8F22-A441-99C2-FD4DA1E3391B}"/>
              </a:ext>
            </a:extLst>
          </p:cNvPr>
          <p:cNvSpPr txBox="1"/>
          <p:nvPr/>
        </p:nvSpPr>
        <p:spPr>
          <a:xfrm>
            <a:off x="3343595" y="5689002"/>
            <a:ext cx="5809129" cy="968277"/>
          </a:xfrm>
          <a:prstGeom prst="rect">
            <a:avLst/>
          </a:prstGeom>
          <a:solidFill>
            <a:schemeClr val="bg1"/>
          </a:solidFill>
        </p:spPr>
        <p:txBody>
          <a:bodyPr wrap="square" rtlCol="0" anchor="ctr" anchorCtr="0">
            <a:noAutofit/>
          </a:bodyPr>
          <a:lstStyle/>
          <a:p>
            <a:pPr algn="ctr"/>
            <a:r>
              <a:rPr lang="fr-FR" sz="3200" b="1" dirty="0">
                <a:latin typeface="Calibri" panose="020F0502020204030204" pitchFamily="34" charset="0"/>
                <a:cs typeface="Calibri" panose="020F0502020204030204" pitchFamily="34" charset="0"/>
              </a:rPr>
              <a:t>Vision points  (0D)</a:t>
            </a:r>
          </a:p>
        </p:txBody>
      </p:sp>
      <p:sp>
        <p:nvSpPr>
          <p:cNvPr id="16" name="Flèche courbée vers le haut 15">
            <a:hlinkClick r:id="rId11" action="ppaction://hlinksldjump"/>
            <a:extLst>
              <a:ext uri="{FF2B5EF4-FFF2-40B4-BE49-F238E27FC236}">
                <a16:creationId xmlns:a16="http://schemas.microsoft.com/office/drawing/2014/main" id="{C71BFEF4-3501-9B42-A395-C35106E19350}"/>
              </a:ext>
            </a:extLst>
          </p:cNvPr>
          <p:cNvSpPr/>
          <p:nvPr/>
        </p:nvSpPr>
        <p:spPr>
          <a:xfrm>
            <a:off x="11658600" y="6451600"/>
            <a:ext cx="463848" cy="299697"/>
          </a:xfrm>
          <a:prstGeom prst="curved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67948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animBg="1"/>
      <p:bldP spid="33" grpId="0" animBg="1"/>
      <p:bldP spid="36"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7" name="Image 36"/>
          <p:cNvPicPr/>
          <p:nvPr>
            <p:custDataLst>
              <p:tags r:id="rId1"/>
            </p:custDataLst>
          </p:nvPr>
        </p:nvPicPr>
        <p:blipFill>
          <a:blip r:embed="rId26"/>
          <a:stretch/>
        </p:blipFill>
        <p:spPr>
          <a:xfrm>
            <a:off x="4997880" y="4307040"/>
            <a:ext cx="2259360" cy="1495440"/>
          </a:xfrm>
          <a:prstGeom prst="rect">
            <a:avLst/>
          </a:prstGeom>
          <a:ln w="0">
            <a:noFill/>
          </a:ln>
        </p:spPr>
      </p:pic>
      <p:pic>
        <p:nvPicPr>
          <p:cNvPr id="498" name="Image 6"/>
          <p:cNvPicPr/>
          <p:nvPr>
            <p:custDataLst>
              <p:tags r:id="rId2"/>
            </p:custDataLst>
          </p:nvPr>
        </p:nvPicPr>
        <p:blipFill>
          <a:blip r:embed="rId27"/>
          <a:srcRect b="4543"/>
          <a:stretch/>
        </p:blipFill>
        <p:spPr>
          <a:xfrm>
            <a:off x="97920" y="2326680"/>
            <a:ext cx="1434600" cy="1066320"/>
          </a:xfrm>
          <a:prstGeom prst="rect">
            <a:avLst/>
          </a:prstGeom>
          <a:ln w="0">
            <a:noFill/>
          </a:ln>
        </p:spPr>
      </p:pic>
      <p:sp>
        <p:nvSpPr>
          <p:cNvPr id="499" name="CustomShape 1"/>
          <p:cNvSpPr/>
          <p:nvPr>
            <p:custDataLst>
              <p:tags r:id="rId3"/>
            </p:custDataLst>
          </p:nvPr>
        </p:nvSpPr>
        <p:spPr>
          <a:xfrm>
            <a:off x="-42480" y="3522960"/>
            <a:ext cx="176544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Calibri"/>
              </a:rPr>
              <a:t>Objet biface (3D)</a:t>
            </a:r>
            <a:endParaRPr lang="fr-FR" sz="1800" b="0" strike="noStrike" spc="-1">
              <a:latin typeface="Arial"/>
            </a:endParaRPr>
          </a:p>
        </p:txBody>
      </p:sp>
      <p:pic>
        <p:nvPicPr>
          <p:cNvPr id="500" name="Image 13" descr="Une image contenant table&#10;&#10;Description générée automatiquement"/>
          <p:cNvPicPr/>
          <p:nvPr>
            <p:custDataLst>
              <p:tags r:id="rId4"/>
            </p:custDataLst>
          </p:nvPr>
        </p:nvPicPr>
        <p:blipFill>
          <a:blip r:embed="rId28"/>
          <a:srcRect t="9831"/>
          <a:stretch/>
        </p:blipFill>
        <p:spPr>
          <a:xfrm rot="660000">
            <a:off x="6512400" y="2562480"/>
            <a:ext cx="2346480" cy="1202400"/>
          </a:xfrm>
          <a:prstGeom prst="rect">
            <a:avLst/>
          </a:prstGeom>
          <a:ln w="0">
            <a:noFill/>
          </a:ln>
        </p:spPr>
      </p:pic>
      <p:sp>
        <p:nvSpPr>
          <p:cNvPr id="501" name="CustomShape 2"/>
          <p:cNvSpPr/>
          <p:nvPr>
            <p:custDataLst>
              <p:tags r:id="rId5"/>
            </p:custDataLst>
          </p:nvPr>
        </p:nvSpPr>
        <p:spPr>
          <a:xfrm>
            <a:off x="1860840" y="5042880"/>
            <a:ext cx="208764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Calibri"/>
              </a:rPr>
              <a:t>Surface pleine (2D)</a:t>
            </a:r>
            <a:endParaRPr lang="fr-FR" sz="1800" b="0" strike="noStrike" spc="-1">
              <a:latin typeface="Arial"/>
            </a:endParaRPr>
          </a:p>
        </p:txBody>
      </p:sp>
      <p:sp>
        <p:nvSpPr>
          <p:cNvPr id="502" name="CustomShape 3"/>
          <p:cNvSpPr/>
          <p:nvPr>
            <p:custDataLst>
              <p:tags r:id="rId6"/>
            </p:custDataLst>
          </p:nvPr>
        </p:nvSpPr>
        <p:spPr>
          <a:xfrm>
            <a:off x="4518000" y="5680440"/>
            <a:ext cx="208764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Calibri"/>
              </a:rPr>
              <a:t>Contour (1D/2D)</a:t>
            </a:r>
            <a:endParaRPr lang="fr-FR" sz="1800" b="0" strike="noStrike" spc="-1">
              <a:latin typeface="Arial"/>
            </a:endParaRPr>
          </a:p>
        </p:txBody>
      </p:sp>
      <p:sp>
        <p:nvSpPr>
          <p:cNvPr id="503" name="CustomShape 4"/>
          <p:cNvSpPr/>
          <p:nvPr>
            <p:custDataLst>
              <p:tags r:id="rId7"/>
            </p:custDataLst>
          </p:nvPr>
        </p:nvSpPr>
        <p:spPr>
          <a:xfrm>
            <a:off x="6419520" y="3884040"/>
            <a:ext cx="230940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Calibri"/>
              </a:rPr>
              <a:t>Réseau de lignes (1D)</a:t>
            </a:r>
            <a:endParaRPr lang="fr-FR" sz="1800" b="0" strike="noStrike" spc="-1">
              <a:latin typeface="Arial"/>
            </a:endParaRPr>
          </a:p>
        </p:txBody>
      </p:sp>
      <p:sp>
        <p:nvSpPr>
          <p:cNvPr id="504" name="CustomShape 5"/>
          <p:cNvSpPr/>
          <p:nvPr>
            <p:custDataLst>
              <p:tags r:id="rId8"/>
            </p:custDataLst>
          </p:nvPr>
        </p:nvSpPr>
        <p:spPr>
          <a:xfrm>
            <a:off x="9597240" y="5089320"/>
            <a:ext cx="2309400" cy="63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Calibri"/>
              </a:rPr>
              <a:t>Configuration de points (0D)</a:t>
            </a:r>
            <a:endParaRPr lang="fr-FR" sz="1800" b="0" strike="noStrike" spc="-1">
              <a:latin typeface="Arial"/>
            </a:endParaRPr>
          </a:p>
        </p:txBody>
      </p:sp>
      <p:sp>
        <p:nvSpPr>
          <p:cNvPr id="505" name="CustomShape 6"/>
          <p:cNvSpPr/>
          <p:nvPr>
            <p:custDataLst>
              <p:tags r:id="rId9"/>
            </p:custDataLst>
          </p:nvPr>
        </p:nvSpPr>
        <p:spPr>
          <a:xfrm>
            <a:off x="348120" y="6406560"/>
            <a:ext cx="2369520" cy="45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400" b="1" strike="noStrike" spc="-1">
                <a:solidFill>
                  <a:srgbClr val="000000"/>
                </a:solidFill>
                <a:latin typeface="Calibri"/>
              </a:rPr>
              <a:t>Vision surface</a:t>
            </a:r>
            <a:endParaRPr lang="fr-FR" sz="2400" b="0" strike="noStrike" spc="-1">
              <a:latin typeface="Arial"/>
            </a:endParaRPr>
          </a:p>
        </p:txBody>
      </p:sp>
      <p:sp>
        <p:nvSpPr>
          <p:cNvPr id="506" name="CustomShape 7"/>
          <p:cNvSpPr/>
          <p:nvPr>
            <p:custDataLst>
              <p:tags r:id="rId10"/>
            </p:custDataLst>
          </p:nvPr>
        </p:nvSpPr>
        <p:spPr>
          <a:xfrm>
            <a:off x="5177520" y="6404040"/>
            <a:ext cx="2369520" cy="45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400" b="1" strike="noStrike" spc="-1">
                <a:solidFill>
                  <a:srgbClr val="000000"/>
                </a:solidFill>
                <a:latin typeface="Calibri"/>
              </a:rPr>
              <a:t>Vision ligne</a:t>
            </a:r>
            <a:endParaRPr lang="fr-FR" sz="2400" b="0" strike="noStrike" spc="-1">
              <a:latin typeface="Arial"/>
            </a:endParaRPr>
          </a:p>
        </p:txBody>
      </p:sp>
      <p:sp>
        <p:nvSpPr>
          <p:cNvPr id="507" name="CustomShape 8"/>
          <p:cNvSpPr/>
          <p:nvPr>
            <p:custDataLst>
              <p:tags r:id="rId11"/>
            </p:custDataLst>
          </p:nvPr>
        </p:nvSpPr>
        <p:spPr>
          <a:xfrm>
            <a:off x="9567360" y="6406560"/>
            <a:ext cx="2369520" cy="45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400" b="1" strike="noStrike" spc="-1">
                <a:solidFill>
                  <a:srgbClr val="000000"/>
                </a:solidFill>
                <a:latin typeface="Calibri"/>
              </a:rPr>
              <a:t>Vision point</a:t>
            </a:r>
            <a:endParaRPr lang="fr-FR" sz="2400" b="0" strike="noStrike" spc="-1">
              <a:latin typeface="Arial"/>
            </a:endParaRPr>
          </a:p>
        </p:txBody>
      </p:sp>
      <p:pic>
        <p:nvPicPr>
          <p:cNvPr id="508" name="Image 26"/>
          <p:cNvPicPr/>
          <p:nvPr>
            <p:custDataLst>
              <p:tags r:id="rId12"/>
            </p:custDataLst>
          </p:nvPr>
        </p:nvPicPr>
        <p:blipFill>
          <a:blip r:embed="rId29"/>
          <a:stretch/>
        </p:blipFill>
        <p:spPr>
          <a:xfrm>
            <a:off x="9013320" y="3196800"/>
            <a:ext cx="2722680" cy="1674720"/>
          </a:xfrm>
          <a:prstGeom prst="rect">
            <a:avLst/>
          </a:prstGeom>
          <a:ln w="0">
            <a:noFill/>
          </a:ln>
        </p:spPr>
      </p:pic>
      <p:sp>
        <p:nvSpPr>
          <p:cNvPr id="509" name="CustomShape 9"/>
          <p:cNvSpPr/>
          <p:nvPr>
            <p:custDataLst>
              <p:tags r:id="rId13"/>
            </p:custDataLst>
          </p:nvPr>
        </p:nvSpPr>
        <p:spPr>
          <a:xfrm>
            <a:off x="185400" y="105840"/>
            <a:ext cx="12006000" cy="577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200" b="1" strike="noStrike" spc="-1">
                <a:solidFill>
                  <a:srgbClr val="000000"/>
                </a:solidFill>
                <a:latin typeface="Calibri"/>
              </a:rPr>
              <a:t>Un enjeu pour l’école autour de la manière d’appréhender les figures </a:t>
            </a:r>
            <a:endParaRPr lang="fr-FR" sz="3200" b="0" strike="noStrike" spc="-1">
              <a:latin typeface="Arial"/>
            </a:endParaRPr>
          </a:p>
        </p:txBody>
      </p:sp>
      <p:sp>
        <p:nvSpPr>
          <p:cNvPr id="510" name="Line 10"/>
          <p:cNvSpPr/>
          <p:nvPr>
            <p:custDataLst>
              <p:tags r:id="rId14"/>
            </p:custDataLst>
          </p:nvPr>
        </p:nvSpPr>
        <p:spPr>
          <a:xfrm>
            <a:off x="0" y="712440"/>
            <a:ext cx="12191760" cy="0"/>
          </a:xfrm>
          <a:prstGeom prst="line">
            <a:avLst/>
          </a:prstGeom>
          <a:ln w="38100">
            <a:solidFill>
              <a:schemeClr val="tx1"/>
            </a:solidFill>
          </a:ln>
        </p:spPr>
        <p:style>
          <a:lnRef idx="1">
            <a:schemeClr val="accent1"/>
          </a:lnRef>
          <a:fillRef idx="0">
            <a:schemeClr val="accent1"/>
          </a:fillRef>
          <a:effectRef idx="0">
            <a:schemeClr val="accent1"/>
          </a:effectRef>
          <a:fontRef idx="minor"/>
        </p:style>
      </p:sp>
      <p:sp>
        <p:nvSpPr>
          <p:cNvPr id="511" name="CustomShape 11"/>
          <p:cNvSpPr/>
          <p:nvPr>
            <p:custDataLst>
              <p:tags r:id="rId15"/>
            </p:custDataLst>
          </p:nvPr>
        </p:nvSpPr>
        <p:spPr>
          <a:xfrm>
            <a:off x="185400" y="847080"/>
            <a:ext cx="11594160" cy="45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400" b="0" strike="noStrike" spc="-1">
                <a:solidFill>
                  <a:srgbClr val="000000"/>
                </a:solidFill>
                <a:latin typeface="Calibri"/>
              </a:rPr>
              <a:t>et de favoriser la </a:t>
            </a:r>
            <a:r>
              <a:rPr lang="fr-FR" sz="2400" b="1" strike="noStrike" spc="-1">
                <a:solidFill>
                  <a:srgbClr val="000000"/>
                </a:solidFill>
                <a:latin typeface="Calibri"/>
              </a:rPr>
              <a:t>déconstruction dimensionnelle.</a:t>
            </a:r>
            <a:endParaRPr lang="fr-FR" sz="2400" b="0" strike="noStrike" spc="-1">
              <a:latin typeface="Arial"/>
            </a:endParaRPr>
          </a:p>
        </p:txBody>
      </p:sp>
      <p:sp>
        <p:nvSpPr>
          <p:cNvPr id="512" name="CustomShape 12"/>
          <p:cNvSpPr/>
          <p:nvPr>
            <p:custDataLst>
              <p:tags r:id="rId16"/>
            </p:custDataLst>
          </p:nvPr>
        </p:nvSpPr>
        <p:spPr>
          <a:xfrm>
            <a:off x="574560" y="1449000"/>
            <a:ext cx="2699640" cy="539640"/>
          </a:xfrm>
          <a:prstGeom prst="rect">
            <a:avLst/>
          </a:prstGeom>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a:solidFill>
                  <a:srgbClr val="FFFFFF"/>
                </a:solidFill>
                <a:latin typeface="Calibri"/>
              </a:rPr>
              <a:t>Cycle 1</a:t>
            </a:r>
            <a:endParaRPr lang="fr-FR" sz="1800" b="0" strike="noStrike" spc="-1">
              <a:latin typeface="Arial"/>
            </a:endParaRPr>
          </a:p>
        </p:txBody>
      </p:sp>
      <p:sp>
        <p:nvSpPr>
          <p:cNvPr id="513" name="CustomShape 13"/>
          <p:cNvSpPr/>
          <p:nvPr>
            <p:custDataLst>
              <p:tags r:id="rId17"/>
            </p:custDataLst>
          </p:nvPr>
        </p:nvSpPr>
        <p:spPr>
          <a:xfrm>
            <a:off x="4515480" y="1467000"/>
            <a:ext cx="2699640" cy="539640"/>
          </a:xfrm>
          <a:prstGeom prst="rect">
            <a:avLst/>
          </a:prstGeom>
          <a:solidFill>
            <a:srgbClr val="FFFF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a:solidFill>
                  <a:srgbClr val="000000"/>
                </a:solidFill>
                <a:latin typeface="Calibri"/>
              </a:rPr>
              <a:t>Cycle 2</a:t>
            </a:r>
            <a:endParaRPr lang="fr-FR" sz="1800" b="0" strike="noStrike" spc="-1">
              <a:latin typeface="Arial"/>
            </a:endParaRPr>
          </a:p>
        </p:txBody>
      </p:sp>
      <p:sp>
        <p:nvSpPr>
          <p:cNvPr id="514" name="CustomShape 14"/>
          <p:cNvSpPr/>
          <p:nvPr>
            <p:custDataLst>
              <p:tags r:id="rId18"/>
            </p:custDataLst>
          </p:nvPr>
        </p:nvSpPr>
        <p:spPr>
          <a:xfrm>
            <a:off x="8399520" y="1478520"/>
            <a:ext cx="2699640" cy="539640"/>
          </a:xfrm>
          <a:prstGeom prst="rect">
            <a:avLst/>
          </a:prstGeom>
          <a:solidFill>
            <a:srgbClr val="92D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a:solidFill>
                  <a:srgbClr val="FFFFFF"/>
                </a:solidFill>
                <a:latin typeface="Calibri"/>
              </a:rPr>
              <a:t>Cycle 3</a:t>
            </a:r>
            <a:endParaRPr lang="fr-FR" sz="1800" b="0" strike="noStrike" spc="-1">
              <a:latin typeface="Arial"/>
            </a:endParaRPr>
          </a:p>
        </p:txBody>
      </p:sp>
      <p:pic>
        <p:nvPicPr>
          <p:cNvPr id="515" name="Image 32"/>
          <p:cNvPicPr/>
          <p:nvPr>
            <p:custDataLst>
              <p:tags r:id="rId19"/>
            </p:custDataLst>
          </p:nvPr>
        </p:nvPicPr>
        <p:blipFill>
          <a:blip r:embed="rId30"/>
          <a:srcRect l="60136" r="5490" b="83612"/>
          <a:stretch/>
        </p:blipFill>
        <p:spPr>
          <a:xfrm rot="20460000">
            <a:off x="1658880" y="3619440"/>
            <a:ext cx="2159640" cy="1064520"/>
          </a:xfrm>
          <a:prstGeom prst="rect">
            <a:avLst/>
          </a:prstGeom>
          <a:ln w="0">
            <a:noFill/>
          </a:ln>
        </p:spPr>
      </p:pic>
      <p:sp>
        <p:nvSpPr>
          <p:cNvPr id="516" name="CustomShape 15"/>
          <p:cNvSpPr/>
          <p:nvPr>
            <p:custDataLst>
              <p:tags r:id="rId20"/>
            </p:custDataLst>
          </p:nvPr>
        </p:nvSpPr>
        <p:spPr>
          <a:xfrm rot="1440000" flipV="1">
            <a:off x="2020320" y="2788200"/>
            <a:ext cx="1720080" cy="303480"/>
          </a:xfrm>
          <a:prstGeom prst="rect">
            <a:avLst/>
          </a:prstGeom>
          <a:ln/>
        </p:spPr>
        <p:style>
          <a:lnRef idx="2">
            <a:schemeClr val="accent1">
              <a:shade val="50000"/>
            </a:schemeClr>
          </a:lnRef>
          <a:fillRef idx="1">
            <a:schemeClr val="accent1"/>
          </a:fillRef>
          <a:effectRef idx="0">
            <a:schemeClr val="accent1"/>
          </a:effectRef>
          <a:fontRef idx="minor"/>
        </p:style>
      </p:sp>
      <p:sp>
        <p:nvSpPr>
          <p:cNvPr id="517" name="CustomShape 16"/>
          <p:cNvSpPr/>
          <p:nvPr>
            <p:custDataLst>
              <p:tags r:id="rId21"/>
            </p:custDataLst>
          </p:nvPr>
        </p:nvSpPr>
        <p:spPr>
          <a:xfrm rot="21120000">
            <a:off x="4032000" y="2455200"/>
            <a:ext cx="1610280" cy="828360"/>
          </a:xfrm>
          <a:prstGeom prst="rect">
            <a:avLst/>
          </a:prstGeom>
          <a:noFill/>
          <a:ln/>
        </p:spPr>
        <p:style>
          <a:lnRef idx="2">
            <a:schemeClr val="accent1">
              <a:shade val="50000"/>
            </a:schemeClr>
          </a:lnRef>
          <a:fillRef idx="1">
            <a:schemeClr val="accent1"/>
          </a:fillRef>
          <a:effectRef idx="0">
            <a:schemeClr val="accent1"/>
          </a:effectRef>
          <a:fontRef idx="minor"/>
        </p:style>
      </p:sp>
      <p:sp>
        <p:nvSpPr>
          <p:cNvPr id="518" name="CustomShape 17"/>
          <p:cNvSpPr/>
          <p:nvPr>
            <p:custDataLst>
              <p:tags r:id="rId22"/>
            </p:custDataLst>
          </p:nvPr>
        </p:nvSpPr>
        <p:spPr>
          <a:xfrm rot="420000">
            <a:off x="3955320" y="3884040"/>
            <a:ext cx="1720080" cy="234000"/>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p:style>
      </p:sp>
      <p:sp>
        <p:nvSpPr>
          <p:cNvPr id="519" name="CustomShape 18"/>
          <p:cNvSpPr/>
          <p:nvPr>
            <p:custDataLst>
              <p:tags r:id="rId23"/>
            </p:custDataLst>
          </p:nvPr>
        </p:nvSpPr>
        <p:spPr>
          <a:xfrm>
            <a:off x="209880" y="6297120"/>
            <a:ext cx="11771640" cy="360"/>
          </a:xfrm>
          <a:custGeom>
            <a:avLst/>
            <a:gdLst/>
            <a:ahLst/>
            <a:cxnLst/>
            <a:rect l="l" t="t" r="r" b="b"/>
            <a:pathLst>
              <a:path w="21600" h="21600">
                <a:moveTo>
                  <a:pt x="0" y="0"/>
                </a:moveTo>
                <a:lnTo>
                  <a:pt x="21600" y="21600"/>
                </a:lnTo>
              </a:path>
            </a:pathLst>
          </a:custGeom>
          <a:noFill/>
          <a:ln w="76200">
            <a:solidFill>
              <a:schemeClr val="tx1"/>
            </a:solidFill>
            <a:tailEnd type="triangle" w="med" len="med"/>
          </a:ln>
        </p:spPr>
        <p:style>
          <a:lnRef idx="1">
            <a:schemeClr val="accent1"/>
          </a:lnRef>
          <a:fillRef idx="0">
            <a:schemeClr val="accent1"/>
          </a:fillRef>
          <a:effectRef idx="0">
            <a:schemeClr val="accent1"/>
          </a:effectRef>
          <a:fontRef idx="minor"/>
        </p:style>
      </p:sp>
      <p:sp>
        <p:nvSpPr>
          <p:cNvPr id="25" name="Flèche courbée vers le haut 24">
            <a:hlinkClick r:id="rId31" action="ppaction://hlinksldjump"/>
            <a:extLst>
              <a:ext uri="{FF2B5EF4-FFF2-40B4-BE49-F238E27FC236}">
                <a16:creationId xmlns:a16="http://schemas.microsoft.com/office/drawing/2014/main" id="{036AE172-92F0-7B42-BE8D-1AA0B24D7357}"/>
              </a:ext>
            </a:extLst>
          </p:cNvPr>
          <p:cNvSpPr/>
          <p:nvPr/>
        </p:nvSpPr>
        <p:spPr>
          <a:xfrm>
            <a:off x="11658600" y="6451600"/>
            <a:ext cx="463848" cy="299697"/>
          </a:xfrm>
          <a:prstGeom prst="curved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0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9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0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0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0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0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0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0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0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0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 grpId="0"/>
      <p:bldP spid="501" grpId="0"/>
      <p:bldP spid="502" grpId="0"/>
      <p:bldP spid="503" grpId="0"/>
      <p:bldP spid="504" grpId="0"/>
      <p:bldP spid="505" grpId="0"/>
      <p:bldP spid="506" grpId="0"/>
      <p:bldP spid="507" grpId="0"/>
      <p:bldP spid="512" grpId="0" animBg="1"/>
      <p:bldP spid="513" grpId="0" animBg="1"/>
      <p:bldP spid="5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8"/>
</p:tagLst>
</file>

<file path=ppt/tags/tag100.xml><?xml version="1.0" encoding="utf-8"?>
<p:tagLst xmlns:a="http://schemas.openxmlformats.org/drawingml/2006/main" xmlns:r="http://schemas.openxmlformats.org/officeDocument/2006/relationships" xmlns:p="http://schemas.openxmlformats.org/presentationml/2006/main">
  <p:tag name="NUM" val="4"/>
</p:tagLst>
</file>

<file path=ppt/tags/tag101.xml><?xml version="1.0" encoding="utf-8"?>
<p:tagLst xmlns:a="http://schemas.openxmlformats.org/drawingml/2006/main" xmlns:r="http://schemas.openxmlformats.org/officeDocument/2006/relationships" xmlns:p="http://schemas.openxmlformats.org/presentationml/2006/main">
  <p:tag name="NUM" val="5"/>
</p:tagLst>
</file>

<file path=ppt/tags/tag102.xml><?xml version="1.0" encoding="utf-8"?>
<p:tagLst xmlns:a="http://schemas.openxmlformats.org/drawingml/2006/main" xmlns:r="http://schemas.openxmlformats.org/officeDocument/2006/relationships" xmlns:p="http://schemas.openxmlformats.org/presentationml/2006/main">
  <p:tag name="NUM" val="6"/>
</p:tagLst>
</file>

<file path=ppt/tags/tag103.xml><?xml version="1.0" encoding="utf-8"?>
<p:tagLst xmlns:a="http://schemas.openxmlformats.org/drawingml/2006/main" xmlns:r="http://schemas.openxmlformats.org/officeDocument/2006/relationships" xmlns:p="http://schemas.openxmlformats.org/presentationml/2006/main">
  <p:tag name="NUM" val="7"/>
</p:tagLst>
</file>

<file path=ppt/tags/tag104.xml><?xml version="1.0" encoding="utf-8"?>
<p:tagLst xmlns:a="http://schemas.openxmlformats.org/drawingml/2006/main" xmlns:r="http://schemas.openxmlformats.org/officeDocument/2006/relationships" xmlns:p="http://schemas.openxmlformats.org/presentationml/2006/main">
  <p:tag name="NUM" val="8"/>
</p:tagLst>
</file>

<file path=ppt/tags/tag105.xml><?xml version="1.0" encoding="utf-8"?>
<p:tagLst xmlns:a="http://schemas.openxmlformats.org/drawingml/2006/main" xmlns:r="http://schemas.openxmlformats.org/officeDocument/2006/relationships" xmlns:p="http://schemas.openxmlformats.org/presentationml/2006/main">
  <p:tag name="NUM" val="12"/>
</p:tagLst>
</file>

<file path=ppt/tags/tag106.xml><?xml version="1.0" encoding="utf-8"?>
<p:tagLst xmlns:a="http://schemas.openxmlformats.org/drawingml/2006/main" xmlns:r="http://schemas.openxmlformats.org/officeDocument/2006/relationships" xmlns:p="http://schemas.openxmlformats.org/presentationml/2006/main">
  <p:tag name="NUM" val="13"/>
</p:tagLst>
</file>

<file path=ppt/tags/tag107.xml><?xml version="1.0" encoding="utf-8"?>
<p:tagLst xmlns:a="http://schemas.openxmlformats.org/drawingml/2006/main" xmlns:r="http://schemas.openxmlformats.org/officeDocument/2006/relationships" xmlns:p="http://schemas.openxmlformats.org/presentationml/2006/main">
  <p:tag name="NUM" val="14"/>
</p:tagLst>
</file>

<file path=ppt/tags/tag108.xml><?xml version="1.0" encoding="utf-8"?>
<p:tagLst xmlns:a="http://schemas.openxmlformats.org/drawingml/2006/main" xmlns:r="http://schemas.openxmlformats.org/officeDocument/2006/relationships" xmlns:p="http://schemas.openxmlformats.org/presentationml/2006/main">
  <p:tag name="NUM" val="15"/>
</p:tagLst>
</file>

<file path=ppt/tags/tag109.xml><?xml version="1.0" encoding="utf-8"?>
<p:tagLst xmlns:a="http://schemas.openxmlformats.org/drawingml/2006/main" xmlns:r="http://schemas.openxmlformats.org/officeDocument/2006/relationships" xmlns:p="http://schemas.openxmlformats.org/presentationml/2006/main">
  <p:tag name="NUM" val="16"/>
</p:tagLst>
</file>

<file path=ppt/tags/tag11.xml><?xml version="1.0" encoding="utf-8"?>
<p:tagLst xmlns:a="http://schemas.openxmlformats.org/drawingml/2006/main" xmlns:r="http://schemas.openxmlformats.org/officeDocument/2006/relationships" xmlns:p="http://schemas.openxmlformats.org/presentationml/2006/main">
  <p:tag name="NUM" val="9"/>
</p:tagLst>
</file>

<file path=ppt/tags/tag110.xml><?xml version="1.0" encoding="utf-8"?>
<p:tagLst xmlns:a="http://schemas.openxmlformats.org/drawingml/2006/main" xmlns:r="http://schemas.openxmlformats.org/officeDocument/2006/relationships" xmlns:p="http://schemas.openxmlformats.org/presentationml/2006/main">
  <p:tag name="NUM" val="17"/>
</p:tagLst>
</file>

<file path=ppt/tags/tag111.xml><?xml version="1.0" encoding="utf-8"?>
<p:tagLst xmlns:a="http://schemas.openxmlformats.org/drawingml/2006/main" xmlns:r="http://schemas.openxmlformats.org/officeDocument/2006/relationships" xmlns:p="http://schemas.openxmlformats.org/presentationml/2006/main">
  <p:tag name="NUM" val="18"/>
</p:tagLst>
</file>

<file path=ppt/tags/tag112.xml><?xml version="1.0" encoding="utf-8"?>
<p:tagLst xmlns:a="http://schemas.openxmlformats.org/drawingml/2006/main" xmlns:r="http://schemas.openxmlformats.org/officeDocument/2006/relationships" xmlns:p="http://schemas.openxmlformats.org/presentationml/2006/main">
  <p:tag name="NUM" val="19"/>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4"/>
</p:tagLst>
</file>

<file path=ppt/tags/tag117.xml><?xml version="1.0" encoding="utf-8"?>
<p:tagLst xmlns:a="http://schemas.openxmlformats.org/drawingml/2006/main" xmlns:r="http://schemas.openxmlformats.org/officeDocument/2006/relationships" xmlns:p="http://schemas.openxmlformats.org/presentationml/2006/main">
  <p:tag name="NUM" val="5"/>
</p:tagLst>
</file>

<file path=ppt/tags/tag118.xml><?xml version="1.0" encoding="utf-8"?>
<p:tagLst xmlns:a="http://schemas.openxmlformats.org/drawingml/2006/main" xmlns:r="http://schemas.openxmlformats.org/officeDocument/2006/relationships" xmlns:p="http://schemas.openxmlformats.org/presentationml/2006/main">
  <p:tag name="NUM" val="6"/>
</p:tagLst>
</file>

<file path=ppt/tags/tag119.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10"/>
</p:tagLst>
</file>

<file path=ppt/tags/tag120.xml><?xml version="1.0" encoding="utf-8"?>
<p:tagLst xmlns:a="http://schemas.openxmlformats.org/drawingml/2006/main" xmlns:r="http://schemas.openxmlformats.org/officeDocument/2006/relationships" xmlns:p="http://schemas.openxmlformats.org/presentationml/2006/main">
  <p:tag name="NUM" val="8"/>
</p:tagLst>
</file>

<file path=ppt/tags/tag121.xml><?xml version="1.0" encoding="utf-8"?>
<p:tagLst xmlns:a="http://schemas.openxmlformats.org/drawingml/2006/main" xmlns:r="http://schemas.openxmlformats.org/officeDocument/2006/relationships" xmlns:p="http://schemas.openxmlformats.org/presentationml/2006/main">
  <p:tag name="NUM" val="9"/>
</p:tagLst>
</file>

<file path=ppt/tags/tag122.xml><?xml version="1.0" encoding="utf-8"?>
<p:tagLst xmlns:a="http://schemas.openxmlformats.org/drawingml/2006/main" xmlns:r="http://schemas.openxmlformats.org/officeDocument/2006/relationships" xmlns:p="http://schemas.openxmlformats.org/presentationml/2006/main">
  <p:tag name="NUM" val="10"/>
</p:tagLst>
</file>

<file path=ppt/tags/tag123.xml><?xml version="1.0" encoding="utf-8"?>
<p:tagLst xmlns:a="http://schemas.openxmlformats.org/drawingml/2006/main" xmlns:r="http://schemas.openxmlformats.org/officeDocument/2006/relationships" xmlns:p="http://schemas.openxmlformats.org/presentationml/2006/main">
  <p:tag name="NUM" val="11"/>
</p:tagLst>
</file>

<file path=ppt/tags/tag124.xml><?xml version="1.0" encoding="utf-8"?>
<p:tagLst xmlns:a="http://schemas.openxmlformats.org/drawingml/2006/main" xmlns:r="http://schemas.openxmlformats.org/officeDocument/2006/relationships" xmlns:p="http://schemas.openxmlformats.org/presentationml/2006/main">
  <p:tag name="NUM" val="12"/>
</p:tagLst>
</file>

<file path=ppt/tags/tag125.xml><?xml version="1.0" encoding="utf-8"?>
<p:tagLst xmlns:a="http://schemas.openxmlformats.org/drawingml/2006/main" xmlns:r="http://schemas.openxmlformats.org/officeDocument/2006/relationships" xmlns:p="http://schemas.openxmlformats.org/presentationml/2006/main">
  <p:tag name="NUM" val="13"/>
</p:tagLst>
</file>

<file path=ppt/tags/tag126.xml><?xml version="1.0" encoding="utf-8"?>
<p:tagLst xmlns:a="http://schemas.openxmlformats.org/drawingml/2006/main" xmlns:r="http://schemas.openxmlformats.org/officeDocument/2006/relationships" xmlns:p="http://schemas.openxmlformats.org/presentationml/2006/main">
  <p:tag name="NUM" val="14"/>
</p:tagLst>
</file>

<file path=ppt/tags/tag127.xml><?xml version="1.0" encoding="utf-8"?>
<p:tagLst xmlns:a="http://schemas.openxmlformats.org/drawingml/2006/main" xmlns:r="http://schemas.openxmlformats.org/officeDocument/2006/relationships" xmlns:p="http://schemas.openxmlformats.org/presentationml/2006/main">
  <p:tag name="NUM" val="15"/>
</p:tagLst>
</file>

<file path=ppt/tags/tag128.xml><?xml version="1.0" encoding="utf-8"?>
<p:tagLst xmlns:a="http://schemas.openxmlformats.org/drawingml/2006/main" xmlns:r="http://schemas.openxmlformats.org/officeDocument/2006/relationships" xmlns:p="http://schemas.openxmlformats.org/presentationml/2006/main">
  <p:tag name="NUM" val="16"/>
</p:tagLst>
</file>

<file path=ppt/tags/tag129.xml><?xml version="1.0" encoding="utf-8"?>
<p:tagLst xmlns:a="http://schemas.openxmlformats.org/drawingml/2006/main" xmlns:r="http://schemas.openxmlformats.org/officeDocument/2006/relationships" xmlns:p="http://schemas.openxmlformats.org/presentationml/2006/main">
  <p:tag name="NUM" val="17"/>
</p:tagLst>
</file>

<file path=ppt/tags/tag13.xml><?xml version="1.0" encoding="utf-8"?>
<p:tagLst xmlns:a="http://schemas.openxmlformats.org/drawingml/2006/main" xmlns:r="http://schemas.openxmlformats.org/officeDocument/2006/relationships" xmlns:p="http://schemas.openxmlformats.org/presentationml/2006/main">
  <p:tag name="NUM" val="11"/>
</p:tagLst>
</file>

<file path=ppt/tags/tag130.xml><?xml version="1.0" encoding="utf-8"?>
<p:tagLst xmlns:a="http://schemas.openxmlformats.org/drawingml/2006/main" xmlns:r="http://schemas.openxmlformats.org/officeDocument/2006/relationships" xmlns:p="http://schemas.openxmlformats.org/presentationml/2006/main">
  <p:tag name="NUM" val="18"/>
</p:tagLst>
</file>

<file path=ppt/tags/tag131.xml><?xml version="1.0" encoding="utf-8"?>
<p:tagLst xmlns:a="http://schemas.openxmlformats.org/drawingml/2006/main" xmlns:r="http://schemas.openxmlformats.org/officeDocument/2006/relationships" xmlns:p="http://schemas.openxmlformats.org/presentationml/2006/main">
  <p:tag name="NUM" val="19"/>
</p:tagLst>
</file>

<file path=ppt/tags/tag132.xml><?xml version="1.0" encoding="utf-8"?>
<p:tagLst xmlns:a="http://schemas.openxmlformats.org/drawingml/2006/main" xmlns:r="http://schemas.openxmlformats.org/officeDocument/2006/relationships" xmlns:p="http://schemas.openxmlformats.org/presentationml/2006/main">
  <p:tag name="NUM" val="20"/>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4"/>
</p:tagLst>
</file>

<file path=ppt/tags/tag135.xml><?xml version="1.0" encoding="utf-8"?>
<p:tagLst xmlns:a="http://schemas.openxmlformats.org/drawingml/2006/main" xmlns:r="http://schemas.openxmlformats.org/officeDocument/2006/relationships" xmlns:p="http://schemas.openxmlformats.org/presentationml/2006/main">
  <p:tag name="NUM" val="5"/>
</p:tagLst>
</file>

<file path=ppt/tags/tag136.xml><?xml version="1.0" encoding="utf-8"?>
<p:tagLst xmlns:a="http://schemas.openxmlformats.org/drawingml/2006/main" xmlns:r="http://schemas.openxmlformats.org/officeDocument/2006/relationships" xmlns:p="http://schemas.openxmlformats.org/presentationml/2006/main">
  <p:tag name="NUM" val="6"/>
</p:tagLst>
</file>

<file path=ppt/tags/tag137.xml><?xml version="1.0" encoding="utf-8"?>
<p:tagLst xmlns:a="http://schemas.openxmlformats.org/drawingml/2006/main" xmlns:r="http://schemas.openxmlformats.org/officeDocument/2006/relationships" xmlns:p="http://schemas.openxmlformats.org/presentationml/2006/main">
  <p:tag name="NUM" val="7"/>
</p:tagLst>
</file>

<file path=ppt/tags/tag138.xml><?xml version="1.0" encoding="utf-8"?>
<p:tagLst xmlns:a="http://schemas.openxmlformats.org/drawingml/2006/main" xmlns:r="http://schemas.openxmlformats.org/officeDocument/2006/relationships" xmlns:p="http://schemas.openxmlformats.org/presentationml/2006/main">
  <p:tag name="NUM" val="8"/>
</p:tagLst>
</file>

<file path=ppt/tags/tag139.xml><?xml version="1.0" encoding="utf-8"?>
<p:tagLst xmlns:a="http://schemas.openxmlformats.org/drawingml/2006/main" xmlns:r="http://schemas.openxmlformats.org/officeDocument/2006/relationships" xmlns:p="http://schemas.openxmlformats.org/presentationml/2006/main">
  <p:tag name="NUM" val="9"/>
</p:tagLst>
</file>

<file path=ppt/tags/tag14.xml><?xml version="1.0" encoding="utf-8"?>
<p:tagLst xmlns:a="http://schemas.openxmlformats.org/drawingml/2006/main" xmlns:r="http://schemas.openxmlformats.org/officeDocument/2006/relationships" xmlns:p="http://schemas.openxmlformats.org/presentationml/2006/main">
  <p:tag name="NUM" val="12"/>
</p:tagLst>
</file>

<file path=ppt/tags/tag140.xml><?xml version="1.0" encoding="utf-8"?>
<p:tagLst xmlns:a="http://schemas.openxmlformats.org/drawingml/2006/main" xmlns:r="http://schemas.openxmlformats.org/officeDocument/2006/relationships" xmlns:p="http://schemas.openxmlformats.org/presentationml/2006/main">
  <p:tag name="NUM" val="12"/>
</p:tagLst>
</file>

<file path=ppt/tags/tag141.xml><?xml version="1.0" encoding="utf-8"?>
<p:tagLst xmlns:a="http://schemas.openxmlformats.org/drawingml/2006/main" xmlns:r="http://schemas.openxmlformats.org/officeDocument/2006/relationships" xmlns:p="http://schemas.openxmlformats.org/presentationml/2006/main">
  <p:tag name="NUM" val="13"/>
</p:tagLst>
</file>

<file path=ppt/tags/tag142.xml><?xml version="1.0" encoding="utf-8"?>
<p:tagLst xmlns:a="http://schemas.openxmlformats.org/drawingml/2006/main" xmlns:r="http://schemas.openxmlformats.org/officeDocument/2006/relationships" xmlns:p="http://schemas.openxmlformats.org/presentationml/2006/main">
  <p:tag name="NUM" val="14"/>
</p:tagLst>
</file>

<file path=ppt/tags/tag143.xml><?xml version="1.0" encoding="utf-8"?>
<p:tagLst xmlns:a="http://schemas.openxmlformats.org/drawingml/2006/main" xmlns:r="http://schemas.openxmlformats.org/officeDocument/2006/relationships" xmlns:p="http://schemas.openxmlformats.org/presentationml/2006/main">
  <p:tag name="NUM" val="15"/>
</p:tagLst>
</file>

<file path=ppt/tags/tag144.xml><?xml version="1.0" encoding="utf-8"?>
<p:tagLst xmlns:a="http://schemas.openxmlformats.org/drawingml/2006/main" xmlns:r="http://schemas.openxmlformats.org/officeDocument/2006/relationships" xmlns:p="http://schemas.openxmlformats.org/presentationml/2006/main">
  <p:tag name="NUM" val="16"/>
</p:tagLst>
</file>

<file path=ppt/tags/tag145.xml><?xml version="1.0" encoding="utf-8"?>
<p:tagLst xmlns:a="http://schemas.openxmlformats.org/drawingml/2006/main" xmlns:r="http://schemas.openxmlformats.org/officeDocument/2006/relationships" xmlns:p="http://schemas.openxmlformats.org/presentationml/2006/main">
  <p:tag name="NUM" val="17"/>
</p:tagLst>
</file>

<file path=ppt/tags/tag146.xml><?xml version="1.0" encoding="utf-8"?>
<p:tagLst xmlns:a="http://schemas.openxmlformats.org/drawingml/2006/main" xmlns:r="http://schemas.openxmlformats.org/officeDocument/2006/relationships" xmlns:p="http://schemas.openxmlformats.org/presentationml/2006/main">
  <p:tag name="NUM" val="18"/>
</p:tagLst>
</file>

<file path=ppt/tags/tag147.xml><?xml version="1.0" encoding="utf-8"?>
<p:tagLst xmlns:a="http://schemas.openxmlformats.org/drawingml/2006/main" xmlns:r="http://schemas.openxmlformats.org/officeDocument/2006/relationships" xmlns:p="http://schemas.openxmlformats.org/presentationml/2006/main">
  <p:tag name="NUM" val="19"/>
</p:tagLst>
</file>

<file path=ppt/tags/tag148.xml><?xml version="1.0" encoding="utf-8"?>
<p:tagLst xmlns:a="http://schemas.openxmlformats.org/drawingml/2006/main" xmlns:r="http://schemas.openxmlformats.org/officeDocument/2006/relationships" xmlns:p="http://schemas.openxmlformats.org/presentationml/2006/main">
  <p:tag name="NUM" val="10"/>
</p:tagLst>
</file>

<file path=ppt/tags/tag149.xml><?xml version="1.0" encoding="utf-8"?>
<p:tagLst xmlns:a="http://schemas.openxmlformats.org/drawingml/2006/main" xmlns:r="http://schemas.openxmlformats.org/officeDocument/2006/relationships" xmlns:p="http://schemas.openxmlformats.org/presentationml/2006/main">
  <p:tag name="NUM" val="10"/>
</p:tagLst>
</file>

<file path=ppt/tags/tag15.xml><?xml version="1.0" encoding="utf-8"?>
<p:tagLst xmlns:a="http://schemas.openxmlformats.org/drawingml/2006/main" xmlns:r="http://schemas.openxmlformats.org/officeDocument/2006/relationships" xmlns:p="http://schemas.openxmlformats.org/presentationml/2006/main">
  <p:tag name="NUM" val="13"/>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3"/>
</p:tagLst>
</file>

<file path=ppt/tags/tag153.xml><?xml version="1.0" encoding="utf-8"?>
<p:tagLst xmlns:a="http://schemas.openxmlformats.org/drawingml/2006/main" xmlns:r="http://schemas.openxmlformats.org/officeDocument/2006/relationships" xmlns:p="http://schemas.openxmlformats.org/presentationml/2006/main">
  <p:tag name="NUM" val="4"/>
</p:tagLst>
</file>

<file path=ppt/tags/tag154.xml><?xml version="1.0" encoding="utf-8"?>
<p:tagLst xmlns:a="http://schemas.openxmlformats.org/drawingml/2006/main" xmlns:r="http://schemas.openxmlformats.org/officeDocument/2006/relationships" xmlns:p="http://schemas.openxmlformats.org/presentationml/2006/main">
  <p:tag name="NUM" val="5"/>
</p:tagLst>
</file>

<file path=ppt/tags/tag155.xml><?xml version="1.0" encoding="utf-8"?>
<p:tagLst xmlns:a="http://schemas.openxmlformats.org/drawingml/2006/main" xmlns:r="http://schemas.openxmlformats.org/officeDocument/2006/relationships" xmlns:p="http://schemas.openxmlformats.org/presentationml/2006/main">
  <p:tag name="NUM" val="6"/>
</p:tagLst>
</file>

<file path=ppt/tags/tag156.xml><?xml version="1.0" encoding="utf-8"?>
<p:tagLst xmlns:a="http://schemas.openxmlformats.org/drawingml/2006/main" xmlns:r="http://schemas.openxmlformats.org/officeDocument/2006/relationships" xmlns:p="http://schemas.openxmlformats.org/presentationml/2006/main">
  <p:tag name="NUM" val="7"/>
</p:tagLst>
</file>

<file path=ppt/tags/tag157.xml><?xml version="1.0" encoding="utf-8"?>
<p:tagLst xmlns:a="http://schemas.openxmlformats.org/drawingml/2006/main" xmlns:r="http://schemas.openxmlformats.org/officeDocument/2006/relationships" xmlns:p="http://schemas.openxmlformats.org/presentationml/2006/main">
  <p:tag name="NUM" val="8"/>
</p:tagLst>
</file>

<file path=ppt/tags/tag158.xml><?xml version="1.0" encoding="utf-8"?>
<p:tagLst xmlns:a="http://schemas.openxmlformats.org/drawingml/2006/main" xmlns:r="http://schemas.openxmlformats.org/officeDocument/2006/relationships" xmlns:p="http://schemas.openxmlformats.org/presentationml/2006/main">
  <p:tag name="NUM" val="11"/>
</p:tagLst>
</file>

<file path=ppt/tags/tag159.xml><?xml version="1.0" encoding="utf-8"?>
<p:tagLst xmlns:a="http://schemas.openxmlformats.org/drawingml/2006/main" xmlns:r="http://schemas.openxmlformats.org/officeDocument/2006/relationships" xmlns:p="http://schemas.openxmlformats.org/presentationml/2006/main">
  <p:tag name="NUM" val="12"/>
</p:tagLst>
</file>

<file path=ppt/tags/tag16.xml><?xml version="1.0" encoding="utf-8"?>
<p:tagLst xmlns:a="http://schemas.openxmlformats.org/drawingml/2006/main" xmlns:r="http://schemas.openxmlformats.org/officeDocument/2006/relationships" xmlns:p="http://schemas.openxmlformats.org/presentationml/2006/main">
  <p:tag name="NUM" val="14"/>
</p:tagLst>
</file>

<file path=ppt/tags/tag160.xml><?xml version="1.0" encoding="utf-8"?>
<p:tagLst xmlns:a="http://schemas.openxmlformats.org/drawingml/2006/main" xmlns:r="http://schemas.openxmlformats.org/officeDocument/2006/relationships" xmlns:p="http://schemas.openxmlformats.org/presentationml/2006/main">
  <p:tag name="NUM" val="13"/>
</p:tagLst>
</file>

<file path=ppt/tags/tag161.xml><?xml version="1.0" encoding="utf-8"?>
<p:tagLst xmlns:a="http://schemas.openxmlformats.org/drawingml/2006/main" xmlns:r="http://schemas.openxmlformats.org/officeDocument/2006/relationships" xmlns:p="http://schemas.openxmlformats.org/presentationml/2006/main">
  <p:tag name="NUM" val="14"/>
</p:tagLst>
</file>

<file path=ppt/tags/tag162.xml><?xml version="1.0" encoding="utf-8"?>
<p:tagLst xmlns:a="http://schemas.openxmlformats.org/drawingml/2006/main" xmlns:r="http://schemas.openxmlformats.org/officeDocument/2006/relationships" xmlns:p="http://schemas.openxmlformats.org/presentationml/2006/main">
  <p:tag name="NUM" val="15"/>
</p:tagLst>
</file>

<file path=ppt/tags/tag163.xml><?xml version="1.0" encoding="utf-8"?>
<p:tagLst xmlns:a="http://schemas.openxmlformats.org/drawingml/2006/main" xmlns:r="http://schemas.openxmlformats.org/officeDocument/2006/relationships" xmlns:p="http://schemas.openxmlformats.org/presentationml/2006/main">
  <p:tag name="NUM" val="16"/>
</p:tagLst>
</file>

<file path=ppt/tags/tag164.xml><?xml version="1.0" encoding="utf-8"?>
<p:tagLst xmlns:a="http://schemas.openxmlformats.org/drawingml/2006/main" xmlns:r="http://schemas.openxmlformats.org/officeDocument/2006/relationships" xmlns:p="http://schemas.openxmlformats.org/presentationml/2006/main">
  <p:tag name="NUM" val="17"/>
</p:tagLst>
</file>

<file path=ppt/tags/tag165.xml><?xml version="1.0" encoding="utf-8"?>
<p:tagLst xmlns:a="http://schemas.openxmlformats.org/drawingml/2006/main" xmlns:r="http://schemas.openxmlformats.org/officeDocument/2006/relationships" xmlns:p="http://schemas.openxmlformats.org/presentationml/2006/main">
  <p:tag name="NUM" val="18"/>
</p:tagLst>
</file>

<file path=ppt/tags/tag166.xml><?xml version="1.0" encoding="utf-8"?>
<p:tagLst xmlns:a="http://schemas.openxmlformats.org/drawingml/2006/main" xmlns:r="http://schemas.openxmlformats.org/officeDocument/2006/relationships" xmlns:p="http://schemas.openxmlformats.org/presentationml/2006/main">
  <p:tag name="NUM" val="19"/>
</p:tagLst>
</file>

<file path=ppt/tags/tag167.xml><?xml version="1.0" encoding="utf-8"?>
<p:tagLst xmlns:a="http://schemas.openxmlformats.org/drawingml/2006/main" xmlns:r="http://schemas.openxmlformats.org/officeDocument/2006/relationships" xmlns:p="http://schemas.openxmlformats.org/presentationml/2006/main">
  <p:tag name="NUM" val="20"/>
</p:tagLst>
</file>

<file path=ppt/tags/tag168.xml><?xml version="1.0" encoding="utf-8"?>
<p:tagLst xmlns:a="http://schemas.openxmlformats.org/drawingml/2006/main" xmlns:r="http://schemas.openxmlformats.org/officeDocument/2006/relationships" xmlns:p="http://schemas.openxmlformats.org/presentationml/2006/main">
  <p:tag name="NUM" val="9"/>
</p:tagLst>
</file>

<file path=ppt/tags/tag169.xml><?xml version="1.0" encoding="utf-8"?>
<p:tagLst xmlns:a="http://schemas.openxmlformats.org/drawingml/2006/main" xmlns:r="http://schemas.openxmlformats.org/officeDocument/2006/relationships" xmlns:p="http://schemas.openxmlformats.org/presentationml/2006/main">
  <p:tag name="NUM" val="10"/>
</p:tagLst>
</file>

<file path=ppt/tags/tag17.xml><?xml version="1.0" encoding="utf-8"?>
<p:tagLst xmlns:a="http://schemas.openxmlformats.org/drawingml/2006/main" xmlns:r="http://schemas.openxmlformats.org/officeDocument/2006/relationships" xmlns:p="http://schemas.openxmlformats.org/presentationml/2006/main">
  <p:tag name="NUM" val="15"/>
</p:tagLst>
</file>

<file path=ppt/tags/tag170.xml><?xml version="1.0" encoding="utf-8"?>
<p:tagLst xmlns:a="http://schemas.openxmlformats.org/drawingml/2006/main" xmlns:r="http://schemas.openxmlformats.org/officeDocument/2006/relationships" xmlns:p="http://schemas.openxmlformats.org/presentationml/2006/main">
  <p:tag name="NUM" val="10"/>
</p:tagLst>
</file>

<file path=ppt/tags/tag171.xml><?xml version="1.0" encoding="utf-8"?>
<p:tagLst xmlns:a="http://schemas.openxmlformats.org/drawingml/2006/main" xmlns:r="http://schemas.openxmlformats.org/officeDocument/2006/relationships" xmlns:p="http://schemas.openxmlformats.org/presentationml/2006/main">
  <p:tag name="NUM" val="1"/>
</p:tagLst>
</file>

<file path=ppt/tags/tag172.xml><?xml version="1.0" encoding="utf-8"?>
<p:tagLst xmlns:a="http://schemas.openxmlformats.org/drawingml/2006/main" xmlns:r="http://schemas.openxmlformats.org/officeDocument/2006/relationships" xmlns:p="http://schemas.openxmlformats.org/presentationml/2006/main">
  <p:tag name="NUM" val="2"/>
</p:tagLst>
</file>

<file path=ppt/tags/tag173.xml><?xml version="1.0" encoding="utf-8"?>
<p:tagLst xmlns:a="http://schemas.openxmlformats.org/drawingml/2006/main" xmlns:r="http://schemas.openxmlformats.org/officeDocument/2006/relationships" xmlns:p="http://schemas.openxmlformats.org/presentationml/2006/main">
  <p:tag name="NUM" val="3"/>
</p:tagLst>
</file>

<file path=ppt/tags/tag174.xml><?xml version="1.0" encoding="utf-8"?>
<p:tagLst xmlns:a="http://schemas.openxmlformats.org/drawingml/2006/main" xmlns:r="http://schemas.openxmlformats.org/officeDocument/2006/relationships" xmlns:p="http://schemas.openxmlformats.org/presentationml/2006/main">
  <p:tag name="NUM" val="4"/>
</p:tagLst>
</file>

<file path=ppt/tags/tag175.xml><?xml version="1.0" encoding="utf-8"?>
<p:tagLst xmlns:a="http://schemas.openxmlformats.org/drawingml/2006/main" xmlns:r="http://schemas.openxmlformats.org/officeDocument/2006/relationships" xmlns:p="http://schemas.openxmlformats.org/presentationml/2006/main">
  <p:tag name="NUM" val="1"/>
</p:tagLst>
</file>

<file path=ppt/tags/tag176.xml><?xml version="1.0" encoding="utf-8"?>
<p:tagLst xmlns:a="http://schemas.openxmlformats.org/drawingml/2006/main" xmlns:r="http://schemas.openxmlformats.org/officeDocument/2006/relationships" xmlns:p="http://schemas.openxmlformats.org/presentationml/2006/main">
  <p:tag name="NUM" val="2"/>
</p:tagLst>
</file>

<file path=ppt/tags/tag177.xml><?xml version="1.0" encoding="utf-8"?>
<p:tagLst xmlns:a="http://schemas.openxmlformats.org/drawingml/2006/main" xmlns:r="http://schemas.openxmlformats.org/officeDocument/2006/relationships" xmlns:p="http://schemas.openxmlformats.org/presentationml/2006/main">
  <p:tag name="NUM" val="3"/>
</p:tagLst>
</file>

<file path=ppt/tags/tag178.xml><?xml version="1.0" encoding="utf-8"?>
<p:tagLst xmlns:a="http://schemas.openxmlformats.org/drawingml/2006/main" xmlns:r="http://schemas.openxmlformats.org/officeDocument/2006/relationships" xmlns:p="http://schemas.openxmlformats.org/presentationml/2006/main">
  <p:tag name="NUM" val="4"/>
</p:tagLst>
</file>

<file path=ppt/tags/tag179.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16"/>
</p:tagLst>
</file>

<file path=ppt/tags/tag180.xml><?xml version="1.0" encoding="utf-8"?>
<p:tagLst xmlns:a="http://schemas.openxmlformats.org/drawingml/2006/main" xmlns:r="http://schemas.openxmlformats.org/officeDocument/2006/relationships" xmlns:p="http://schemas.openxmlformats.org/presentationml/2006/main">
  <p:tag name="NUM" val="2"/>
</p:tagLst>
</file>

<file path=ppt/tags/tag181.xml><?xml version="1.0" encoding="utf-8"?>
<p:tagLst xmlns:a="http://schemas.openxmlformats.org/drawingml/2006/main" xmlns:r="http://schemas.openxmlformats.org/officeDocument/2006/relationships" xmlns:p="http://schemas.openxmlformats.org/presentationml/2006/main">
  <p:tag name="NUM" val="3"/>
</p:tagLst>
</file>

<file path=ppt/tags/tag182.xml><?xml version="1.0" encoding="utf-8"?>
<p:tagLst xmlns:a="http://schemas.openxmlformats.org/drawingml/2006/main" xmlns:r="http://schemas.openxmlformats.org/officeDocument/2006/relationships" xmlns:p="http://schemas.openxmlformats.org/presentationml/2006/main">
  <p:tag name="NUM" val="4"/>
</p:tagLst>
</file>

<file path=ppt/tags/tag183.xml><?xml version="1.0" encoding="utf-8"?>
<p:tagLst xmlns:a="http://schemas.openxmlformats.org/drawingml/2006/main" xmlns:r="http://schemas.openxmlformats.org/officeDocument/2006/relationships" xmlns:p="http://schemas.openxmlformats.org/presentationml/2006/main">
  <p:tag name="NUM" val="1"/>
</p:tagLst>
</file>

<file path=ppt/tags/tag184.xml><?xml version="1.0" encoding="utf-8"?>
<p:tagLst xmlns:a="http://schemas.openxmlformats.org/drawingml/2006/main" xmlns:r="http://schemas.openxmlformats.org/officeDocument/2006/relationships" xmlns:p="http://schemas.openxmlformats.org/presentationml/2006/main">
  <p:tag name="NUM" val="2"/>
</p:tagLst>
</file>

<file path=ppt/tags/tag185.xml><?xml version="1.0" encoding="utf-8"?>
<p:tagLst xmlns:a="http://schemas.openxmlformats.org/drawingml/2006/main" xmlns:r="http://schemas.openxmlformats.org/officeDocument/2006/relationships" xmlns:p="http://schemas.openxmlformats.org/presentationml/2006/main">
  <p:tag name="NUM" val="3"/>
</p:tagLst>
</file>

<file path=ppt/tags/tag186.xml><?xml version="1.0" encoding="utf-8"?>
<p:tagLst xmlns:a="http://schemas.openxmlformats.org/drawingml/2006/main" xmlns:r="http://schemas.openxmlformats.org/officeDocument/2006/relationships" xmlns:p="http://schemas.openxmlformats.org/presentationml/2006/main">
  <p:tag name="NUM" val="4"/>
</p:tagLst>
</file>

<file path=ppt/tags/tag187.xml><?xml version="1.0" encoding="utf-8"?>
<p:tagLst xmlns:a="http://schemas.openxmlformats.org/drawingml/2006/main" xmlns:r="http://schemas.openxmlformats.org/officeDocument/2006/relationships" xmlns:p="http://schemas.openxmlformats.org/presentationml/2006/main">
  <p:tag name="NUM" val="5"/>
</p:tagLst>
</file>

<file path=ppt/tags/tag188.xml><?xml version="1.0" encoding="utf-8"?>
<p:tagLst xmlns:a="http://schemas.openxmlformats.org/drawingml/2006/main" xmlns:r="http://schemas.openxmlformats.org/officeDocument/2006/relationships" xmlns:p="http://schemas.openxmlformats.org/presentationml/2006/main">
  <p:tag name="NUM" val="6"/>
</p:tagLst>
</file>

<file path=ppt/tags/tag189.xml><?xml version="1.0" encoding="utf-8"?>
<p:tagLst xmlns:a="http://schemas.openxmlformats.org/drawingml/2006/main" xmlns:r="http://schemas.openxmlformats.org/officeDocument/2006/relationships" xmlns:p="http://schemas.openxmlformats.org/presentationml/2006/main">
  <p:tag name="NUM" val="7"/>
</p:tagLst>
</file>

<file path=ppt/tags/tag19.xml><?xml version="1.0" encoding="utf-8"?>
<p:tagLst xmlns:a="http://schemas.openxmlformats.org/drawingml/2006/main" xmlns:r="http://schemas.openxmlformats.org/officeDocument/2006/relationships" xmlns:p="http://schemas.openxmlformats.org/presentationml/2006/main">
  <p:tag name="NUM" val="18"/>
</p:tagLst>
</file>

<file path=ppt/tags/tag190.xml><?xml version="1.0" encoding="utf-8"?>
<p:tagLst xmlns:a="http://schemas.openxmlformats.org/drawingml/2006/main" xmlns:r="http://schemas.openxmlformats.org/officeDocument/2006/relationships" xmlns:p="http://schemas.openxmlformats.org/presentationml/2006/main">
  <p:tag name="NUM" val="8"/>
</p:tagLst>
</file>

<file path=ppt/tags/tag191.xml><?xml version="1.0" encoding="utf-8"?>
<p:tagLst xmlns:a="http://schemas.openxmlformats.org/drawingml/2006/main" xmlns:r="http://schemas.openxmlformats.org/officeDocument/2006/relationships" xmlns:p="http://schemas.openxmlformats.org/presentationml/2006/main">
  <p:tag name="NUM" val="9"/>
</p:tagLst>
</file>

<file path=ppt/tags/tag192.xml><?xml version="1.0" encoding="utf-8"?>
<p:tagLst xmlns:a="http://schemas.openxmlformats.org/drawingml/2006/main" xmlns:r="http://schemas.openxmlformats.org/officeDocument/2006/relationships" xmlns:p="http://schemas.openxmlformats.org/presentationml/2006/main">
  <p:tag name="NUM" val="1"/>
</p:tagLst>
</file>

<file path=ppt/tags/tag193.xml><?xml version="1.0" encoding="utf-8"?>
<p:tagLst xmlns:a="http://schemas.openxmlformats.org/drawingml/2006/main" xmlns:r="http://schemas.openxmlformats.org/officeDocument/2006/relationships" xmlns:p="http://schemas.openxmlformats.org/presentationml/2006/main">
  <p:tag name="NUM" val="2"/>
</p:tagLst>
</file>

<file path=ppt/tags/tag194.xml><?xml version="1.0" encoding="utf-8"?>
<p:tagLst xmlns:a="http://schemas.openxmlformats.org/drawingml/2006/main" xmlns:r="http://schemas.openxmlformats.org/officeDocument/2006/relationships" xmlns:p="http://schemas.openxmlformats.org/presentationml/2006/main">
  <p:tag name="NUM" val="3"/>
</p:tagLst>
</file>

<file path=ppt/tags/tag195.xml><?xml version="1.0" encoding="utf-8"?>
<p:tagLst xmlns:a="http://schemas.openxmlformats.org/drawingml/2006/main" xmlns:r="http://schemas.openxmlformats.org/officeDocument/2006/relationships" xmlns:p="http://schemas.openxmlformats.org/presentationml/2006/main">
  <p:tag name="NUM" val="4"/>
</p:tagLst>
</file>

<file path=ppt/tags/tag196.xml><?xml version="1.0" encoding="utf-8"?>
<p:tagLst xmlns:a="http://schemas.openxmlformats.org/drawingml/2006/main" xmlns:r="http://schemas.openxmlformats.org/officeDocument/2006/relationships" xmlns:p="http://schemas.openxmlformats.org/presentationml/2006/main">
  <p:tag name="NUM" val="5"/>
</p:tagLst>
</file>

<file path=ppt/tags/tag197.xml><?xml version="1.0" encoding="utf-8"?>
<p:tagLst xmlns:a="http://schemas.openxmlformats.org/drawingml/2006/main" xmlns:r="http://schemas.openxmlformats.org/officeDocument/2006/relationships" xmlns:p="http://schemas.openxmlformats.org/presentationml/2006/main">
  <p:tag name="NUM" val="6"/>
</p:tagLst>
</file>

<file path=ppt/tags/tag198.xml><?xml version="1.0" encoding="utf-8"?>
<p:tagLst xmlns:a="http://schemas.openxmlformats.org/drawingml/2006/main" xmlns:r="http://schemas.openxmlformats.org/officeDocument/2006/relationships" xmlns:p="http://schemas.openxmlformats.org/presentationml/2006/main">
  <p:tag name="NUM" val="7"/>
</p:tagLst>
</file>

<file path=ppt/tags/tag199.xml><?xml version="1.0" encoding="utf-8"?>
<p:tagLst xmlns:a="http://schemas.openxmlformats.org/drawingml/2006/main" xmlns:r="http://schemas.openxmlformats.org/officeDocument/2006/relationships" xmlns:p="http://schemas.openxmlformats.org/presentationml/2006/main">
  <p:tag name="NUM" val="8"/>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19"/>
</p:tagLst>
</file>

<file path=ppt/tags/tag200.xml><?xml version="1.0" encoding="utf-8"?>
<p:tagLst xmlns:a="http://schemas.openxmlformats.org/drawingml/2006/main" xmlns:r="http://schemas.openxmlformats.org/officeDocument/2006/relationships" xmlns:p="http://schemas.openxmlformats.org/presentationml/2006/main">
  <p:tag name="NUM" val="9"/>
</p:tagLst>
</file>

<file path=ppt/tags/tag201.xml><?xml version="1.0" encoding="utf-8"?>
<p:tagLst xmlns:a="http://schemas.openxmlformats.org/drawingml/2006/main" xmlns:r="http://schemas.openxmlformats.org/officeDocument/2006/relationships" xmlns:p="http://schemas.openxmlformats.org/presentationml/2006/main">
  <p:tag name="NUM" val="10"/>
</p:tagLst>
</file>

<file path=ppt/tags/tag202.xml><?xml version="1.0" encoding="utf-8"?>
<p:tagLst xmlns:a="http://schemas.openxmlformats.org/drawingml/2006/main" xmlns:r="http://schemas.openxmlformats.org/officeDocument/2006/relationships" xmlns:p="http://schemas.openxmlformats.org/presentationml/2006/main">
  <p:tag name="NUM" val="11"/>
</p:tagLst>
</file>

<file path=ppt/tags/tag203.xml><?xml version="1.0" encoding="utf-8"?>
<p:tagLst xmlns:a="http://schemas.openxmlformats.org/drawingml/2006/main" xmlns:r="http://schemas.openxmlformats.org/officeDocument/2006/relationships" xmlns:p="http://schemas.openxmlformats.org/presentationml/2006/main">
  <p:tag name="NUM" val="12"/>
</p:tagLst>
</file>

<file path=ppt/tags/tag204.xml><?xml version="1.0" encoding="utf-8"?>
<p:tagLst xmlns:a="http://schemas.openxmlformats.org/drawingml/2006/main" xmlns:r="http://schemas.openxmlformats.org/officeDocument/2006/relationships" xmlns:p="http://schemas.openxmlformats.org/presentationml/2006/main">
  <p:tag name="NUM" val="13"/>
</p:tagLst>
</file>

<file path=ppt/tags/tag205.xml><?xml version="1.0" encoding="utf-8"?>
<p:tagLst xmlns:a="http://schemas.openxmlformats.org/drawingml/2006/main" xmlns:r="http://schemas.openxmlformats.org/officeDocument/2006/relationships" xmlns:p="http://schemas.openxmlformats.org/presentationml/2006/main">
  <p:tag name="NUM" val="14"/>
</p:tagLst>
</file>

<file path=ppt/tags/tag206.xml><?xml version="1.0" encoding="utf-8"?>
<p:tagLst xmlns:a="http://schemas.openxmlformats.org/drawingml/2006/main" xmlns:r="http://schemas.openxmlformats.org/officeDocument/2006/relationships" xmlns:p="http://schemas.openxmlformats.org/presentationml/2006/main">
  <p:tag name="NUM" val="15"/>
</p:tagLst>
</file>

<file path=ppt/tags/tag207.xml><?xml version="1.0" encoding="utf-8"?>
<p:tagLst xmlns:a="http://schemas.openxmlformats.org/drawingml/2006/main" xmlns:r="http://schemas.openxmlformats.org/officeDocument/2006/relationships" xmlns:p="http://schemas.openxmlformats.org/presentationml/2006/main">
  <p:tag name="NUM" val="16"/>
</p:tagLst>
</file>

<file path=ppt/tags/tag208.xml><?xml version="1.0" encoding="utf-8"?>
<p:tagLst xmlns:a="http://schemas.openxmlformats.org/drawingml/2006/main" xmlns:r="http://schemas.openxmlformats.org/officeDocument/2006/relationships" xmlns:p="http://schemas.openxmlformats.org/presentationml/2006/main">
  <p:tag name="NUM" val="17"/>
</p:tagLst>
</file>

<file path=ppt/tags/tag209.xml><?xml version="1.0" encoding="utf-8"?>
<p:tagLst xmlns:a="http://schemas.openxmlformats.org/drawingml/2006/main" xmlns:r="http://schemas.openxmlformats.org/officeDocument/2006/relationships" xmlns:p="http://schemas.openxmlformats.org/presentationml/2006/main">
  <p:tag name="NUM" val="18"/>
</p:tagLst>
</file>

<file path=ppt/tags/tag21.xml><?xml version="1.0" encoding="utf-8"?>
<p:tagLst xmlns:a="http://schemas.openxmlformats.org/drawingml/2006/main" xmlns:r="http://schemas.openxmlformats.org/officeDocument/2006/relationships" xmlns:p="http://schemas.openxmlformats.org/presentationml/2006/main">
  <p:tag name="NUM" val="20"/>
</p:tagLst>
</file>

<file path=ppt/tags/tag210.xml><?xml version="1.0" encoding="utf-8"?>
<p:tagLst xmlns:a="http://schemas.openxmlformats.org/drawingml/2006/main" xmlns:r="http://schemas.openxmlformats.org/officeDocument/2006/relationships" xmlns:p="http://schemas.openxmlformats.org/presentationml/2006/main">
  <p:tag name="NUM" val="19"/>
</p:tagLst>
</file>

<file path=ppt/tags/tag211.xml><?xml version="1.0" encoding="utf-8"?>
<p:tagLst xmlns:a="http://schemas.openxmlformats.org/drawingml/2006/main" xmlns:r="http://schemas.openxmlformats.org/officeDocument/2006/relationships" xmlns:p="http://schemas.openxmlformats.org/presentationml/2006/main">
  <p:tag name="NUM" val="20"/>
</p:tagLst>
</file>

<file path=ppt/tags/tag212.xml><?xml version="1.0" encoding="utf-8"?>
<p:tagLst xmlns:a="http://schemas.openxmlformats.org/drawingml/2006/main" xmlns:r="http://schemas.openxmlformats.org/officeDocument/2006/relationships" xmlns:p="http://schemas.openxmlformats.org/presentationml/2006/main">
  <p:tag name="NUM" val="21"/>
</p:tagLst>
</file>

<file path=ppt/tags/tag213.xml><?xml version="1.0" encoding="utf-8"?>
<p:tagLst xmlns:a="http://schemas.openxmlformats.org/drawingml/2006/main" xmlns:r="http://schemas.openxmlformats.org/officeDocument/2006/relationships" xmlns:p="http://schemas.openxmlformats.org/presentationml/2006/main">
  <p:tag name="NUM" val="22"/>
</p:tagLst>
</file>

<file path=ppt/tags/tag214.xml><?xml version="1.0" encoding="utf-8"?>
<p:tagLst xmlns:a="http://schemas.openxmlformats.org/drawingml/2006/main" xmlns:r="http://schemas.openxmlformats.org/officeDocument/2006/relationships" xmlns:p="http://schemas.openxmlformats.org/presentationml/2006/main">
  <p:tag name="NUM" val="23"/>
</p:tagLst>
</file>

<file path=ppt/tags/tag215.xml><?xml version="1.0" encoding="utf-8"?>
<p:tagLst xmlns:a="http://schemas.openxmlformats.org/drawingml/2006/main" xmlns:r="http://schemas.openxmlformats.org/officeDocument/2006/relationships" xmlns:p="http://schemas.openxmlformats.org/presentationml/2006/main">
  <p:tag name="NUM" val="24"/>
</p:tagLst>
</file>

<file path=ppt/tags/tag216.xml><?xml version="1.0" encoding="utf-8"?>
<p:tagLst xmlns:a="http://schemas.openxmlformats.org/drawingml/2006/main" xmlns:r="http://schemas.openxmlformats.org/officeDocument/2006/relationships" xmlns:p="http://schemas.openxmlformats.org/presentationml/2006/main">
  <p:tag name="NUM" val="25"/>
</p:tagLst>
</file>

<file path=ppt/tags/tag217.xml><?xml version="1.0" encoding="utf-8"?>
<p:tagLst xmlns:a="http://schemas.openxmlformats.org/drawingml/2006/main" xmlns:r="http://schemas.openxmlformats.org/officeDocument/2006/relationships" xmlns:p="http://schemas.openxmlformats.org/presentationml/2006/main">
  <p:tag name="NUM" val="26"/>
</p:tagLst>
</file>

<file path=ppt/tags/tag218.xml><?xml version="1.0" encoding="utf-8"?>
<p:tagLst xmlns:a="http://schemas.openxmlformats.org/drawingml/2006/main" xmlns:r="http://schemas.openxmlformats.org/officeDocument/2006/relationships" xmlns:p="http://schemas.openxmlformats.org/presentationml/2006/main">
  <p:tag name="NUM" val="27"/>
</p:tagLst>
</file>

<file path=ppt/tags/tag219.xml><?xml version="1.0" encoding="utf-8"?>
<p:tagLst xmlns:a="http://schemas.openxmlformats.org/drawingml/2006/main" xmlns:r="http://schemas.openxmlformats.org/officeDocument/2006/relationships" xmlns:p="http://schemas.openxmlformats.org/presentationml/2006/main">
  <p:tag name="NUM" val="28"/>
</p:tagLst>
</file>

<file path=ppt/tags/tag22.xml><?xml version="1.0" encoding="utf-8"?>
<p:tagLst xmlns:a="http://schemas.openxmlformats.org/drawingml/2006/main" xmlns:r="http://schemas.openxmlformats.org/officeDocument/2006/relationships" xmlns:p="http://schemas.openxmlformats.org/presentationml/2006/main">
  <p:tag name="NUM" val="21"/>
</p:tagLst>
</file>

<file path=ppt/tags/tag220.xml><?xml version="1.0" encoding="utf-8"?>
<p:tagLst xmlns:a="http://schemas.openxmlformats.org/drawingml/2006/main" xmlns:r="http://schemas.openxmlformats.org/officeDocument/2006/relationships" xmlns:p="http://schemas.openxmlformats.org/presentationml/2006/main">
  <p:tag name="NUM" val="29"/>
</p:tagLst>
</file>

<file path=ppt/tags/tag221.xml><?xml version="1.0" encoding="utf-8"?>
<p:tagLst xmlns:a="http://schemas.openxmlformats.org/drawingml/2006/main" xmlns:r="http://schemas.openxmlformats.org/officeDocument/2006/relationships" xmlns:p="http://schemas.openxmlformats.org/presentationml/2006/main">
  <p:tag name="NUM" val="30"/>
</p:tagLst>
</file>

<file path=ppt/tags/tag222.xml><?xml version="1.0" encoding="utf-8"?>
<p:tagLst xmlns:a="http://schemas.openxmlformats.org/drawingml/2006/main" xmlns:r="http://schemas.openxmlformats.org/officeDocument/2006/relationships" xmlns:p="http://schemas.openxmlformats.org/presentationml/2006/main">
  <p:tag name="NUM" val="31"/>
</p:tagLst>
</file>

<file path=ppt/tags/tag223.xml><?xml version="1.0" encoding="utf-8"?>
<p:tagLst xmlns:a="http://schemas.openxmlformats.org/drawingml/2006/main" xmlns:r="http://schemas.openxmlformats.org/officeDocument/2006/relationships" xmlns:p="http://schemas.openxmlformats.org/presentationml/2006/main">
  <p:tag name="NUM" val="32"/>
</p:tagLst>
</file>

<file path=ppt/tags/tag224.xml><?xml version="1.0" encoding="utf-8"?>
<p:tagLst xmlns:a="http://schemas.openxmlformats.org/drawingml/2006/main" xmlns:r="http://schemas.openxmlformats.org/officeDocument/2006/relationships" xmlns:p="http://schemas.openxmlformats.org/presentationml/2006/main">
  <p:tag name="NUM" val="33"/>
</p:tagLst>
</file>

<file path=ppt/tags/tag225.xml><?xml version="1.0" encoding="utf-8"?>
<p:tagLst xmlns:a="http://schemas.openxmlformats.org/drawingml/2006/main" xmlns:r="http://schemas.openxmlformats.org/officeDocument/2006/relationships" xmlns:p="http://schemas.openxmlformats.org/presentationml/2006/main">
  <p:tag name="NUM" val="34"/>
</p:tagLst>
</file>

<file path=ppt/tags/tag226.xml><?xml version="1.0" encoding="utf-8"?>
<p:tagLst xmlns:a="http://schemas.openxmlformats.org/drawingml/2006/main" xmlns:r="http://schemas.openxmlformats.org/officeDocument/2006/relationships" xmlns:p="http://schemas.openxmlformats.org/presentationml/2006/main">
  <p:tag name="NUM" val="11"/>
</p:tagLst>
</file>

<file path=ppt/tags/tag227.xml><?xml version="1.0" encoding="utf-8"?>
<p:tagLst xmlns:a="http://schemas.openxmlformats.org/drawingml/2006/main" xmlns:r="http://schemas.openxmlformats.org/officeDocument/2006/relationships" xmlns:p="http://schemas.openxmlformats.org/presentationml/2006/main">
  <p:tag name="NUM" val="12"/>
</p:tagLst>
</file>

<file path=ppt/tags/tag228.xml><?xml version="1.0" encoding="utf-8"?>
<p:tagLst xmlns:a="http://schemas.openxmlformats.org/drawingml/2006/main" xmlns:r="http://schemas.openxmlformats.org/officeDocument/2006/relationships" xmlns:p="http://schemas.openxmlformats.org/presentationml/2006/main">
  <p:tag name="NUM" val="25"/>
</p:tagLst>
</file>

<file path=ppt/tags/tag229.xml><?xml version="1.0" encoding="utf-8"?>
<p:tagLst xmlns:a="http://schemas.openxmlformats.org/drawingml/2006/main" xmlns:r="http://schemas.openxmlformats.org/officeDocument/2006/relationships" xmlns:p="http://schemas.openxmlformats.org/presentationml/2006/main">
  <p:tag name="NUM" val="34"/>
</p:tagLst>
</file>

<file path=ppt/tags/tag23.xml><?xml version="1.0" encoding="utf-8"?>
<p:tagLst xmlns:a="http://schemas.openxmlformats.org/drawingml/2006/main" xmlns:r="http://schemas.openxmlformats.org/officeDocument/2006/relationships" xmlns:p="http://schemas.openxmlformats.org/presentationml/2006/main">
  <p:tag name="NUM" val="23"/>
</p:tagLst>
</file>

<file path=ppt/tags/tag230.xml><?xml version="1.0" encoding="utf-8"?>
<p:tagLst xmlns:a="http://schemas.openxmlformats.org/drawingml/2006/main" xmlns:r="http://schemas.openxmlformats.org/officeDocument/2006/relationships" xmlns:p="http://schemas.openxmlformats.org/presentationml/2006/main">
  <p:tag name="NUM" val="5"/>
</p:tagLst>
</file>

<file path=ppt/tags/tag231.xml><?xml version="1.0" encoding="utf-8"?>
<p:tagLst xmlns:a="http://schemas.openxmlformats.org/drawingml/2006/main" xmlns:r="http://schemas.openxmlformats.org/officeDocument/2006/relationships" xmlns:p="http://schemas.openxmlformats.org/presentationml/2006/main">
  <p:tag name="NUM" val="1"/>
</p:tagLst>
</file>

<file path=ppt/tags/tag232.xml><?xml version="1.0" encoding="utf-8"?>
<p:tagLst xmlns:a="http://schemas.openxmlformats.org/drawingml/2006/main" xmlns:r="http://schemas.openxmlformats.org/officeDocument/2006/relationships" xmlns:p="http://schemas.openxmlformats.org/presentationml/2006/main">
  <p:tag name="NUM" val="2"/>
</p:tagLst>
</file>

<file path=ppt/tags/tag233.xml><?xml version="1.0" encoding="utf-8"?>
<p:tagLst xmlns:a="http://schemas.openxmlformats.org/drawingml/2006/main" xmlns:r="http://schemas.openxmlformats.org/officeDocument/2006/relationships" xmlns:p="http://schemas.openxmlformats.org/presentationml/2006/main">
  <p:tag name="NUM" val="5"/>
</p:tagLst>
</file>

<file path=ppt/tags/tag234.xml><?xml version="1.0" encoding="utf-8"?>
<p:tagLst xmlns:a="http://schemas.openxmlformats.org/drawingml/2006/main" xmlns:r="http://schemas.openxmlformats.org/officeDocument/2006/relationships" xmlns:p="http://schemas.openxmlformats.org/presentationml/2006/main">
  <p:tag name="NUM" val="1"/>
</p:tagLst>
</file>

<file path=ppt/tags/tag235.xml><?xml version="1.0" encoding="utf-8"?>
<p:tagLst xmlns:a="http://schemas.openxmlformats.org/drawingml/2006/main" xmlns:r="http://schemas.openxmlformats.org/officeDocument/2006/relationships" xmlns:p="http://schemas.openxmlformats.org/presentationml/2006/main">
  <p:tag name="NUM" val="2"/>
</p:tagLst>
</file>

<file path=ppt/tags/tag236.xml><?xml version="1.0" encoding="utf-8"?>
<p:tagLst xmlns:a="http://schemas.openxmlformats.org/drawingml/2006/main" xmlns:r="http://schemas.openxmlformats.org/officeDocument/2006/relationships" xmlns:p="http://schemas.openxmlformats.org/presentationml/2006/main">
  <p:tag name="NUM" val="3"/>
</p:tagLst>
</file>

<file path=ppt/tags/tag237.xml><?xml version="1.0" encoding="utf-8"?>
<p:tagLst xmlns:a="http://schemas.openxmlformats.org/drawingml/2006/main" xmlns:r="http://schemas.openxmlformats.org/officeDocument/2006/relationships" xmlns:p="http://schemas.openxmlformats.org/presentationml/2006/main">
  <p:tag name="NUM" val="4"/>
</p:tagLst>
</file>

<file path=ppt/tags/tag238.xml><?xml version="1.0" encoding="utf-8"?>
<p:tagLst xmlns:a="http://schemas.openxmlformats.org/drawingml/2006/main" xmlns:r="http://schemas.openxmlformats.org/officeDocument/2006/relationships" xmlns:p="http://schemas.openxmlformats.org/presentationml/2006/main">
  <p:tag name="NUM" val="5"/>
</p:tagLst>
</file>

<file path=ppt/tags/tag239.xml><?xml version="1.0" encoding="utf-8"?>
<p:tagLst xmlns:a="http://schemas.openxmlformats.org/drawingml/2006/main" xmlns:r="http://schemas.openxmlformats.org/officeDocument/2006/relationships" xmlns:p="http://schemas.openxmlformats.org/presentationml/2006/main">
  <p:tag name="NUM" val="6"/>
</p:tagLst>
</file>

<file path=ppt/tags/tag24.xml><?xml version="1.0" encoding="utf-8"?>
<p:tagLst xmlns:a="http://schemas.openxmlformats.org/drawingml/2006/main" xmlns:r="http://schemas.openxmlformats.org/officeDocument/2006/relationships" xmlns:p="http://schemas.openxmlformats.org/presentationml/2006/main">
  <p:tag name="NUM" val="24"/>
</p:tagLst>
</file>

<file path=ppt/tags/tag25.xml><?xml version="1.0" encoding="utf-8"?>
<p:tagLst xmlns:a="http://schemas.openxmlformats.org/drawingml/2006/main" xmlns:r="http://schemas.openxmlformats.org/officeDocument/2006/relationships" xmlns:p="http://schemas.openxmlformats.org/presentationml/2006/main">
  <p:tag name="NUM" val="25"/>
</p:tagLst>
</file>

<file path=ppt/tags/tag26.xml><?xml version="1.0" encoding="utf-8"?>
<p:tagLst xmlns:a="http://schemas.openxmlformats.org/drawingml/2006/main" xmlns:r="http://schemas.openxmlformats.org/officeDocument/2006/relationships" xmlns:p="http://schemas.openxmlformats.org/presentationml/2006/main">
  <p:tag name="NUM" val="26"/>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13"/>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30.xml><?xml version="1.0" encoding="utf-8"?>
<p:tagLst xmlns:a="http://schemas.openxmlformats.org/drawingml/2006/main" xmlns:r="http://schemas.openxmlformats.org/officeDocument/2006/relationships" xmlns:p="http://schemas.openxmlformats.org/presentationml/2006/main">
  <p:tag name="NUM" val="14"/>
</p:tagLst>
</file>

<file path=ppt/tags/tag31.xml><?xml version="1.0" encoding="utf-8"?>
<p:tagLst xmlns:a="http://schemas.openxmlformats.org/drawingml/2006/main" xmlns:r="http://schemas.openxmlformats.org/officeDocument/2006/relationships" xmlns:p="http://schemas.openxmlformats.org/presentationml/2006/main">
  <p:tag name="NUM" val="15"/>
</p:tagLst>
</file>

<file path=ppt/tags/tag32.xml><?xml version="1.0" encoding="utf-8"?>
<p:tagLst xmlns:a="http://schemas.openxmlformats.org/drawingml/2006/main" xmlns:r="http://schemas.openxmlformats.org/officeDocument/2006/relationships" xmlns:p="http://schemas.openxmlformats.org/presentationml/2006/main">
  <p:tag name="NUM" val="23"/>
</p:tagLst>
</file>

<file path=ppt/tags/tag33.xml><?xml version="1.0" encoding="utf-8"?>
<p:tagLst xmlns:a="http://schemas.openxmlformats.org/drawingml/2006/main" xmlns:r="http://schemas.openxmlformats.org/officeDocument/2006/relationships" xmlns:p="http://schemas.openxmlformats.org/presentationml/2006/main">
  <p:tag name="NUM" val="24"/>
</p:tagLst>
</file>

<file path=ppt/tags/tag34.xml><?xml version="1.0" encoding="utf-8"?>
<p:tagLst xmlns:a="http://schemas.openxmlformats.org/drawingml/2006/main" xmlns:r="http://schemas.openxmlformats.org/officeDocument/2006/relationships" xmlns:p="http://schemas.openxmlformats.org/presentationml/2006/main">
  <p:tag name="NUM" val="25"/>
</p:tagLst>
</file>

<file path=ppt/tags/tag35.xml><?xml version="1.0" encoding="utf-8"?>
<p:tagLst xmlns:a="http://schemas.openxmlformats.org/drawingml/2006/main" xmlns:r="http://schemas.openxmlformats.org/officeDocument/2006/relationships" xmlns:p="http://schemas.openxmlformats.org/presentationml/2006/main">
  <p:tag name="NUM" val="26"/>
</p:tagLst>
</file>

<file path=ppt/tags/tag36.xml><?xml version="1.0" encoding="utf-8"?>
<p:tagLst xmlns:a="http://schemas.openxmlformats.org/drawingml/2006/main" xmlns:r="http://schemas.openxmlformats.org/officeDocument/2006/relationships" xmlns:p="http://schemas.openxmlformats.org/presentationml/2006/main">
  <p:tag name="NUM" val="13"/>
</p:tagLst>
</file>

<file path=ppt/tags/tag37.xml><?xml version="1.0" encoding="utf-8"?>
<p:tagLst xmlns:a="http://schemas.openxmlformats.org/drawingml/2006/main" xmlns:r="http://schemas.openxmlformats.org/officeDocument/2006/relationships" xmlns:p="http://schemas.openxmlformats.org/presentationml/2006/main">
  <p:tag name="NUM" val="14"/>
</p:tagLst>
</file>

<file path=ppt/tags/tag38.xml><?xml version="1.0" encoding="utf-8"?>
<p:tagLst xmlns:a="http://schemas.openxmlformats.org/drawingml/2006/main" xmlns:r="http://schemas.openxmlformats.org/officeDocument/2006/relationships" xmlns:p="http://schemas.openxmlformats.org/presentationml/2006/main">
  <p:tag name="NUM" val="15"/>
</p:tagLst>
</file>

<file path=ppt/tags/tag39.xml><?xml version="1.0" encoding="utf-8"?>
<p:tagLst xmlns:a="http://schemas.openxmlformats.org/drawingml/2006/main" xmlns:r="http://schemas.openxmlformats.org/officeDocument/2006/relationships" xmlns:p="http://schemas.openxmlformats.org/presentationml/2006/main">
  <p:tag name="NUM" val="23"/>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40.xml><?xml version="1.0" encoding="utf-8"?>
<p:tagLst xmlns:a="http://schemas.openxmlformats.org/drawingml/2006/main" xmlns:r="http://schemas.openxmlformats.org/officeDocument/2006/relationships" xmlns:p="http://schemas.openxmlformats.org/presentationml/2006/main">
  <p:tag name="NUM" val="24"/>
</p:tagLst>
</file>

<file path=ppt/tags/tag41.xml><?xml version="1.0" encoding="utf-8"?>
<p:tagLst xmlns:a="http://schemas.openxmlformats.org/drawingml/2006/main" xmlns:r="http://schemas.openxmlformats.org/officeDocument/2006/relationships" xmlns:p="http://schemas.openxmlformats.org/presentationml/2006/main">
  <p:tag name="NUM" val="25"/>
</p:tagLst>
</file>

<file path=ppt/tags/tag42.xml><?xml version="1.0" encoding="utf-8"?>
<p:tagLst xmlns:a="http://schemas.openxmlformats.org/drawingml/2006/main" xmlns:r="http://schemas.openxmlformats.org/officeDocument/2006/relationships" xmlns:p="http://schemas.openxmlformats.org/presentationml/2006/main">
  <p:tag name="NUM" val="26"/>
</p:tagLst>
</file>

<file path=ppt/tags/tag43.xml><?xml version="1.0" encoding="utf-8"?>
<p:tagLst xmlns:a="http://schemas.openxmlformats.org/drawingml/2006/main" xmlns:r="http://schemas.openxmlformats.org/officeDocument/2006/relationships" xmlns:p="http://schemas.openxmlformats.org/presentationml/2006/main">
  <p:tag name="NUM" val="7"/>
</p:tagLst>
</file>

<file path=ppt/tags/tag44.xml><?xml version="1.0" encoding="utf-8"?>
<p:tagLst xmlns:a="http://schemas.openxmlformats.org/drawingml/2006/main" xmlns:r="http://schemas.openxmlformats.org/officeDocument/2006/relationships" xmlns:p="http://schemas.openxmlformats.org/presentationml/2006/main">
  <p:tag name="NUM" val="7"/>
</p:tagLst>
</file>

<file path=ppt/tags/tag45.xml><?xml version="1.0" encoding="utf-8"?>
<p:tagLst xmlns:a="http://schemas.openxmlformats.org/drawingml/2006/main" xmlns:r="http://schemas.openxmlformats.org/officeDocument/2006/relationships" xmlns:p="http://schemas.openxmlformats.org/presentationml/2006/main">
  <p:tag name="NUM" val="8"/>
</p:tagLst>
</file>

<file path=ppt/tags/tag46.xml><?xml version="1.0" encoding="utf-8"?>
<p:tagLst xmlns:a="http://schemas.openxmlformats.org/drawingml/2006/main" xmlns:r="http://schemas.openxmlformats.org/officeDocument/2006/relationships" xmlns:p="http://schemas.openxmlformats.org/presentationml/2006/main">
  <p:tag name="NUM" val="12"/>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8"/>
</p:tagLst>
</file>

<file path=ppt/tags/tag49.xml><?xml version="1.0" encoding="utf-8"?>
<p:tagLst xmlns:a="http://schemas.openxmlformats.org/drawingml/2006/main" xmlns:r="http://schemas.openxmlformats.org/officeDocument/2006/relationships" xmlns:p="http://schemas.openxmlformats.org/presentationml/2006/main">
  <p:tag name="NUM" val="1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8"/>
</p:tagLst>
</file>

<file path=ppt/tags/tag51.xml><?xml version="1.0" encoding="utf-8"?>
<p:tagLst xmlns:a="http://schemas.openxmlformats.org/drawingml/2006/main" xmlns:r="http://schemas.openxmlformats.org/officeDocument/2006/relationships" xmlns:p="http://schemas.openxmlformats.org/presentationml/2006/main">
  <p:tag name="NUM" val="12"/>
</p:tagLst>
</file>

<file path=ppt/tags/tag52.xml><?xml version="1.0" encoding="utf-8"?>
<p:tagLst xmlns:a="http://schemas.openxmlformats.org/drawingml/2006/main" xmlns:r="http://schemas.openxmlformats.org/officeDocument/2006/relationships" xmlns:p="http://schemas.openxmlformats.org/presentationml/2006/main">
  <p:tag name="NUM" val="8"/>
</p:tagLst>
</file>

<file path=ppt/tags/tag53.xml><?xml version="1.0" encoding="utf-8"?>
<p:tagLst xmlns:a="http://schemas.openxmlformats.org/drawingml/2006/main" xmlns:r="http://schemas.openxmlformats.org/officeDocument/2006/relationships" xmlns:p="http://schemas.openxmlformats.org/presentationml/2006/main">
  <p:tag name="NUM" val="12"/>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8"/>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7"/>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9"/>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6"/>
</p:tagLst>
</file>

<file path=ppt/tags/tag64.xml><?xml version="1.0" encoding="utf-8"?>
<p:tagLst xmlns:a="http://schemas.openxmlformats.org/drawingml/2006/main" xmlns:r="http://schemas.openxmlformats.org/officeDocument/2006/relationships" xmlns:p="http://schemas.openxmlformats.org/presentationml/2006/main">
  <p:tag name="NUM" val="9"/>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8"/>
</p:tagLst>
</file>

<file path=ppt/tags/tag67.xml><?xml version="1.0" encoding="utf-8"?>
<p:tagLst xmlns:a="http://schemas.openxmlformats.org/drawingml/2006/main" xmlns:r="http://schemas.openxmlformats.org/officeDocument/2006/relationships" xmlns:p="http://schemas.openxmlformats.org/presentationml/2006/main">
  <p:tag name="NUM" val="10"/>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4"/>
</p:tagLst>
</file>

<file path=ppt/tags/tag76.xml><?xml version="1.0" encoding="utf-8"?>
<p:tagLst xmlns:a="http://schemas.openxmlformats.org/drawingml/2006/main" xmlns:r="http://schemas.openxmlformats.org/officeDocument/2006/relationships" xmlns:p="http://schemas.openxmlformats.org/presentationml/2006/main">
  <p:tag name="NUM" val="5"/>
</p:tagLst>
</file>

<file path=ppt/tags/tag77.xml><?xml version="1.0" encoding="utf-8"?>
<p:tagLst xmlns:a="http://schemas.openxmlformats.org/drawingml/2006/main" xmlns:r="http://schemas.openxmlformats.org/officeDocument/2006/relationships" xmlns:p="http://schemas.openxmlformats.org/presentationml/2006/main">
  <p:tag name="NUM" val="6"/>
</p:tagLst>
</file>

<file path=ppt/tags/tag78.xml><?xml version="1.0" encoding="utf-8"?>
<p:tagLst xmlns:a="http://schemas.openxmlformats.org/drawingml/2006/main" xmlns:r="http://schemas.openxmlformats.org/officeDocument/2006/relationships" xmlns:p="http://schemas.openxmlformats.org/presentationml/2006/main">
  <p:tag name="NUM" val="7"/>
</p:tagLst>
</file>

<file path=ppt/tags/tag79.xml><?xml version="1.0" encoding="utf-8"?>
<p:tagLst xmlns:a="http://schemas.openxmlformats.org/drawingml/2006/main" xmlns:r="http://schemas.openxmlformats.org/officeDocument/2006/relationships" xmlns:p="http://schemas.openxmlformats.org/presentationml/2006/main">
  <p:tag name="NUM" val="8"/>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9"/>
</p:tagLst>
</file>

<file path=ppt/tags/tag81.xml><?xml version="1.0" encoding="utf-8"?>
<p:tagLst xmlns:a="http://schemas.openxmlformats.org/drawingml/2006/main" xmlns:r="http://schemas.openxmlformats.org/officeDocument/2006/relationships" xmlns:p="http://schemas.openxmlformats.org/presentationml/2006/main">
  <p:tag name="NUM" val="10"/>
</p:tagLst>
</file>

<file path=ppt/tags/tag82.xml><?xml version="1.0" encoding="utf-8"?>
<p:tagLst xmlns:a="http://schemas.openxmlformats.org/drawingml/2006/main" xmlns:r="http://schemas.openxmlformats.org/officeDocument/2006/relationships" xmlns:p="http://schemas.openxmlformats.org/presentationml/2006/main">
  <p:tag name="NUM" val="11"/>
</p:tagLst>
</file>

<file path=ppt/tags/tag83.xml><?xml version="1.0" encoding="utf-8"?>
<p:tagLst xmlns:a="http://schemas.openxmlformats.org/drawingml/2006/main" xmlns:r="http://schemas.openxmlformats.org/officeDocument/2006/relationships" xmlns:p="http://schemas.openxmlformats.org/presentationml/2006/main">
  <p:tag name="NUM" val="12"/>
</p:tagLst>
</file>

<file path=ppt/tags/tag84.xml><?xml version="1.0" encoding="utf-8"?>
<p:tagLst xmlns:a="http://schemas.openxmlformats.org/drawingml/2006/main" xmlns:r="http://schemas.openxmlformats.org/officeDocument/2006/relationships" xmlns:p="http://schemas.openxmlformats.org/presentationml/2006/main">
  <p:tag name="NUM" val="13"/>
</p:tagLst>
</file>

<file path=ppt/tags/tag85.xml><?xml version="1.0" encoding="utf-8"?>
<p:tagLst xmlns:a="http://schemas.openxmlformats.org/drawingml/2006/main" xmlns:r="http://schemas.openxmlformats.org/officeDocument/2006/relationships" xmlns:p="http://schemas.openxmlformats.org/presentationml/2006/main">
  <p:tag name="NUM" val="14"/>
</p:tagLst>
</file>

<file path=ppt/tags/tag86.xml><?xml version="1.0" encoding="utf-8"?>
<p:tagLst xmlns:a="http://schemas.openxmlformats.org/drawingml/2006/main" xmlns:r="http://schemas.openxmlformats.org/officeDocument/2006/relationships" xmlns:p="http://schemas.openxmlformats.org/presentationml/2006/main">
  <p:tag name="NUM" val="15"/>
</p:tagLst>
</file>

<file path=ppt/tags/tag87.xml><?xml version="1.0" encoding="utf-8"?>
<p:tagLst xmlns:a="http://schemas.openxmlformats.org/drawingml/2006/main" xmlns:r="http://schemas.openxmlformats.org/officeDocument/2006/relationships" xmlns:p="http://schemas.openxmlformats.org/presentationml/2006/main">
  <p:tag name="NUM" val="16"/>
</p:tagLst>
</file>

<file path=ppt/tags/tag88.xml><?xml version="1.0" encoding="utf-8"?>
<p:tagLst xmlns:a="http://schemas.openxmlformats.org/drawingml/2006/main" xmlns:r="http://schemas.openxmlformats.org/officeDocument/2006/relationships" xmlns:p="http://schemas.openxmlformats.org/presentationml/2006/main">
  <p:tag name="NUM" val="17"/>
</p:tagLst>
</file>

<file path=ppt/tags/tag89.xml><?xml version="1.0" encoding="utf-8"?>
<p:tagLst xmlns:a="http://schemas.openxmlformats.org/drawingml/2006/main" xmlns:r="http://schemas.openxmlformats.org/officeDocument/2006/relationships" xmlns:p="http://schemas.openxmlformats.org/presentationml/2006/main">
  <p:tag name="NUM" val="18"/>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ags/tag90.xml><?xml version="1.0" encoding="utf-8"?>
<p:tagLst xmlns:a="http://schemas.openxmlformats.org/drawingml/2006/main" xmlns:r="http://schemas.openxmlformats.org/officeDocument/2006/relationships" xmlns:p="http://schemas.openxmlformats.org/presentationml/2006/main">
  <p:tag name="NUM" val="19"/>
</p:tagLst>
</file>

<file path=ppt/tags/tag91.xml><?xml version="1.0" encoding="utf-8"?>
<p:tagLst xmlns:a="http://schemas.openxmlformats.org/drawingml/2006/main" xmlns:r="http://schemas.openxmlformats.org/officeDocument/2006/relationships" xmlns:p="http://schemas.openxmlformats.org/presentationml/2006/main">
  <p:tag name="NUM" val="20"/>
</p:tagLst>
</file>

<file path=ppt/tags/tag92.xml><?xml version="1.0" encoding="utf-8"?>
<p:tagLst xmlns:a="http://schemas.openxmlformats.org/drawingml/2006/main" xmlns:r="http://schemas.openxmlformats.org/officeDocument/2006/relationships" xmlns:p="http://schemas.openxmlformats.org/presentationml/2006/main">
  <p:tag name="NUM" val="21"/>
</p:tagLst>
</file>

<file path=ppt/tags/tag93.xml><?xml version="1.0" encoding="utf-8"?>
<p:tagLst xmlns:a="http://schemas.openxmlformats.org/drawingml/2006/main" xmlns:r="http://schemas.openxmlformats.org/officeDocument/2006/relationships" xmlns:p="http://schemas.openxmlformats.org/presentationml/2006/main">
  <p:tag name="NUM" val="22"/>
</p:tagLst>
</file>

<file path=ppt/tags/tag94.xml><?xml version="1.0" encoding="utf-8"?>
<p:tagLst xmlns:a="http://schemas.openxmlformats.org/drawingml/2006/main" xmlns:r="http://schemas.openxmlformats.org/officeDocument/2006/relationships" xmlns:p="http://schemas.openxmlformats.org/presentationml/2006/main">
  <p:tag name="NUM" val="23"/>
</p:tagLst>
</file>

<file path=ppt/tags/tag95.xml><?xml version="1.0" encoding="utf-8"?>
<p:tagLst xmlns:a="http://schemas.openxmlformats.org/drawingml/2006/main" xmlns:r="http://schemas.openxmlformats.org/officeDocument/2006/relationships" xmlns:p="http://schemas.openxmlformats.org/presentationml/2006/main">
  <p:tag name="NUM" val="13"/>
</p:tagLst>
</file>

<file path=ppt/tags/tag96.xml><?xml version="1.0" encoding="utf-8"?>
<p:tagLst xmlns:a="http://schemas.openxmlformats.org/drawingml/2006/main" xmlns:r="http://schemas.openxmlformats.org/officeDocument/2006/relationships" xmlns:p="http://schemas.openxmlformats.org/presentationml/2006/main">
  <p:tag name="NUM" val="14"/>
</p:tagLst>
</file>

<file path=ppt/tags/tag97.xml><?xml version="1.0" encoding="utf-8"?>
<p:tagLst xmlns:a="http://schemas.openxmlformats.org/drawingml/2006/main" xmlns:r="http://schemas.openxmlformats.org/officeDocument/2006/relationships" xmlns:p="http://schemas.openxmlformats.org/presentationml/2006/main">
  <p:tag name="NUM" val="13"/>
</p:tagLst>
</file>

<file path=ppt/tags/tag98.xml><?xml version="1.0" encoding="utf-8"?>
<p:tagLst xmlns:a="http://schemas.openxmlformats.org/drawingml/2006/main" xmlns:r="http://schemas.openxmlformats.org/officeDocument/2006/relationships" xmlns:p="http://schemas.openxmlformats.org/presentationml/2006/main">
  <p:tag name="NUM" val="14"/>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11140</TotalTime>
  <Words>8525</Words>
  <Application>Microsoft Macintosh PowerPoint</Application>
  <PresentationFormat>Grand écran</PresentationFormat>
  <Paragraphs>522</Paragraphs>
  <Slides>22</Slides>
  <Notes>22</Notes>
  <HiddenSlides>0</HiddenSlides>
  <MMClips>0</MMClips>
  <ScaleCrop>false</ScaleCrop>
  <HeadingPairs>
    <vt:vector size="6" baseType="variant">
      <vt:variant>
        <vt:lpstr>Polices utilisées</vt:lpstr>
      </vt:variant>
      <vt:variant>
        <vt:i4>14</vt:i4>
      </vt:variant>
      <vt:variant>
        <vt:lpstr>Thème</vt:lpstr>
      </vt:variant>
      <vt:variant>
        <vt:i4>2</vt:i4>
      </vt:variant>
      <vt:variant>
        <vt:lpstr>Titres des diapositives</vt:lpstr>
      </vt:variant>
      <vt:variant>
        <vt:i4>22</vt:i4>
      </vt:variant>
    </vt:vector>
  </HeadingPairs>
  <TitlesOfParts>
    <vt:vector size="38" baseType="lpstr">
      <vt:lpstr>Noto Sans Symbols</vt:lpstr>
      <vt:lpstr>StarSymbol</vt:lpstr>
      <vt:lpstr>Tahoma,Bold</vt:lpstr>
      <vt:lpstr>Arial</vt:lpstr>
      <vt:lpstr>Bradley Hand ITC</vt:lpstr>
      <vt:lpstr>Calibri</vt:lpstr>
      <vt:lpstr>Calibri Light</vt:lpstr>
      <vt:lpstr>Century Gothic</vt:lpstr>
      <vt:lpstr>Magneto</vt:lpstr>
      <vt:lpstr>Marianne</vt:lpstr>
      <vt:lpstr>Symbol</vt:lpstr>
      <vt:lpstr>Tahoma</vt:lpstr>
      <vt:lpstr>Times New Roman</vt:lpstr>
      <vt:lpstr>Wingdings</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Amalric DAVY</dc:creator>
  <cp:keywords/>
  <dc:description/>
  <cp:lastModifiedBy>Amalric DAVY</cp:lastModifiedBy>
  <cp:revision>117</cp:revision>
  <cp:lastPrinted>2021-11-10T05:36:26Z</cp:lastPrinted>
  <dcterms:created xsi:type="dcterms:W3CDTF">2021-10-12T07:33:56Z</dcterms:created>
  <dcterms:modified xsi:type="dcterms:W3CDTF">2021-12-17T07:55:40Z</dcterms:modified>
  <cp:category/>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4</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59</vt:i4>
  </property>
  <property fmtid="{D5CDD505-2E9C-101B-9397-08002B2CF9AE}" pid="8" name="PresentationFormat">
    <vt:lpwstr>Grand écran</vt:lpwstr>
  </property>
  <property fmtid="{D5CDD505-2E9C-101B-9397-08002B2CF9AE}" pid="9" name="ScaleCrop">
    <vt:bool>false</vt:bool>
  </property>
  <property fmtid="{D5CDD505-2E9C-101B-9397-08002B2CF9AE}" pid="10" name="ShareDoc">
    <vt:bool>false</vt:bool>
  </property>
  <property fmtid="{D5CDD505-2E9C-101B-9397-08002B2CF9AE}" pid="11" name="Slides">
    <vt:i4>72</vt:i4>
  </property>
</Properties>
</file>