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47" r:id="rId3"/>
    <p:sldId id="257" r:id="rId4"/>
    <p:sldId id="259" r:id="rId5"/>
    <p:sldId id="415" r:id="rId6"/>
    <p:sldId id="408" r:id="rId7"/>
    <p:sldId id="409" r:id="rId8"/>
    <p:sldId id="410" r:id="rId9"/>
    <p:sldId id="411" r:id="rId10"/>
    <p:sldId id="258" r:id="rId11"/>
    <p:sldId id="264" r:id="rId12"/>
    <p:sldId id="412" r:id="rId13"/>
    <p:sldId id="493" r:id="rId14"/>
    <p:sldId id="489" r:id="rId15"/>
    <p:sldId id="413" r:id="rId16"/>
    <p:sldId id="418" r:id="rId17"/>
    <p:sldId id="483" r:id="rId18"/>
    <p:sldId id="345" r:id="rId19"/>
    <p:sldId id="359" r:id="rId20"/>
    <p:sldId id="290" r:id="rId21"/>
    <p:sldId id="414" r:id="rId22"/>
    <p:sldId id="419" r:id="rId23"/>
    <p:sldId id="425"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2037"/>
    <a:srgbClr val="C0013B"/>
    <a:srgbClr val="FF9000"/>
    <a:srgbClr val="00AE48"/>
    <a:srgbClr val="00A6B2"/>
    <a:srgbClr val="0057B3"/>
    <a:srgbClr val="01B0F0"/>
    <a:srgbClr val="70AE47"/>
    <a:srgbClr val="77B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3661"/>
  </p:normalViewPr>
  <p:slideViewPr>
    <p:cSldViewPr snapToGrid="0" snapToObjects="1">
      <p:cViewPr varScale="1">
        <p:scale>
          <a:sx n="68" d="100"/>
          <a:sy n="68" d="100"/>
        </p:scale>
        <p:origin x="174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3CFFD-AD32-F348-B8D2-7BE3901F7537}" type="datetimeFigureOut">
              <a:rPr lang="fr-FR" smtClean="0"/>
              <a:t>17/12/2021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0F43F-B646-7842-80F9-B23F828C3FB4}" type="slidenum">
              <a:rPr lang="fr-FR" smtClean="0"/>
              <a:t>‹N°›</a:t>
            </a:fld>
            <a:endParaRPr lang="fr-FR"/>
          </a:p>
        </p:txBody>
      </p:sp>
    </p:spTree>
    <p:extLst>
      <p:ext uri="{BB962C8B-B14F-4D97-AF65-F5344CB8AC3E}">
        <p14:creationId xmlns:p14="http://schemas.microsoft.com/office/powerpoint/2010/main" val="385286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eaLnBrk="1" fontAlgn="ctr" latinLnBrk="0" hangingPunct="1"/>
            <a:r>
              <a:rPr lang="fr-FR" sz="1200" b="1" i="0" u="none" strike="noStrike" kern="1200" dirty="0">
                <a:solidFill>
                  <a:schemeClr val="tx1"/>
                </a:solidFill>
                <a:effectLst/>
                <a:latin typeface="+mn-lt"/>
                <a:ea typeface="+mn-ea"/>
                <a:cs typeface="+mn-cs"/>
              </a:rPr>
              <a:t>Objectifs généraux</a:t>
            </a:r>
            <a:r>
              <a:rPr lang="fr-FR" sz="1200" b="0" i="0" u="none" strike="noStrike" kern="1200" dirty="0">
                <a:solidFill>
                  <a:schemeClr val="tx1"/>
                </a:solidFill>
                <a:effectLst/>
                <a:latin typeface="+mn-lt"/>
                <a:ea typeface="+mn-ea"/>
                <a:cs typeface="+mn-cs"/>
              </a:rPr>
              <a:t> :</a:t>
            </a:r>
          </a:p>
          <a:p>
            <a:pPr rtl="0" eaLnBrk="1" fontAlgn="ctr" latinLnBrk="0" hangingPunct="1"/>
            <a:r>
              <a:rPr lang="fr-FR" sz="1200" b="0" i="0" u="none" strike="noStrike" kern="1200" dirty="0">
                <a:solidFill>
                  <a:schemeClr val="tx1"/>
                </a:solidFill>
                <a:effectLst/>
                <a:latin typeface="+mn-lt"/>
                <a:ea typeface="+mn-ea"/>
                <a:cs typeface="+mn-cs"/>
              </a:rPr>
              <a:t>Approfondir ses connaissances théoriques en numération</a:t>
            </a:r>
          </a:p>
          <a:p>
            <a:pPr rtl="0" eaLnBrk="1" fontAlgn="ctr" latinLnBrk="0" hangingPunct="1"/>
            <a:r>
              <a:rPr lang="fr-FR" sz="1200" b="0" i="0" u="none" strike="noStrike" kern="1200" dirty="0">
                <a:solidFill>
                  <a:schemeClr val="tx1"/>
                </a:solidFill>
                <a:effectLst/>
                <a:latin typeface="+mn-lt"/>
                <a:ea typeface="+mn-ea"/>
                <a:cs typeface="+mn-cs"/>
              </a:rPr>
              <a:t>Développer sa maîtrise didactique de l'enseignement de la numération</a:t>
            </a:r>
          </a:p>
          <a:p>
            <a:endParaRPr lang="fr-FR" sz="1200" dirty="0"/>
          </a:p>
          <a:p>
            <a:pPr rtl="0" eaLnBrk="1" fontAlgn="ctr" latinLnBrk="0" hangingPunct="1"/>
            <a:r>
              <a:rPr lang="fr-FR" sz="1200" b="1" i="0" u="none" strike="noStrike" kern="1200" dirty="0">
                <a:solidFill>
                  <a:schemeClr val="tx1"/>
                </a:solidFill>
                <a:effectLst/>
                <a:latin typeface="+mn-lt"/>
                <a:ea typeface="+mn-ea"/>
                <a:cs typeface="+mn-cs"/>
              </a:rPr>
              <a:t>Objectifs pédagogiques</a:t>
            </a:r>
            <a:r>
              <a:rPr lang="fr-FR" sz="1200" b="0" i="0" u="none" strike="noStrike" kern="1200" dirty="0">
                <a:solidFill>
                  <a:schemeClr val="tx1"/>
                </a:solidFill>
                <a:effectLst/>
                <a:latin typeface="+mn-lt"/>
                <a:ea typeface="+mn-ea"/>
                <a:cs typeface="+mn-cs"/>
              </a:rPr>
              <a:t> :</a:t>
            </a:r>
          </a:p>
          <a:p>
            <a:pPr rtl="0" eaLnBrk="1" fontAlgn="ctr" latinLnBrk="0" hangingPunct="1"/>
            <a:r>
              <a:rPr lang="fr-FR" sz="1200" b="0" i="0" u="none" strike="noStrike" kern="1200" dirty="0">
                <a:solidFill>
                  <a:schemeClr val="tx1"/>
                </a:solidFill>
                <a:effectLst/>
                <a:latin typeface="+mn-lt"/>
                <a:ea typeface="+mn-ea"/>
                <a:cs typeface="+mn-cs"/>
              </a:rPr>
              <a:t>Comprendre les principes de la numération décimale de position</a:t>
            </a:r>
          </a:p>
          <a:p>
            <a:pPr rtl="0" eaLnBrk="1" fontAlgn="ctr" latinLnBrk="0" hangingPunct="1"/>
            <a:r>
              <a:rPr lang="fr-FR" sz="1200" b="0" i="0" u="none" strike="noStrike" kern="1200" dirty="0">
                <a:solidFill>
                  <a:schemeClr val="tx1"/>
                </a:solidFill>
                <a:effectLst/>
                <a:latin typeface="+mn-lt"/>
                <a:ea typeface="+mn-ea"/>
                <a:cs typeface="+mn-cs"/>
              </a:rPr>
              <a:t>Distinguer les deux numérations : orale et écrite</a:t>
            </a:r>
          </a:p>
          <a:p>
            <a:pPr rtl="0" eaLnBrk="1" fontAlgn="ctr" latinLnBrk="0" hangingPunct="1"/>
            <a:r>
              <a:rPr lang="fr-FR" sz="1200" b="0" i="0" u="none" strike="noStrike" kern="1200" dirty="0">
                <a:solidFill>
                  <a:schemeClr val="tx1"/>
                </a:solidFill>
                <a:effectLst/>
                <a:latin typeface="+mn-lt"/>
                <a:ea typeface="+mn-ea"/>
                <a:cs typeface="+mn-cs"/>
              </a:rPr>
              <a:t>Identifier les obstacles rencontrés par les élèves dans l'apprentissage de la numération</a:t>
            </a:r>
          </a:p>
          <a:p>
            <a:pPr rtl="0" eaLnBrk="1" fontAlgn="ctr" latinLnBrk="0" hangingPunct="1"/>
            <a:r>
              <a:rPr lang="fr-FR" sz="1200" b="0" i="0" u="none" strike="noStrike" kern="1200" dirty="0">
                <a:solidFill>
                  <a:schemeClr val="tx1"/>
                </a:solidFill>
                <a:effectLst/>
                <a:latin typeface="+mn-lt"/>
                <a:ea typeface="+mn-ea"/>
                <a:cs typeface="+mn-cs"/>
              </a:rPr>
              <a:t>Déterminer des leviers d'apprentissage pour leur permettre de les dépasser</a:t>
            </a:r>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87540A9B-BBAA-D140-8C83-471280ED4BC5}" type="slidenum">
              <a:rPr lang="fr-FR" smtClean="0"/>
              <a:t>1</a:t>
            </a:fld>
            <a:endParaRPr lang="fr-FR"/>
          </a:p>
        </p:txBody>
      </p:sp>
    </p:spTree>
    <p:extLst>
      <p:ext uri="{BB962C8B-B14F-4D97-AF65-F5344CB8AC3E}">
        <p14:creationId xmlns:p14="http://schemas.microsoft.com/office/powerpoint/2010/main" val="3486642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a:t>L’ensemble de tous les nombres que l’on peut placer sur une droite graduée s’appelle l’ensemble des nombres réels.</a:t>
            </a:r>
          </a:p>
          <a:p>
            <a:pPr marL="0" indent="0">
              <a:buFontTx/>
              <a:buNone/>
            </a:pPr>
            <a:endParaRPr lang="fr-FR" dirty="0"/>
          </a:p>
          <a:p>
            <a:pPr marL="0" indent="0">
              <a:buFontTx/>
              <a:buNone/>
            </a:pPr>
            <a:r>
              <a:rPr lang="fr-FR" dirty="0"/>
              <a:t>L’ensemble des nombres réels se partage entre deux sous-ensembles disjoints :</a:t>
            </a:r>
          </a:p>
          <a:p>
            <a:pPr marL="171450" indent="-171450">
              <a:buFont typeface="Arial" panose="020B0604020202020204" pitchFamily="34" charset="0"/>
              <a:buChar char="•"/>
            </a:pPr>
            <a:r>
              <a:rPr lang="fr-FR" dirty="0"/>
              <a:t>L’ensemble des nombres rationnels, composé de tous les nombres qui peuvent s’écrire comme une fraction. </a:t>
            </a:r>
          </a:p>
          <a:p>
            <a:pPr marL="171450" indent="-171450">
              <a:buFont typeface="Arial" panose="020B0604020202020204" pitchFamily="34" charset="0"/>
              <a:buChar char="•"/>
            </a:pPr>
            <a:r>
              <a:rPr lang="fr-FR" dirty="0"/>
              <a:t>L’ensemble des nombres irrationnels, composé de tous les nombres qui ne peuvent pas s’écrire comme une fraction.</a:t>
            </a:r>
          </a:p>
          <a:p>
            <a:pPr marL="171450" indent="-171450">
              <a:buFont typeface="Arial" panose="020B0604020202020204" pitchFamily="34" charset="0"/>
              <a:buChar char="•"/>
            </a:pPr>
            <a:endParaRPr lang="fr-FR" dirty="0"/>
          </a:p>
          <a:p>
            <a:pPr marL="0" indent="0">
              <a:buFontTx/>
              <a:buNone/>
            </a:pPr>
            <a:r>
              <a:rPr lang="fr-FR" dirty="0"/>
              <a:t>Les écritures décimales des </a:t>
            </a:r>
            <a:r>
              <a:rPr lang="fr-FR" b="1" dirty="0"/>
              <a:t>nombres rationnels </a:t>
            </a:r>
            <a:r>
              <a:rPr lang="fr-FR" dirty="0"/>
              <a:t>sont soit finies </a:t>
            </a:r>
            <a:r>
              <a:rPr lang="fr-FR" b="1" dirty="0"/>
              <a:t>(limitées) </a:t>
            </a:r>
            <a:r>
              <a:rPr lang="fr-FR" dirty="0"/>
              <a:t>comme 2 et – 3,18 soit </a:t>
            </a:r>
            <a:r>
              <a:rPr lang="fr-FR" b="1" dirty="0"/>
              <a:t>illimitées et périodiques</a:t>
            </a:r>
            <a:r>
              <a:rPr lang="fr-FR" dirty="0"/>
              <a:t>, c’est-à-dire avec une suite des mêmes chiffres qui se répète à l’infini 0,33333333…. ou 0,153153153….</a:t>
            </a:r>
          </a:p>
          <a:p>
            <a:pPr marL="0" indent="0">
              <a:buFontTx/>
              <a:buNone/>
            </a:pPr>
            <a:endParaRPr lang="fr-FR" dirty="0"/>
          </a:p>
          <a:p>
            <a:pPr marL="0" indent="0">
              <a:buFontTx/>
              <a:buNone/>
            </a:pPr>
            <a:r>
              <a:rPr lang="fr-FR" dirty="0"/>
              <a:t>Les écritures décimales des </a:t>
            </a:r>
            <a:r>
              <a:rPr lang="fr-FR" b="1" dirty="0"/>
              <a:t>nombres irrationnels </a:t>
            </a:r>
            <a:r>
              <a:rPr lang="fr-FR" dirty="0"/>
              <a:t>sont </a:t>
            </a:r>
            <a:r>
              <a:rPr lang="fr-FR" b="1" dirty="0"/>
              <a:t>illimitées</a:t>
            </a:r>
            <a:r>
              <a:rPr lang="fr-FR" dirty="0"/>
              <a:t> et </a:t>
            </a:r>
            <a:r>
              <a:rPr lang="fr-FR" b="1" dirty="0"/>
              <a:t>non périodiques</a:t>
            </a:r>
            <a:r>
              <a:rPr lang="fr-FR" dirty="0"/>
              <a:t>.</a:t>
            </a:r>
          </a:p>
          <a:p>
            <a:pPr marL="0" indent="0">
              <a:buFontTx/>
              <a:buNone/>
            </a:pPr>
            <a:endParaRPr lang="fr-FR" dirty="0"/>
          </a:p>
          <a:p>
            <a:pPr marL="0" indent="0">
              <a:buFontTx/>
              <a:buNone/>
            </a:pPr>
            <a:r>
              <a:rPr lang="fr-FR" dirty="0"/>
              <a:t>Au cycle 3 : pas de nombres irrationnels à part pi en sixième et des nombres rationnels seulement positifs.</a:t>
            </a:r>
          </a:p>
          <a:p>
            <a:pPr marL="0" indent="0">
              <a:buFontTx/>
              <a:buNone/>
            </a:pPr>
            <a:endParaRPr lang="fr-FR" dirty="0"/>
          </a:p>
          <a:p>
            <a:pPr marL="0" indent="0">
              <a:buFontTx/>
              <a:buNone/>
            </a:pPr>
            <a:r>
              <a:rPr lang="fr-FR" dirty="0"/>
              <a:t>L’ensemble des nombres entiers : nulle nécessité de virgule ou de trait de fraction pour les écrire, même si on peut aussi les écrire avec des virgules ou avec des barres de fraction.</a:t>
            </a:r>
          </a:p>
          <a:p>
            <a:pPr marL="0" indent="0">
              <a:buFontTx/>
              <a:buNone/>
            </a:pPr>
            <a:endParaRPr lang="fr-FR" dirty="0"/>
          </a:p>
          <a:p>
            <a:pPr marL="0" indent="0">
              <a:buFontTx/>
              <a:buNone/>
            </a:pPr>
            <a:r>
              <a:rPr lang="fr-FR" dirty="0"/>
              <a:t>L’ensemble des nombres décimaux : comprend tous les nombres qui peuvent s’écrire sous la forme d’une fraction dont le dénominateur est une puissance de 10.</a:t>
            </a:r>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10</a:t>
            </a:fld>
            <a:endParaRPr lang="fr-FR"/>
          </a:p>
        </p:txBody>
      </p:sp>
    </p:spTree>
    <p:extLst>
      <p:ext uri="{BB962C8B-B14F-4D97-AF65-F5344CB8AC3E}">
        <p14:creationId xmlns:p14="http://schemas.microsoft.com/office/powerpoint/2010/main" val="384253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182880" algn="just">
              <a:buNone/>
            </a:pPr>
            <a:r>
              <a:rPr lang="fr-FR" sz="1200" b="0" i="0" dirty="0"/>
              <a:t>Voilà, à grands traits, les </a:t>
            </a:r>
            <a:r>
              <a:rPr lang="fr-FR" sz="1200" b="1" i="0" dirty="0"/>
              <a:t>grands étapes de l’enseignement de la numération </a:t>
            </a:r>
            <a:r>
              <a:rPr lang="fr-FR" sz="1200" b="0" i="0" dirty="0"/>
              <a:t>à l’école primaire.</a:t>
            </a:r>
          </a:p>
          <a:p>
            <a:pPr marL="0" lvl="0" indent="-182880" algn="just">
              <a:buNone/>
            </a:pPr>
            <a:endParaRPr lang="fr-FR" sz="1200" b="0" i="0" dirty="0"/>
          </a:p>
          <a:p>
            <a:pPr marL="0" lvl="0" indent="-182880" algn="just">
              <a:buNone/>
            </a:pPr>
            <a:r>
              <a:rPr lang="fr-FR" sz="1200" b="0" i="0" dirty="0"/>
              <a:t>A leur arrivée à l’école maternelle, les enfants commencent à </a:t>
            </a:r>
            <a:r>
              <a:rPr lang="fr-FR" sz="1200" b="1" i="0" dirty="0"/>
              <a:t>discriminer les petites quantités</a:t>
            </a:r>
            <a:r>
              <a:rPr lang="fr-FR" sz="1200" b="0" i="0" dirty="0"/>
              <a:t>, un, deux et parfois trois. Enfin, s’ils savent </a:t>
            </a:r>
            <a:r>
              <a:rPr lang="fr-FR" sz="1200" b="1" i="0" dirty="0"/>
              <a:t>énoncer les débuts de la suite numérique</a:t>
            </a:r>
            <a:r>
              <a:rPr lang="fr-FR" sz="1200" b="0" i="0" dirty="0"/>
              <a:t>, cette récitation ne traduit pas une véritable compréhension des quantités et des nombres.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existe des </a:t>
            </a:r>
            <a:r>
              <a:rPr lang="fr-FR" b="1" dirty="0"/>
              <a:t>différences interindividuelles considérables</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Obligation d’instruction dès l’âge de 3 ans - Nouveaux programmes de l’école maternelle – Volonté de renforcer la lutte contre les inégalités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Les enfants issus des classes populaires entendent moins parler de nombres que les enfants issus de familles socialement plus favorisées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Les petites filles entendent moins parler de nombres que les petits garçons au sein du cercle familial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11</a:t>
            </a:fld>
            <a:endParaRPr lang="fr-FR"/>
          </a:p>
        </p:txBody>
      </p:sp>
    </p:spTree>
    <p:extLst>
      <p:ext uri="{BB962C8B-B14F-4D97-AF65-F5344CB8AC3E}">
        <p14:creationId xmlns:p14="http://schemas.microsoft.com/office/powerpoint/2010/main" val="157255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Donc </a:t>
            </a:r>
            <a:r>
              <a:rPr lang="fr-FR" b="1" dirty="0"/>
              <a:t>l’enjeu essentiel c’est d’enseigner la quantité et de construire le concept de nombre </a:t>
            </a:r>
            <a:r>
              <a:rPr lang="fr-FR" dirty="0"/>
              <a:t>et </a:t>
            </a:r>
            <a:r>
              <a:rPr lang="fr-FR" b="1" dirty="0"/>
              <a:t>d’aller progressivement du perceptif vers le symbolique. </a:t>
            </a:r>
            <a:r>
              <a:rPr lang="fr-FR" dirty="0"/>
              <a:t>Avant le CP, avant que tout devienne symboles. </a:t>
            </a:r>
            <a:r>
              <a:rPr lang="fr-FR" sz="1200" kern="1200" dirty="0">
                <a:solidFill>
                  <a:schemeClr val="tx1"/>
                </a:solidFill>
                <a:effectLst/>
                <a:latin typeface="+mn-lt"/>
                <a:ea typeface="+mn-ea"/>
                <a:cs typeface="+mn-cs"/>
              </a:rPr>
              <a:t>Comment passer de la représentation analogique perceptive à un travail avec des codes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Avant 4 ans, on va exploiter les </a:t>
            </a:r>
            <a:r>
              <a:rPr lang="fr-FR" sz="1200" b="1" kern="1200" dirty="0">
                <a:solidFill>
                  <a:schemeClr val="tx1"/>
                </a:solidFill>
                <a:effectLst/>
                <a:latin typeface="+mn-lt"/>
                <a:ea typeface="+mn-ea"/>
                <a:cs typeface="+mn-cs"/>
              </a:rPr>
              <a:t>capacités primitives </a:t>
            </a:r>
            <a:r>
              <a:rPr lang="fr-FR" sz="1200" kern="1200" dirty="0">
                <a:solidFill>
                  <a:schemeClr val="tx1"/>
                </a:solidFill>
                <a:effectLst/>
                <a:latin typeface="+mn-lt"/>
                <a:ea typeface="+mn-ea"/>
                <a:cs typeface="+mn-cs"/>
              </a:rPr>
              <a:t>(discriminer des petites quantités, estimer des grandes quantités) pour </a:t>
            </a:r>
            <a:r>
              <a:rPr lang="fr-FR" sz="1200" b="1" kern="1200" dirty="0">
                <a:solidFill>
                  <a:schemeClr val="tx1"/>
                </a:solidFill>
                <a:effectLst/>
                <a:latin typeface="+mn-lt"/>
                <a:ea typeface="+mn-ea"/>
                <a:cs typeface="+mn-cs"/>
              </a:rPr>
              <a:t>multiplier les situations qui vont contribuer à construire la notion de quantité et le sens du nombre.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Avant d’être capable de dénombrer les enfants sont sensibles à la notion de quantité</a:t>
            </a:r>
          </a:p>
          <a:p>
            <a:pPr marL="171450" indent="-171450">
              <a:buFontTx/>
              <a:buChar char="-"/>
            </a:pPr>
            <a:endParaRPr lang="fr-FR" sz="1200" b="1" kern="1200" dirty="0">
              <a:solidFill>
                <a:schemeClr val="tx1"/>
              </a:solidFill>
              <a:effectLst/>
              <a:latin typeface="+mn-lt"/>
              <a:ea typeface="+mn-ea"/>
              <a:cs typeface="+mn-cs"/>
            </a:endParaRPr>
          </a:p>
          <a:p>
            <a:pPr marL="0" indent="0">
              <a:buFontTx/>
              <a:buNone/>
            </a:pPr>
            <a:r>
              <a:rPr lang="fr-FR" sz="1200" kern="1200" dirty="0">
                <a:solidFill>
                  <a:schemeClr val="tx1"/>
                </a:solidFill>
                <a:effectLst/>
                <a:latin typeface="+mn-lt"/>
                <a:ea typeface="+mn-ea"/>
                <a:cs typeface="+mn-cs"/>
              </a:rPr>
              <a:t>L’association </a:t>
            </a:r>
            <a:r>
              <a:rPr lang="fr-FR" sz="1200" b="1" kern="1200" dirty="0">
                <a:solidFill>
                  <a:schemeClr val="tx1"/>
                </a:solidFill>
                <a:effectLst/>
                <a:latin typeface="+mn-lt"/>
                <a:ea typeface="+mn-ea"/>
                <a:cs typeface="+mn-cs"/>
              </a:rPr>
              <a:t>avec des noms de nombres ou des symboles est secondaire </a:t>
            </a:r>
            <a:r>
              <a:rPr lang="fr-FR" sz="1200" kern="1200" dirty="0">
                <a:solidFill>
                  <a:schemeClr val="tx1"/>
                </a:solidFill>
                <a:effectLst/>
                <a:latin typeface="+mn-lt"/>
                <a:ea typeface="+mn-ea"/>
                <a:cs typeface="+mn-cs"/>
              </a:rPr>
              <a:t>: relier les noms de nombres (ou les chiffres arabes) aux quantités / évoquer les quantités à partir du verbal ou des noms de nombres ; les utiliser en situation </a:t>
            </a:r>
            <a:r>
              <a:rPr lang="fr-FR" sz="1200" b="1" kern="1200" dirty="0">
                <a:solidFill>
                  <a:schemeClr val="tx1"/>
                </a:solidFill>
                <a:effectLst/>
                <a:latin typeface="+mn-lt"/>
                <a:ea typeface="+mn-ea"/>
                <a:cs typeface="+mn-cs"/>
              </a:rPr>
              <a:t>– langage d’accompagnement. </a:t>
            </a:r>
          </a:p>
          <a:p>
            <a:pPr marL="0" indent="0">
              <a:buFontTx/>
              <a:buNone/>
            </a:pPr>
            <a:endParaRPr lang="fr-FR" sz="1200" b="1" kern="1200" dirty="0">
              <a:solidFill>
                <a:schemeClr val="tx1"/>
              </a:solidFill>
              <a:effectLst/>
              <a:latin typeface="+mn-lt"/>
              <a:ea typeface="+mn-ea"/>
              <a:cs typeface="+mn-cs"/>
            </a:endParaRPr>
          </a:p>
          <a:p>
            <a:pPr marL="0" indent="0">
              <a:buFontTx/>
              <a:buNone/>
            </a:pPr>
            <a:r>
              <a:rPr lang="fr-FR" sz="1200" b="1" kern="1200" dirty="0">
                <a:solidFill>
                  <a:schemeClr val="tx1"/>
                </a:solidFill>
                <a:effectLst/>
                <a:latin typeface="+mn-lt"/>
                <a:ea typeface="+mn-ea"/>
                <a:cs typeface="+mn-cs"/>
              </a:rPr>
              <a:t>Après 4 ans : </a:t>
            </a:r>
            <a:r>
              <a:rPr lang="fr-FR" sz="1200" b="0" kern="1200" dirty="0">
                <a:solidFill>
                  <a:schemeClr val="tx1"/>
                </a:solidFill>
                <a:effectLst/>
                <a:latin typeface="+mn-lt"/>
                <a:ea typeface="+mn-ea"/>
                <a:cs typeface="+mn-cs"/>
              </a:rPr>
              <a:t>CTT reste d’actualité dans des cas où un dénombrement n’est pas encore possible (grande collection). Cela contribue à construire le sens de la quantité.</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 la fin de la GS, on vise le fait d’avoir des enfants qui sont capables de gérer des quantités précises en accord et en relation avec des symboles et capable d’effectuer des compositions et des décompositions avec ces quantités..</a:t>
            </a:r>
          </a:p>
          <a:p>
            <a:r>
              <a:rPr lang="fr-FR" sz="1200" kern="1200" dirty="0">
                <a:solidFill>
                  <a:schemeClr val="tx1"/>
                </a:solidFill>
                <a:effectLst/>
                <a:latin typeface="+mn-lt"/>
                <a:ea typeface="+mn-ea"/>
                <a:cs typeface="+mn-cs"/>
              </a:rPr>
              <a:t> </a:t>
            </a:r>
          </a:p>
          <a:p>
            <a:pPr marL="0" lvl="0" indent="-182880" algn="just">
              <a:buNone/>
            </a:pPr>
            <a:endParaRPr lang="fr-FR" sz="1200" b="1" i="1" dirty="0"/>
          </a:p>
          <a:p>
            <a:pPr marL="274320" lvl="1" indent="0" algn="just">
              <a:buNone/>
            </a:pPr>
            <a:endParaRPr lang="fr-FR" sz="1200" i="1" dirty="0"/>
          </a:p>
          <a:p>
            <a:pPr defTabSz="927272">
              <a:lnSpc>
                <a:spcPct val="120000"/>
              </a:lnSpc>
              <a:buSzPct val="110000"/>
              <a:defRPr/>
            </a:pPr>
            <a:endParaRPr lang="fr-FR" b="1" dirty="0">
              <a:solidFill>
                <a:srgbClr val="FFFEFF"/>
              </a:solidFill>
              <a:latin typeface="Calibri Light"/>
            </a:endParaRPr>
          </a:p>
          <a:p>
            <a:pPr marL="0" lvl="0" indent="-182880" algn="just">
              <a:buNone/>
            </a:pPr>
            <a:endParaRPr lang="fr-FR" sz="1200" b="1" i="1" dirty="0"/>
          </a:p>
          <a:p>
            <a:pPr lvl="0"/>
            <a:endParaRPr lang="fr-FR" dirty="0"/>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12</a:t>
            </a:fld>
            <a:endParaRPr lang="fr-FR"/>
          </a:p>
        </p:txBody>
      </p:sp>
    </p:spTree>
    <p:extLst>
      <p:ext uri="{BB962C8B-B14F-4D97-AF65-F5344CB8AC3E}">
        <p14:creationId xmlns:p14="http://schemas.microsoft.com/office/powerpoint/2010/main" val="2740994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mn-lt"/>
                <a:ea typeface="+mn-ea"/>
                <a:cs typeface="+mn-cs"/>
              </a:rPr>
              <a:t>Donc </a:t>
            </a:r>
            <a:r>
              <a:rPr lang="fr-FR" sz="1200" b="1" kern="1200" dirty="0">
                <a:solidFill>
                  <a:schemeClr val="tx1"/>
                </a:solidFill>
                <a:effectLst/>
                <a:latin typeface="+mn-lt"/>
                <a:ea typeface="+mn-ea"/>
                <a:cs typeface="+mn-cs"/>
              </a:rPr>
              <a:t>l’enjeu c’est la maitrise du cardinal </a:t>
            </a:r>
            <a:r>
              <a:rPr lang="fr-FR" sz="1200" b="0" kern="1200" dirty="0">
                <a:solidFill>
                  <a:schemeClr val="tx1"/>
                </a:solidFill>
                <a:effectLst/>
                <a:latin typeface="+mn-lt"/>
                <a:ea typeface="+mn-ea"/>
                <a:cs typeface="+mn-cs"/>
              </a:rPr>
              <a:t>mais c’est</a:t>
            </a:r>
            <a:r>
              <a:rPr lang="fr-FR" sz="1200" b="1" kern="1200" dirty="0">
                <a:solidFill>
                  <a:schemeClr val="tx1"/>
                </a:solidFill>
                <a:effectLst/>
                <a:latin typeface="+mn-lt"/>
                <a:ea typeface="+mn-ea"/>
                <a:cs typeface="+mn-cs"/>
              </a:rPr>
              <a:t> difficile </a:t>
            </a:r>
            <a:r>
              <a:rPr lang="fr-FR" sz="1200" b="0" kern="1200" dirty="0">
                <a:solidFill>
                  <a:schemeClr val="tx1"/>
                </a:solidFill>
                <a:effectLst/>
                <a:latin typeface="+mn-lt"/>
                <a:ea typeface="+mn-ea"/>
                <a:cs typeface="+mn-cs"/>
              </a:rPr>
              <a:t>: la notion de cardinal (</a:t>
            </a:r>
            <a:r>
              <a:rPr lang="fr-FR" sz="1200" b="0" kern="1200" dirty="0" err="1">
                <a:solidFill>
                  <a:schemeClr val="tx1"/>
                </a:solidFill>
                <a:effectLst/>
                <a:latin typeface="+mn-lt"/>
                <a:ea typeface="+mn-ea"/>
                <a:cs typeface="+mn-cs"/>
              </a:rPr>
              <a:t>i.e</a:t>
            </a:r>
            <a:r>
              <a:rPr lang="fr-FR" sz="1200" b="0" kern="1200" dirty="0">
                <a:solidFill>
                  <a:schemeClr val="tx1"/>
                </a:solidFill>
                <a:effectLst/>
                <a:latin typeface="+mn-lt"/>
                <a:ea typeface="+mn-ea"/>
                <a:cs typeface="+mn-cs"/>
              </a:rPr>
              <a:t> de quantité) c’est compliqué, ça ne s’obtient pas en une journée ni même en une semaine. Il faut multiplier les situations. Maitriser le cardinal c’est l’avoir, le donner, le dénombrer, le décomposer.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couleur est une caractéristique d’un objet, souvent efficace pour discriminer un objet par rapport à un autre. Par contre la quantité n’est pas une caractéristique d’un objet mais d’une collection d’objets.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Comprendre la quantité implique donc de concevoir ce que peut être une collection qui unifie plusieurs objets distincts et conduit à regarder la pluralité comme une entité ; elle réunit des unités éparses en un tout pour former, ensemble, un nouvel objet</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C’est ainsi que deux collections très différentes peuvent avoir la même quantité, ce qui est une première difficulté.</a:t>
            </a:r>
            <a:endParaRPr lang="fr-FR" sz="1200" kern="1200" dirty="0">
              <a:solidFill>
                <a:schemeClr val="tx1"/>
              </a:solidFill>
              <a:effectLst/>
              <a:latin typeface="+mn-lt"/>
              <a:ea typeface="+mn-ea"/>
              <a:cs typeface="+mn-cs"/>
            </a:endParaRPr>
          </a:p>
          <a:p>
            <a:pPr marL="0" indent="0">
              <a:buFontTx/>
              <a:buNone/>
            </a:pPr>
            <a:endParaRPr lang="fr-FR" sz="1200" kern="1200" dirty="0">
              <a:solidFill>
                <a:schemeClr val="tx1"/>
              </a:solidFill>
              <a:effectLst/>
              <a:latin typeface="+mn-lt"/>
              <a:ea typeface="+mn-ea"/>
              <a:cs typeface="+mn-cs"/>
            </a:endParaRPr>
          </a:p>
          <a:p>
            <a:pPr marL="0" indent="0">
              <a:buFontTx/>
              <a:buNone/>
            </a:pPr>
            <a:r>
              <a:rPr lang="fr-FR" sz="1200" b="1" kern="1200" dirty="0">
                <a:solidFill>
                  <a:schemeClr val="tx1"/>
                </a:solidFill>
                <a:effectLst/>
                <a:latin typeface="+mn-lt"/>
                <a:ea typeface="+mn-ea"/>
                <a:cs typeface="+mn-cs"/>
              </a:rPr>
              <a:t>La notion de cardinal est très abstraite  </a:t>
            </a:r>
            <a:r>
              <a:rPr lang="fr-FR" sz="1200" kern="1200" dirty="0">
                <a:solidFill>
                  <a:schemeClr val="tx1"/>
                </a:solidFill>
                <a:effectLst/>
                <a:latin typeface="+mn-lt"/>
                <a:ea typeface="+mn-ea"/>
                <a:cs typeface="+mn-cs"/>
              </a:rPr>
              <a:t>partir du perceptif (entités qui se ressemblent, disposition spatiale proche) pour aller vers l’abstrait. On n’a pas plus quand on a un arbre que quand on a un escargot et ça c’est très dur au niveau de l’abstraction.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Le dénombrement </a:t>
            </a:r>
            <a:r>
              <a:rPr lang="fr-FR" b="0" dirty="0"/>
              <a:t>(énumération, la stabilité de la comptine numérique…) – Attention au sens, que les élèves ne soient pas juste dans l’imitation. Je redis le dernier nombre par mimétisme sans avoir compris qu’il représente le cardinal de la collection.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Le traitement des symboles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Fayol : « </a:t>
            </a:r>
            <a:r>
              <a:rPr lang="fr-FR" b="0" i="1" dirty="0">
                <a:solidFill>
                  <a:srgbClr val="000000"/>
                </a:solidFill>
                <a:latin typeface="Rockwell"/>
              </a:rPr>
              <a:t>L’acquisition des systèmes symboliques soulève des problèmes propres, dépendant des caractéristiques de ces  systèmes.</a:t>
            </a:r>
            <a:r>
              <a:rPr lang="fr-FR" b="0" i="1" dirty="0">
                <a:solidFill>
                  <a:schemeClr val="tx1"/>
                </a:solidFill>
                <a:latin typeface="+mn-lt"/>
              </a:rPr>
              <a:t> </a:t>
            </a:r>
            <a:r>
              <a:rPr lang="fr-FR" b="0" i="1" dirty="0">
                <a:solidFill>
                  <a:srgbClr val="000000"/>
                </a:solidFill>
                <a:latin typeface="Rockwell"/>
              </a:rPr>
              <a:t>Ces difficultés ne doivent  pas être confondues avec le traitement des quantités, qui peut être travaillé pour lui- même; sans verbalisation, ou après-coup. La mise en relation entre traitement des quantités et systèmes symboliques est  longue, difficile et peu perçue  par les enseignants (et les parents) »</a:t>
            </a:r>
            <a:endParaRPr lang="fr-FR" b="0" i="1" dirty="0"/>
          </a:p>
          <a:p>
            <a:endParaRPr lang="fr-FR" baseline="0" dirty="0"/>
          </a:p>
          <a:p>
            <a:endParaRPr lang="fr-FR" sz="1200" b="1" i="1"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aseline="0" dirty="0"/>
          </a:p>
          <a:p>
            <a:endParaRPr lang="fr-FR" dirty="0"/>
          </a:p>
        </p:txBody>
      </p:sp>
      <p:sp>
        <p:nvSpPr>
          <p:cNvPr id="4" name="Espace réservé du numéro de diapositive 3"/>
          <p:cNvSpPr>
            <a:spLocks noGrp="1"/>
          </p:cNvSpPr>
          <p:nvPr>
            <p:ph type="sldNum" sz="quarter" idx="10"/>
          </p:nvPr>
        </p:nvSpPr>
        <p:spPr/>
        <p:txBody>
          <a:bodyPr/>
          <a:lstStyle/>
          <a:p>
            <a:fld id="{2994B318-571E-4094-9F3E-FC897330EA0D}" type="slidenum">
              <a:rPr lang="fr-FR" smtClean="0"/>
              <a:t>13</a:t>
            </a:fld>
            <a:endParaRPr lang="fr-FR"/>
          </a:p>
        </p:txBody>
      </p:sp>
    </p:spTree>
    <p:extLst>
      <p:ext uri="{BB962C8B-B14F-4D97-AF65-F5344CB8AC3E}">
        <p14:creationId xmlns:p14="http://schemas.microsoft.com/office/powerpoint/2010/main" val="3957882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dirty="0"/>
              <a:t>Surestimer les capacités des élèves et vouloir aller trop vite </a:t>
            </a:r>
            <a:r>
              <a:rPr lang="fr-FR" baseline="0" dirty="0"/>
              <a:t>: Il faut p</a:t>
            </a:r>
            <a:r>
              <a:rPr lang="fr-FR" dirty="0"/>
              <a:t>rendre</a:t>
            </a:r>
            <a:r>
              <a:rPr lang="fr-FR" baseline="0" dirty="0"/>
              <a:t> son temps. </a:t>
            </a:r>
            <a:r>
              <a:rPr lang="fr-FR" dirty="0"/>
              <a:t>Les apprentissages se construisent dans la durée. </a:t>
            </a:r>
            <a:r>
              <a:rPr lang="fr-FR" b="1" dirty="0"/>
              <a:t>Aller contre le postulat </a:t>
            </a:r>
            <a:r>
              <a:rPr lang="fr-FR" dirty="0"/>
              <a:t>que les petites quantités seraient maîtrisées très tôt très facilement et que l’on aurait pas besoin de les faire manipuler, conscientiser et symboliser </a:t>
            </a:r>
            <a:r>
              <a:rPr lang="fr-FR" b="1" dirty="0"/>
              <a:t>du fait du </a:t>
            </a:r>
            <a:r>
              <a:rPr lang="fr-FR" sz="1400" b="1" dirty="0" err="1"/>
              <a:t>subitizing</a:t>
            </a:r>
            <a:r>
              <a:rPr lang="fr-FR" sz="1400" b="1" dirty="0"/>
              <a:t>. Discriminer</a:t>
            </a:r>
            <a:r>
              <a:rPr lang="fr-FR" sz="1400" dirty="0"/>
              <a:t> ne signifie pas qu’ils comprennent la quantité de référence ; ni qu’ils l’associent aux symboles verbaux ou indo-arabes.</a:t>
            </a:r>
          </a:p>
          <a:p>
            <a:endParaRPr lang="fr-FR" sz="1200" b="1" i="1"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La connaissance de la chaîne verbale ne garantit pas que les enfants sachent s’en servir pour, par exemple, déterminer le successeur d’un nombre ou la plus grande de deux quantités ni que les enfants soient en mesure de généraliser à l’ensemble des nombres les savoirs et savoir faire qu’ils sont en mesure de mobiliser sur les petites quantités.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aseline="0" dirty="0"/>
          </a:p>
          <a:p>
            <a:r>
              <a:rPr lang="fr-FR" sz="1200" b="0" i="0" u="none" strike="noStrike" kern="1200" baseline="0" dirty="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2994B318-571E-4094-9F3E-FC897330EA0D}" type="slidenum">
              <a:rPr lang="fr-FR" smtClean="0"/>
              <a:t>14</a:t>
            </a:fld>
            <a:endParaRPr lang="fr-FR"/>
          </a:p>
        </p:txBody>
      </p:sp>
    </p:spTree>
    <p:extLst>
      <p:ext uri="{BB962C8B-B14F-4D97-AF65-F5344CB8AC3E}">
        <p14:creationId xmlns:p14="http://schemas.microsoft.com/office/powerpoint/2010/main" val="1866907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r>
              <a:rPr lang="fr-FR" altLang="fr-FR" b="0" dirty="0">
                <a:latin typeface="Arial" panose="020B0604020202020204" pitchFamily="34" charset="0"/>
              </a:rPr>
              <a:t>Le système de numération décimal s’appelle ainsi car il utilise des regroupements par dix. On dit que dix est la base de notre numération. C’est la caractéristique du système décimal. </a:t>
            </a:r>
            <a:r>
              <a:rPr lang="fr-FR" altLang="fr-FR" b="0" u="sng" dirty="0">
                <a:latin typeface="Arial" panose="020B0604020202020204" pitchFamily="34" charset="0"/>
              </a:rPr>
              <a:t>Dix unités d’un ordre quelconque, forment une unité de l’ordre immédiatement supérieur</a:t>
            </a:r>
            <a:r>
              <a:rPr lang="fr-FR" altLang="fr-FR" b="0" dirty="0">
                <a:latin typeface="Arial" panose="020B0604020202020204" pitchFamily="34" charset="0"/>
              </a:rPr>
              <a:t>. </a:t>
            </a:r>
          </a:p>
          <a:p>
            <a:pPr eaLnBrk="1" hangingPunct="1"/>
            <a:endParaRPr lang="fr-FR" altLang="fr-FR" b="0" dirty="0">
              <a:latin typeface="Arial" panose="020B0604020202020204" pitchFamily="34" charset="0"/>
            </a:endParaRPr>
          </a:p>
          <a:p>
            <a:pPr eaLnBrk="1" hangingPunct="1"/>
            <a:r>
              <a:rPr lang="fr-FR" altLang="fr-FR" b="0" dirty="0">
                <a:latin typeface="Arial" panose="020B0604020202020204" pitchFamily="34" charset="0"/>
              </a:rPr>
              <a:t>Notre système de numération (écrites en chiffres) utilise également un principe que l’on appelle de position, c’est-à-dire que la place du chiffre dans le nombre indique sa valeur, en particulier en ce qui concerne le nombre de paquets de dix. </a:t>
            </a:r>
          </a:p>
          <a:p>
            <a:pPr eaLnBrk="1" hangingPunct="1"/>
            <a:endParaRPr lang="fr-FR" altLang="fr-FR" b="0" dirty="0">
              <a:latin typeface="Arial" panose="020B0604020202020204" pitchFamily="34" charset="0"/>
            </a:endParaRPr>
          </a:p>
          <a:p>
            <a:pPr eaLnBrk="1" hangingPunct="1"/>
            <a:r>
              <a:rPr lang="fr-FR" altLang="fr-FR" b="0" dirty="0">
                <a:latin typeface="Arial" panose="020B0604020202020204" pitchFamily="34" charset="0"/>
              </a:rPr>
              <a:t>Il est important de comprendre la différence entre « chiffre des… » et « nombre de… » </a:t>
            </a:r>
          </a:p>
          <a:p>
            <a:pPr eaLnBrk="1" hangingPunct="1"/>
            <a:endParaRPr lang="fr-FR" altLang="fr-FR" b="0" dirty="0">
              <a:latin typeface="Arial" panose="020B0604020202020204" pitchFamily="34" charset="0"/>
            </a:endParaRPr>
          </a:p>
          <a:p>
            <a:r>
              <a:rPr lang="fr-FR" b="0" dirty="0">
                <a:solidFill>
                  <a:prstClr val="black"/>
                </a:solidFill>
              </a:rPr>
              <a:t>Conséquence : </a:t>
            </a:r>
            <a:r>
              <a:rPr lang="fr-FR" b="0" dirty="0"/>
              <a:t>le principe du rapport de dix entre les différentes unités : la valeur d'un chiffre est dix fois plus petite que celle du chiffre écrit immédiatement à sa gauche et dix fois plus grande que celle du chiffre qui est écrit immédiatement à sa droite, ainsi</a:t>
            </a:r>
          </a:p>
          <a:p>
            <a:pPr lvl="1"/>
            <a:r>
              <a:rPr lang="fr-FR" b="0" dirty="0">
                <a:solidFill>
                  <a:prstClr val="black"/>
                </a:solidFill>
              </a:rPr>
              <a:t>dans 233, le 2 vaut 2 centaines donc 20 dizaines, </a:t>
            </a:r>
          </a:p>
          <a:p>
            <a:pPr lvl="1"/>
            <a:r>
              <a:rPr lang="fr-FR" b="0" dirty="0">
                <a:solidFill>
                  <a:prstClr val="black"/>
                </a:solidFill>
              </a:rPr>
              <a:t>dans 323, le 2 vaut 2 dizaines donc 20 unités. </a:t>
            </a:r>
          </a:p>
          <a:p>
            <a:endParaRPr lang="fr-FR" dirty="0">
              <a:solidFill>
                <a:prstClr val="black"/>
              </a:solidFill>
            </a:endParaRPr>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15</a:t>
            </a:fld>
            <a:endParaRPr lang="fr-FR"/>
          </a:p>
        </p:txBody>
      </p:sp>
    </p:spTree>
    <p:extLst>
      <p:ext uri="{BB962C8B-B14F-4D97-AF65-F5344CB8AC3E}">
        <p14:creationId xmlns:p14="http://schemas.microsoft.com/office/powerpoint/2010/main" val="2153546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7272">
              <a:defRPr/>
            </a:pPr>
            <a:r>
              <a:rPr lang="fr-FR" altLang="fr-FR" b="0" dirty="0">
                <a:latin typeface="Arial" panose="020B0604020202020204" pitchFamily="34" charset="0"/>
              </a:rPr>
              <a:t>Notre numération orale n’est pas positionnelle. Elle est additive et multiplicative avec en plus de nombreuses exceptions. Quand on lit un nombre, on n’entend pas ce qu’on écrit et on n’écrit pas ce qu’on entend (exemple 31 = 301)</a:t>
            </a:r>
          </a:p>
          <a:p>
            <a:pPr rtl="0"/>
            <a:endParaRPr lang="fr-FR" dirty="0"/>
          </a:p>
          <a:p>
            <a:pPr rtl="0"/>
            <a:r>
              <a:rPr lang="fr-FR" dirty="0"/>
              <a:t>Les règles d’organisation des symboles (noms ou chiffres) sont différentes pour la numération parlée, que l’enfant a découverte en premier, et pour la numération écrite.</a:t>
            </a:r>
          </a:p>
          <a:p>
            <a:pPr rtl="0"/>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Certains mots nombres sont construits sur le mode additif comme vingt-quatre, d’autres sont construits sur le mode multiplicatif comme quatre-vingts et de nombreux nombres ont des noms qu’il faut accepter comme douze, treize, …, vingt, trente, … cent, mille, ces mots-nombres ne sont pas construits à l’aide de la numération décimale</a:t>
            </a:r>
            <a:endParaRPr lang="fr-FR" b="1" dirty="0"/>
          </a:p>
          <a:p>
            <a:pPr rtl="0"/>
            <a:endParaRPr lang="fr-FR" dirty="0"/>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16</a:t>
            </a:fld>
            <a:endParaRPr lang="fr-FR"/>
          </a:p>
        </p:txBody>
      </p:sp>
    </p:spTree>
    <p:extLst>
      <p:ext uri="{BB962C8B-B14F-4D97-AF65-F5344CB8AC3E}">
        <p14:creationId xmlns:p14="http://schemas.microsoft.com/office/powerpoint/2010/main" val="1976900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Difficultés :</a:t>
            </a:r>
          </a:p>
          <a:p>
            <a:pPr marL="171450" indent="-171450">
              <a:buFont typeface="Arial" panose="020B0604020202020204" pitchFamily="34" charset="0"/>
              <a:buChar char="•"/>
            </a:pPr>
            <a:r>
              <a:rPr lang="fr-FR" dirty="0"/>
              <a:t>Ordre de présentation des unités </a:t>
            </a:r>
          </a:p>
          <a:p>
            <a:pPr marL="171450" indent="-171450">
              <a:buFont typeface="Arial" panose="020B0604020202020204" pitchFamily="34" charset="0"/>
              <a:buChar char="•"/>
            </a:pPr>
            <a:r>
              <a:rPr lang="fr-FR" dirty="0"/>
              <a:t>Présence / absence d’unités isolées à chaque rang</a:t>
            </a:r>
          </a:p>
          <a:p>
            <a:pPr marL="171450" indent="-171450">
              <a:buFont typeface="Arial" panose="020B0604020202020204" pitchFamily="34" charset="0"/>
              <a:buChar char="•"/>
            </a:pPr>
            <a:r>
              <a:rPr lang="fr-FR" dirty="0"/>
              <a:t>Présence d’un groupement supérieur à 9 unités à un certain rang</a:t>
            </a:r>
          </a:p>
          <a:p>
            <a:endParaRPr lang="fr-FR" dirty="0"/>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17</a:t>
            </a:fld>
            <a:endParaRPr lang="fr-FR"/>
          </a:p>
        </p:txBody>
      </p:sp>
    </p:spTree>
    <p:extLst>
      <p:ext uri="{BB962C8B-B14F-4D97-AF65-F5344CB8AC3E}">
        <p14:creationId xmlns:p14="http://schemas.microsoft.com/office/powerpoint/2010/main" val="3269839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La numération c’est tout ce travail autour du triple code. </a:t>
            </a:r>
            <a:r>
              <a:rPr lang="fr-FR" sz="1200" b="0" dirty="0">
                <a:solidFill>
                  <a:prstClr val="black"/>
                </a:solidFill>
              </a:rPr>
              <a:t>Travailler la numération, c’est proposer des activités mettant en évidence les aspects : groupements, échanges, position, </a:t>
            </a:r>
            <a:r>
              <a:rPr lang="fr-FR" sz="1200" b="0" dirty="0" err="1">
                <a:solidFill>
                  <a:prstClr val="black"/>
                </a:solidFill>
              </a:rPr>
              <a:t>oralisation</a:t>
            </a:r>
            <a:r>
              <a:rPr lang="fr-FR" sz="1200" b="0" dirty="0">
                <a:solidFill>
                  <a:prstClr val="black"/>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solidFill>
                <a:prstClr val="black"/>
              </a:solidFill>
            </a:endParaRPr>
          </a:p>
          <a:p>
            <a:pPr>
              <a:lnSpc>
                <a:spcPct val="120000"/>
              </a:lnSpc>
            </a:pPr>
            <a:r>
              <a:rPr lang="fr-FR" sz="1200" b="0" dirty="0"/>
              <a:t>La compréhension et l’appropriation de ce système de position se travaillent à l’aide de décompositions et de recompositions. </a:t>
            </a:r>
          </a:p>
          <a:p>
            <a:pPr marL="0" indent="0">
              <a:lnSpc>
                <a:spcPct val="120000"/>
              </a:lnSpc>
              <a:buNone/>
            </a:pPr>
            <a:r>
              <a:rPr lang="fr-FR" sz="1200" b="0" dirty="0"/>
              <a:t>      Par exemple, 235 c’est  : </a:t>
            </a:r>
          </a:p>
          <a:p>
            <a:pPr lvl="2"/>
            <a:r>
              <a:rPr lang="fr-FR" sz="1200" b="0" dirty="0"/>
              <a:t>« 2 centaines, 3 dizaines et 5 unités », </a:t>
            </a:r>
          </a:p>
          <a:p>
            <a:pPr lvl="2"/>
            <a:r>
              <a:rPr lang="fr-FR" sz="1200" b="0" dirty="0"/>
              <a:t>ou « 235 unités », </a:t>
            </a:r>
          </a:p>
          <a:p>
            <a:pPr lvl="2"/>
            <a:r>
              <a:rPr lang="fr-FR" sz="1200" b="0" dirty="0"/>
              <a:t>ou « 23 dizaines et 5 unités »,</a:t>
            </a:r>
          </a:p>
          <a:p>
            <a:pPr lvl="2"/>
            <a:r>
              <a:rPr lang="fr-FR" sz="1200" b="0" dirty="0"/>
              <a:t>ou « 2 centaines et 35 unités »... </a:t>
            </a:r>
          </a:p>
          <a:p>
            <a:pPr marL="442913" indent="0">
              <a:buNone/>
            </a:pPr>
            <a:r>
              <a:rPr lang="fr-FR" sz="1200" b="0" i="1" dirty="0"/>
              <a:t>Ces différentes écritures nécessitent de concevoir une centaine non  seulement comme cent unités, mais aussi comme 10 dizaines d’unités (cf. diapo précédente). </a:t>
            </a:r>
          </a:p>
          <a:p>
            <a:endParaRPr lang="fr-FR" sz="1200" b="0" dirty="0"/>
          </a:p>
          <a:p>
            <a:r>
              <a:rPr lang="fr-FR" sz="1200" b="0" dirty="0"/>
              <a:t>Des interrelations entre collection,</a:t>
            </a:r>
            <a:r>
              <a:rPr lang="fr-FR" sz="1200" b="0" baseline="0" dirty="0"/>
              <a:t> écriture chiffrée et nombre parlé</a:t>
            </a:r>
          </a:p>
          <a:p>
            <a:r>
              <a:rPr lang="fr-FR" sz="1200" b="0" baseline="0" dirty="0"/>
              <a:t>Le triangle extérieur correspond à des tâches réalisées dans les classes. Par contre, les flèches situées à l’intérieur du triangle correspondent à des tâches qui ne sont pas assez proposées (voire pas proposées) dans les classes. </a:t>
            </a:r>
          </a:p>
          <a:p>
            <a:endParaRPr lang="fr-FR" sz="1200" b="0" baseline="0" dirty="0"/>
          </a:p>
          <a:p>
            <a:r>
              <a:rPr lang="fr-FR" sz="1200" b="0" dirty="0"/>
              <a:t>Pratiquer des groupements par paquets de dix est nécessaire pour comprendre ce qu’est une dizaine. Il est indispensable d’avoir fait et défait des paquets de dix objets pour comprendre ce qu’est une dizaine, qui sera désignée par « paquets de dix » le temps nécessaire. Ces manipulations doivent être accompagnées de verbalisations de la part des élèves et de l’enseignant puis d’un travail plus formel de décomposition des nombres (par exemple 321 = 300 + 20 + 1).</a:t>
            </a:r>
          </a:p>
          <a:p>
            <a:endParaRPr lang="fr-FR" sz="1200" b="0" dirty="0"/>
          </a:p>
          <a:p>
            <a:r>
              <a:rPr lang="fr-FR" sz="1200" b="0" dirty="0"/>
              <a:t>Il est nécessaire de pratiquer des échanges à 1 contre 10 pour comprendre ce qu’est une dizaine. Il ne suffit de rassembler dix objets pour comprendre que c’est une dizaine. La pratique des échanges complète le travail sur les groupements. Elle amène les élèves à comprendre que la dizaine, puis la centaine, peuvent être évoquées par 1. Elle favorise la compréhension de la différence entre valeur et quantité (une pièce de 10 vaut plus que huit pièces de 1). Cette différence se retrouve dans le fait que la valeur d’un chiffre est fonction de sa position dans l’écriture d’un nombre. Une dizaine est une nouvelle unité qui pourra elle-même être regroupée par dix pour faire une centaine, et ainsi de suite.</a:t>
            </a:r>
          </a:p>
          <a:p>
            <a:endParaRPr lang="fr-FR" sz="1200" b="0" dirty="0">
              <a:effectLst/>
            </a:endParaRPr>
          </a:p>
          <a:p>
            <a:r>
              <a:rPr lang="fr-FR" sz="1200" b="0" kern="1200" dirty="0">
                <a:solidFill>
                  <a:schemeClr val="tx1"/>
                </a:solidFill>
                <a:effectLst/>
                <a:latin typeface="+mn-lt"/>
                <a:ea typeface="+mn-ea"/>
                <a:cs typeface="+mn-cs"/>
              </a:rPr>
              <a:t>Renforcer les pratiques situées à l’intérieur du triangle : Enseigner les numérations, c’est aussi travailler ces relations en passant plus fréquemment et de manière explicite par les unités de numération. </a:t>
            </a:r>
          </a:p>
          <a:p>
            <a:r>
              <a:rPr lang="fr-FR" sz="1200" b="0" kern="1200" dirty="0">
                <a:solidFill>
                  <a:schemeClr val="tx1"/>
                </a:solidFill>
                <a:effectLst/>
                <a:latin typeface="+mn-lt"/>
                <a:ea typeface="+mn-ea"/>
                <a:cs typeface="+mn-cs"/>
              </a:rPr>
              <a:t>Ce n’est pas mettre l’élève en difficulté que d’aborder suffisamment tôt les nombres en unités de numération.</a:t>
            </a:r>
          </a:p>
          <a:p>
            <a:r>
              <a:rPr lang="fr-FR" sz="1200" b="0" dirty="0"/>
              <a:t> </a:t>
            </a:r>
          </a:p>
          <a:p>
            <a:pPr lvl="0"/>
            <a:r>
              <a:rPr lang="fr-FR" sz="1200" b="0" dirty="0"/>
              <a:t>Les situations d’échange pour travailler l’écriture chiffrée du nombre   </a:t>
            </a:r>
          </a:p>
          <a:p>
            <a:pPr lvl="0"/>
            <a:r>
              <a:rPr lang="fr-FR" sz="1200" b="0" dirty="0"/>
              <a:t>Les situations de regroupement</a:t>
            </a:r>
          </a:p>
          <a:p>
            <a:r>
              <a:rPr lang="fr-FR" sz="1200" b="0" dirty="0"/>
              <a:t>Les situations amenant à repenser les regroupements par rapport aux échanges</a:t>
            </a:r>
          </a:p>
          <a:p>
            <a:r>
              <a:rPr lang="fr-FR" sz="1200" b="0" dirty="0"/>
              <a:t> </a:t>
            </a:r>
          </a:p>
          <a:p>
            <a:r>
              <a:rPr lang="fr-FR" sz="1200" b="1" dirty="0"/>
              <a:t> </a:t>
            </a:r>
            <a:endParaRPr lang="fr-FR" sz="1200" dirty="0"/>
          </a:p>
          <a:p>
            <a:r>
              <a:rPr lang="fr-FR" sz="1200" b="1" dirty="0"/>
              <a:t> </a:t>
            </a:r>
            <a:endParaRPr lang="fr-FR" sz="1200" dirty="0"/>
          </a:p>
          <a:p>
            <a:endParaRPr lang="fr-FR" sz="1200" kern="1200" dirty="0">
              <a:solidFill>
                <a:schemeClr val="tx1"/>
              </a:solidFill>
              <a:effectLst/>
              <a:latin typeface="+mn-lt"/>
              <a:ea typeface="+mn-ea"/>
              <a:cs typeface="+mn-cs"/>
            </a:endParaRPr>
          </a:p>
          <a:p>
            <a:endParaRPr lang="fr-FR" dirty="0"/>
          </a:p>
        </p:txBody>
      </p:sp>
    </p:spTree>
    <p:extLst>
      <p:ext uri="{BB962C8B-B14F-4D97-AF65-F5344CB8AC3E}">
        <p14:creationId xmlns:p14="http://schemas.microsoft.com/office/powerpoint/2010/main" val="980928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dirty="0"/>
              <a:t>Les différents systèmes de désignation des nombres (chiffré, oral et littéral) sont fondés sur les principes de la numération décimale. Mais alors que le système de désignation chiffré est construit à partir de règles ne souffrant aucune exception, le système oral (ou littéral) est marqué par un nombre plus ou moins important d’irrégularités, variable selon les langues. La langue française est l’une de celles qui présente le plus de difficultés, notamment pour les nombres inférieurs à 100… qui sont également les premiers à être étudiés. </a:t>
            </a:r>
            <a:br>
              <a:rPr lang="fr-FR" sz="1200" b="0" dirty="0"/>
            </a:br>
            <a:br>
              <a:rPr lang="fr-FR" sz="1200" b="0" dirty="0"/>
            </a:br>
            <a:r>
              <a:rPr lang="fr-FR" sz="1200" b="0" dirty="0"/>
              <a:t>Jusqu’à vingt, une mémorisation complète est indispensable (même si à partir de dix-sept, la suite devient régulière… jusqu’à dix-neuf) ;</a:t>
            </a:r>
          </a:p>
          <a:p>
            <a:r>
              <a:rPr lang="fr-FR" sz="1200" b="0" dirty="0"/>
              <a:t>Ensuite, la connaissance de la comptine des dizaines (vingt, trente… jusqu’à soixante) permet de dire facilement la comptine jusqu’à soixante-neuf ;</a:t>
            </a:r>
          </a:p>
          <a:p>
            <a:r>
              <a:rPr lang="fr-FR" sz="1200" b="0" dirty="0"/>
              <a:t>Les choses se compliquent ensuite jusqu’à cent !</a:t>
            </a:r>
          </a:p>
          <a:p>
            <a:r>
              <a:rPr lang="fr-FR" sz="1200" b="0" dirty="0"/>
              <a:t>On entre ensuite dans un domaine plus facile, puisque la structure en cent	aines, puis en milliers permet de reconstituer aisément la suite.</a:t>
            </a:r>
          </a:p>
          <a:p>
            <a:endParaRPr lang="fr-FR" sz="1200" b="0" dirty="0"/>
          </a:p>
          <a:p>
            <a:r>
              <a:rPr lang="fr-FR" sz="1200" b="0" dirty="0"/>
              <a:t>La confrontation entre structuration de la suite orale et structuration de la suite écrite en chiffres favorise l’appropriation de la première.</a:t>
            </a:r>
          </a:p>
          <a:p>
            <a:endParaRPr lang="fr-FR" sz="1200" b="0" dirty="0"/>
          </a:p>
          <a:p>
            <a:r>
              <a:rPr lang="fr-FR" sz="1200" b="0" dirty="0"/>
              <a:t>Insister sur les régularités et non sur ce qui apparait généralement comme des irrégularités </a:t>
            </a:r>
          </a:p>
          <a:p>
            <a:r>
              <a:rPr lang="fr-FR" sz="1200" b="0" dirty="0"/>
              <a:t>en faisant prendre conscience aux élèves de : </a:t>
            </a:r>
          </a:p>
          <a:p>
            <a:endParaRPr lang="fr-FR" sz="1200" b="0" dirty="0"/>
          </a:p>
          <a:p>
            <a:pPr lvl="1" algn="l">
              <a:buFont typeface="Wingdings" panose="05000000000000000000" pitchFamily="2" charset="2"/>
              <a:buChar char="§"/>
            </a:pPr>
            <a:r>
              <a:rPr lang="fr-FR" sz="1200" b="0" dirty="0"/>
              <a:t>la petite comptine  : un, deux, trois, quatre, cinq, six, sept, huit, neuf</a:t>
            </a:r>
          </a:p>
          <a:p>
            <a:pPr lvl="1" algn="l">
              <a:buFont typeface="Wingdings" panose="05000000000000000000" pitchFamily="2" charset="2"/>
              <a:buChar char="§"/>
            </a:pPr>
            <a:r>
              <a:rPr lang="fr-FR" sz="1200" b="0" dirty="0"/>
              <a:t>la grande comptine : un, deux, trois, quatre, cinq, six, sept, huit, neuf, dix, onze, douze, treize quatorze, quinze, seize, dix-sept, dix-huit, dix-neuf</a:t>
            </a:r>
          </a:p>
          <a:p>
            <a:pPr marL="0" indent="0" algn="l">
              <a:buNone/>
            </a:pPr>
            <a:endParaRPr lang="fr-FR" sz="1200" b="0" dirty="0"/>
          </a:p>
          <a:p>
            <a:pPr>
              <a:buClr>
                <a:srgbClr val="DD8047"/>
              </a:buClr>
              <a:buFont typeface="Wingdings" panose="05000000000000000000" pitchFamily="2" charset="2"/>
              <a:buChar char="q"/>
              <a:defRPr/>
            </a:pPr>
            <a:r>
              <a:rPr lang="fr-FR" altLang="fr-FR" sz="1200" b="0" dirty="0">
                <a:solidFill>
                  <a:prstClr val="black"/>
                </a:solidFill>
              </a:rPr>
              <a:t>les noms des dizaines ont des constructions différentes : </a:t>
            </a:r>
          </a:p>
          <a:p>
            <a:pPr lvl="2">
              <a:buClr>
                <a:srgbClr val="DD8047"/>
              </a:buClr>
              <a:buFont typeface="Wingdings" panose="05000000000000000000" pitchFamily="2" charset="2"/>
              <a:buChar char="Ø"/>
              <a:defRPr/>
            </a:pPr>
            <a:r>
              <a:rPr lang="fr-FR" altLang="fr-FR" sz="1200" b="0" dirty="0">
                <a:solidFill>
                  <a:prstClr val="black"/>
                </a:solidFill>
              </a:rPr>
              <a:t>vingt, trente : des mots nouveaux</a:t>
            </a:r>
          </a:p>
          <a:p>
            <a:pPr lvl="2">
              <a:buClr>
                <a:srgbClr val="DD8047"/>
              </a:buClr>
              <a:buFont typeface="Wingdings" panose="05000000000000000000" pitchFamily="2" charset="2"/>
              <a:buChar char="Ø"/>
              <a:defRPr/>
            </a:pPr>
            <a:r>
              <a:rPr lang="fr-FR" altLang="fr-FR" sz="1200" b="0" dirty="0">
                <a:solidFill>
                  <a:prstClr val="black"/>
                </a:solidFill>
              </a:rPr>
              <a:t>soixante-dix a une structure additive : 60 + 10</a:t>
            </a:r>
          </a:p>
          <a:p>
            <a:pPr lvl="2">
              <a:buClr>
                <a:srgbClr val="DD8047"/>
              </a:buClr>
              <a:buFont typeface="Wingdings" panose="05000000000000000000" pitchFamily="2" charset="2"/>
              <a:buChar char="Ø"/>
              <a:defRPr/>
            </a:pPr>
            <a:r>
              <a:rPr lang="fr-FR" altLang="fr-FR" sz="1200" b="0" dirty="0">
                <a:solidFill>
                  <a:prstClr val="black"/>
                </a:solidFill>
              </a:rPr>
              <a:t>quatre-vingts a une structure multiplicative : 4 x 20</a:t>
            </a:r>
          </a:p>
          <a:p>
            <a:pPr lvl="2">
              <a:buClr>
                <a:srgbClr val="DD8047"/>
              </a:buClr>
              <a:buFont typeface="Wingdings" panose="05000000000000000000" pitchFamily="2" charset="2"/>
              <a:buChar char="Ø"/>
              <a:defRPr/>
            </a:pPr>
            <a:r>
              <a:rPr lang="fr-FR" altLang="fr-FR" sz="1200" b="0" dirty="0">
                <a:solidFill>
                  <a:prstClr val="black"/>
                </a:solidFill>
              </a:rPr>
              <a:t>quatre-vingt-dix a une structure multiplicative et additive: 4 x 20 + 10</a:t>
            </a:r>
          </a:p>
          <a:p>
            <a:pPr marL="0" indent="0">
              <a:buClr>
                <a:srgbClr val="DD8047"/>
              </a:buClr>
              <a:buNone/>
              <a:defRPr/>
            </a:pPr>
            <a:r>
              <a:rPr lang="fr-FR" altLang="fr-FR" sz="1200" b="0" dirty="0">
                <a:solidFill>
                  <a:prstClr val="black"/>
                </a:solidFill>
              </a:rPr>
              <a:t> </a:t>
            </a:r>
          </a:p>
          <a:p>
            <a:pPr>
              <a:buClr>
                <a:srgbClr val="DD8047"/>
              </a:buClr>
              <a:buFont typeface="Wingdings" panose="05000000000000000000" pitchFamily="2" charset="2"/>
              <a:buChar char="q"/>
              <a:defRPr/>
            </a:pPr>
            <a:r>
              <a:rPr lang="fr-FR" altLang="fr-FR" sz="1200" b="0" dirty="0">
                <a:solidFill>
                  <a:prstClr val="black"/>
                </a:solidFill>
              </a:rPr>
              <a:t>Des conseils : </a:t>
            </a:r>
          </a:p>
          <a:p>
            <a:pPr lvl="1">
              <a:buClr>
                <a:srgbClr val="DD8047"/>
              </a:buClr>
              <a:buFont typeface="Wingdings" panose="05000000000000000000" pitchFamily="2" charset="2"/>
              <a:buChar char="Ø"/>
              <a:defRPr/>
            </a:pPr>
            <a:r>
              <a:rPr lang="fr-FR" altLang="fr-FR" sz="1200" b="0" dirty="0">
                <a:solidFill>
                  <a:prstClr val="black"/>
                </a:solidFill>
              </a:rPr>
              <a:t>Etudier simultanément les nombres de 60 à 79 pour mettre en évidence que lorsqu’on entend soixante le nombre peut aussi bien commencer par un 6 ou un 7 ; </a:t>
            </a:r>
          </a:p>
          <a:p>
            <a:pPr lvl="1">
              <a:buClr>
                <a:srgbClr val="DD8047"/>
              </a:buClr>
              <a:buFont typeface="Wingdings" panose="05000000000000000000" pitchFamily="2" charset="2"/>
              <a:buChar char="Ø"/>
              <a:defRPr/>
            </a:pPr>
            <a:r>
              <a:rPr lang="fr-FR" altLang="fr-FR" sz="1200" b="0" dirty="0">
                <a:solidFill>
                  <a:prstClr val="black"/>
                </a:solidFill>
              </a:rPr>
              <a:t>Idem avec les nombres de 80 à 99. </a:t>
            </a:r>
          </a:p>
          <a:p>
            <a:endParaRPr lang="fr-FR" dirty="0"/>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19</a:t>
            </a:fld>
            <a:endParaRPr lang="fr-FR"/>
          </a:p>
        </p:txBody>
      </p:sp>
    </p:spTree>
    <p:extLst>
      <p:ext uri="{BB962C8B-B14F-4D97-AF65-F5344CB8AC3E}">
        <p14:creationId xmlns:p14="http://schemas.microsoft.com/office/powerpoint/2010/main" val="313051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 est le chiffre le plus grand ?</a:t>
            </a:r>
          </a:p>
          <a:p>
            <a:r>
              <a:rPr lang="fr-FR" dirty="0"/>
              <a:t>Quel est le nombre le plus grand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symbole 3 peut être écrit avec une taille plus grande que le symbole 8. Par contre, le nombre 8 est plus grand que le nombre 3, indépendamment de leurs graphies.</a:t>
            </a:r>
            <a:endParaRPr lang="fr-FR" altLang="fr-FR" b="1" dirty="0">
              <a:latin typeface="Arial" panose="020B0604020202020204" pitchFamily="34" charset="0"/>
            </a:endParaRPr>
          </a:p>
          <a:p>
            <a:endParaRPr lang="fr-FR" dirty="0"/>
          </a:p>
          <a:p>
            <a:pPr defTabSz="927272"/>
            <a:r>
              <a:rPr lang="fr-FR" dirty="0"/>
              <a:t>Un nombre n’est pas une quantité mais une idée, un concept. Contrairement à la chaise, il n’a pas une existence physique. C’est une construction intellectuelle. Un nombre n’existe pas. On ne peut pas montrer le nombre 2. On peut montrer le chiffre 2. Il peut être petit, gros, rouge… </a:t>
            </a:r>
          </a:p>
          <a:p>
            <a:pPr defTabSz="927272"/>
            <a:endParaRPr lang="fr-FR" dirty="0"/>
          </a:p>
          <a:p>
            <a:pPr marL="0" marR="0" lvl="0" indent="0" algn="l" defTabSz="927272" rtl="0" eaLnBrk="1" fontAlgn="auto" latinLnBrk="0" hangingPunct="1">
              <a:lnSpc>
                <a:spcPct val="100000"/>
              </a:lnSpc>
              <a:spcBef>
                <a:spcPts val="0"/>
              </a:spcBef>
              <a:spcAft>
                <a:spcPts val="0"/>
              </a:spcAft>
              <a:buClrTx/>
              <a:buSzTx/>
              <a:buFontTx/>
              <a:buNone/>
              <a:tabLst/>
              <a:defRPr/>
            </a:pPr>
            <a:r>
              <a:rPr lang="fr-FR" dirty="0"/>
              <a:t>Un concept matériel est plus facile à installer car il suffit que l’enfant en ait vu quelques-unes pour en dégager les éléments saillants qui permettent d’identifier le concept. C’est plus dur avec les nombres.</a:t>
            </a:r>
          </a:p>
          <a:p>
            <a:pPr defTabSz="927272"/>
            <a:endParaRPr lang="fr-FR" dirty="0"/>
          </a:p>
          <a:p>
            <a:r>
              <a:rPr lang="fr-FR" altLang="fr-FR" b="0" dirty="0">
                <a:latin typeface="Arial" panose="020B0604020202020204" pitchFamily="34" charset="0"/>
              </a:rPr>
              <a:t>La graphie des chiffres, c’est-à-dire leur forme, est sans rapport avec la quantité, le nombre désigné. Un chiffre est un caractère d’imprimerie qui permet d’écrire les nombres. Il a le même statut que la lettre par rapport au mot. Il y a des nombres d’un ou plusieurs chiffres comme il y a des mots de une ou plusieurs lettres… </a:t>
            </a:r>
          </a:p>
          <a:p>
            <a:endParaRPr lang="fr-FR" b="1" dirty="0">
              <a:latin typeface="Arial" panose="020B0604020202020204" pitchFamily="34" charset="0"/>
            </a:endParaRPr>
          </a:p>
          <a:p>
            <a:endParaRPr lang="fr-FR" dirty="0"/>
          </a:p>
          <a:p>
            <a:endParaRPr lang="fr-FR" sz="1200" b="0" i="0" u="none" strike="noStrike" kern="1200" dirty="0">
              <a:solidFill>
                <a:schemeClr val="tx1"/>
              </a:solidFill>
              <a:effectLst/>
              <a:latin typeface="+mn-lt"/>
              <a:ea typeface="+mn-ea"/>
              <a:cs typeface="+mn-cs"/>
            </a:endParaRPr>
          </a:p>
          <a:p>
            <a:endParaRPr lang="fr-FR" sz="1200" b="0" i="0" u="none" strike="noStrike" kern="1200" dirty="0">
              <a:solidFill>
                <a:schemeClr val="tx1"/>
              </a:solidFill>
              <a:effectLst/>
              <a:latin typeface="+mn-lt"/>
              <a:ea typeface="+mn-ea"/>
              <a:cs typeface="+mn-cs"/>
            </a:endParaRPr>
          </a:p>
          <a:p>
            <a:endParaRPr lang="fr-FR" sz="1200" b="0" i="0" u="none" strike="noStrike" kern="1200" dirty="0">
              <a:solidFill>
                <a:schemeClr val="tx1"/>
              </a:solidFill>
              <a:effectLst/>
              <a:latin typeface="+mn-lt"/>
              <a:ea typeface="+mn-ea"/>
              <a:cs typeface="+mn-cs"/>
            </a:endParaRPr>
          </a:p>
          <a:p>
            <a:endParaRPr lang="fr-FR"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2</a:t>
            </a:fld>
            <a:endParaRPr lang="fr-FR"/>
          </a:p>
        </p:txBody>
      </p:sp>
    </p:spTree>
    <p:extLst>
      <p:ext uri="{BB962C8B-B14F-4D97-AF65-F5344CB8AC3E}">
        <p14:creationId xmlns:p14="http://schemas.microsoft.com/office/powerpoint/2010/main" val="297401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sz="1200" b="1" baseline="0" dirty="0">
                <a:latin typeface="+mn-lt"/>
              </a:rPr>
              <a:t>Structuration de la suite des écritures chiffrées :</a:t>
            </a:r>
          </a:p>
          <a:p>
            <a:pPr marL="173864" indent="-173864">
              <a:buFont typeface="Wingdings" panose="05000000000000000000" pitchFamily="2" charset="2"/>
              <a:buChar char="Ø"/>
            </a:pPr>
            <a:r>
              <a:rPr lang="fr-FR" sz="1200" baseline="0" dirty="0">
                <a:latin typeface="+mn-lt"/>
              </a:rPr>
              <a:t>Connaître le procédé (algorithme) de fabrication de la suite des nombres</a:t>
            </a:r>
          </a:p>
          <a:p>
            <a:pPr marL="173864" indent="-173864">
              <a:buFont typeface="Wingdings" panose="05000000000000000000" pitchFamily="2" charset="2"/>
              <a:buChar char="Ø"/>
            </a:pPr>
            <a:r>
              <a:rPr lang="fr-FR" sz="1200" baseline="0" dirty="0">
                <a:latin typeface="+mn-lt"/>
              </a:rPr>
              <a:t>Prendre conscience des régularités de la suite numérique écrite et de son aspect arithmétique</a:t>
            </a:r>
          </a:p>
          <a:p>
            <a:pPr marL="173864" indent="-173864">
              <a:buFont typeface="Wingdings" panose="05000000000000000000" pitchFamily="2" charset="2"/>
              <a:buChar char="Ø"/>
            </a:pPr>
            <a:endParaRPr lang="fr-FR"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mn-lt"/>
              </a:rPr>
              <a:t>On va plus loin et plus vite avec </a:t>
            </a:r>
            <a:r>
              <a:rPr lang="fr-FR" sz="1200" b="1" dirty="0">
                <a:solidFill>
                  <a:prstClr val="black"/>
                </a:solidFill>
                <a:latin typeface="+mn-lt"/>
              </a:rPr>
              <a:t>la numération écrite…</a:t>
            </a:r>
            <a:r>
              <a:rPr lang="fr-FR" sz="1200" dirty="0">
                <a:solidFill>
                  <a:prstClr val="black"/>
                </a:solidFill>
                <a:latin typeface="+mn-lt"/>
              </a:rPr>
              <a:t> On prend conscience de la régularité de la suite des nombres (numération chiffrée) dès la GS de maternelle et le CP  : le tableau des nombres (ou château des nombres – ERMEL) , spirales des nombres … On peut dénombrer une quantité dont on ne sait pas encore lire le cardinal. On peut écrire le nombre suivant sans avoir la nécessité de savoir le lire : 123456788 puis 123456789 puis 123456790… </a:t>
            </a:r>
          </a:p>
          <a:p>
            <a:pPr marL="0" indent="0">
              <a:buFontTx/>
              <a:buNone/>
            </a:pPr>
            <a:endParaRPr lang="fr-FR" sz="1200" baseline="0" dirty="0">
              <a:latin typeface="+mn-lt"/>
            </a:endParaRPr>
          </a:p>
          <a:p>
            <a:pPr marL="173864" indent="-173864">
              <a:buFont typeface="Wingdings" panose="05000000000000000000" pitchFamily="2" charset="2"/>
              <a:buChar char="Ø"/>
            </a:pPr>
            <a:endParaRPr lang="fr-FR" sz="1200" baseline="0" dirty="0">
              <a:latin typeface="+mn-lt"/>
            </a:endParaRPr>
          </a:p>
          <a:p>
            <a:pPr lvl="0"/>
            <a:r>
              <a:rPr lang="fr-FR" sz="1200" b="1" dirty="0">
                <a:latin typeface="+mn-lt"/>
              </a:rPr>
              <a:t>Les situations abordant le point de vue algorithmique (dans les deux systèmes de numération)</a:t>
            </a:r>
            <a:endParaRPr lang="fr-FR" sz="1200" dirty="0">
              <a:latin typeface="+mn-lt"/>
            </a:endParaRPr>
          </a:p>
          <a:p>
            <a:pPr marL="173864" indent="-173864">
              <a:buFont typeface="Wingdings" panose="05000000000000000000" pitchFamily="2" charset="2"/>
              <a:buChar char="Ø"/>
            </a:pPr>
            <a:endParaRPr lang="fr-FR" sz="1200" baseline="0" dirty="0">
              <a:latin typeface="+mn-lt"/>
            </a:endParaRPr>
          </a:p>
          <a:p>
            <a:endParaRPr lang="fr-FR" sz="1200" b="1" dirty="0">
              <a:latin typeface="+mn-lt"/>
            </a:endParaRPr>
          </a:p>
          <a:p>
            <a:r>
              <a:rPr lang="fr-FR" sz="1200" b="1" dirty="0">
                <a:latin typeface="+mn-lt"/>
              </a:rPr>
              <a:t>Pourquoi et comment travailler la compréhension de l’algorithme de la suite des nombres écrits en chiffres ? </a:t>
            </a:r>
            <a:endParaRPr lang="fr-FR" sz="1200" dirty="0">
              <a:latin typeface="+mn-lt"/>
            </a:endParaRPr>
          </a:p>
          <a:p>
            <a:endParaRPr lang="fr-FR" sz="1200" dirty="0">
              <a:latin typeface="+mn-lt"/>
            </a:endParaRPr>
          </a:p>
          <a:p>
            <a:r>
              <a:rPr lang="fr-FR" altLang="fr-FR" sz="1200" dirty="0">
                <a:latin typeface="+mn-lt"/>
              </a:rPr>
              <a:t>Comprendre l’organisation de la suite numérique des entiers naturels signifie entre autres de savoir obtenir l’écriture chiffrée du nombre qui précède ou du nombre qui suit. </a:t>
            </a:r>
            <a:r>
              <a:rPr lang="fr-FR" sz="1200" dirty="0">
                <a:latin typeface="+mn-lt"/>
              </a:rPr>
              <a:t>La compréhension complète du fonctionnement de l’algorithme de la suite des nombres écrits en chiffres suppose, entre autre, de savoir que " ajouter 1 à un nombre " revient à énoncer (oralement ou par écrit) le nombre suivant.</a:t>
            </a:r>
          </a:p>
          <a:p>
            <a:endParaRPr lang="fr-FR" dirty="0"/>
          </a:p>
          <a:p>
            <a:endParaRPr lang="fr-FR" dirty="0"/>
          </a:p>
          <a:p>
            <a:endParaRPr lang="fr-FR" dirty="0">
              <a:solidFill>
                <a:prstClr val="black"/>
              </a:solidFill>
            </a:endParaRPr>
          </a:p>
          <a:p>
            <a:endParaRPr lang="fr-FR" dirty="0"/>
          </a:p>
          <a:p>
            <a:endParaRPr lang="fr-FR" dirty="0"/>
          </a:p>
          <a:p>
            <a:endParaRPr lang="fr-FR" dirty="0"/>
          </a:p>
        </p:txBody>
      </p:sp>
    </p:spTree>
    <p:extLst>
      <p:ext uri="{BB962C8B-B14F-4D97-AF65-F5344CB8AC3E}">
        <p14:creationId xmlns:p14="http://schemas.microsoft.com/office/powerpoint/2010/main" val="462360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Au cycle 1, les nombres entiers sont liés aux objets qu’ils </a:t>
            </a:r>
            <a:r>
              <a:rPr lang="fr-FR" sz="1200" b="1" kern="1200" dirty="0">
                <a:solidFill>
                  <a:schemeClr val="tx1"/>
                </a:solidFill>
                <a:effectLst/>
                <a:latin typeface="+mn-lt"/>
                <a:ea typeface="+mn-ea"/>
                <a:cs typeface="+mn-cs"/>
              </a:rPr>
              <a:t>ont servi </a:t>
            </a:r>
            <a:r>
              <a:rPr lang="fr-FR" sz="1200" kern="1200" dirty="0">
                <a:solidFill>
                  <a:schemeClr val="tx1"/>
                </a:solidFill>
                <a:effectLst/>
                <a:latin typeface="+mn-lt"/>
                <a:ea typeface="+mn-ea"/>
                <a:cs typeface="+mn-cs"/>
              </a:rPr>
              <a:t>à dénombrer, puis ils s’en détachent progressivement pour prendre pleinement leur statut de nombres, indépendants des collections. De la même façon, les fractions sont tout d’abord liées aux partages physiques dont elles rendent compte, avant de s’en détacher progressivement à travers des comparaisons, des rangements, des repérages sur une demi-droite graduée, des calculs, pour prendre pleinement leur </a:t>
            </a:r>
            <a:r>
              <a:rPr lang="fr-FR" sz="1200" b="1" kern="1200" dirty="0">
                <a:solidFill>
                  <a:schemeClr val="tx1"/>
                </a:solidFill>
                <a:effectLst/>
                <a:latin typeface="+mn-lt"/>
                <a:ea typeface="+mn-ea"/>
                <a:cs typeface="+mn-cs"/>
              </a:rPr>
              <a:t>statut de nombres </a:t>
            </a:r>
            <a:endParaRPr lang="fr-FR" sz="1200" kern="1200" dirty="0">
              <a:solidFill>
                <a:schemeClr val="tx1"/>
              </a:solidFill>
              <a:effectLst/>
              <a:latin typeface="+mn-lt"/>
              <a:ea typeface="+mn-ea"/>
              <a:cs typeface="+mn-cs"/>
            </a:endParaRPr>
          </a:p>
          <a:p>
            <a:br>
              <a:rPr lang="fr-FR" sz="1200"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Au cycle 3</a:t>
            </a:r>
            <a:r>
              <a:rPr lang="fr-FR" sz="1200" kern="1200" dirty="0">
                <a:solidFill>
                  <a:schemeClr val="tx1"/>
                </a:solidFill>
                <a:effectLst/>
                <a:latin typeface="+mn-lt"/>
                <a:ea typeface="+mn-ea"/>
                <a:cs typeface="+mn-cs"/>
              </a:rPr>
              <a:t>, on fait évoluer le statut du nombre pour exprimer des quantités et des mesures de grandeurs qui ne sont plus égales à un nombre entier d’unités. L’étude des fractions, initiée dès le début du cycle, se poursuit en différents temps sur plusieurs mois. Les formulations orales (du type « trois quarts » ou « vingt-sept dixièmes ») sont privilégiées dans un premier temps ; les écritures symboliques (3/4 ou 27/10) apparaissent ensuite très progressivement, avant que l’écriture d’un nombre décimal sous la forme d’une écriture à virgule n’intervienne. L’introduction de l’écriture à virgule, en première année du cycle, ne remplace pas les écritures utilisant des fractions décimales, ces deux types d’écritures coexistent tout au long du cycle, pour renforcer la compréhension du codage que constitue l’écriture à virgule d’un nombre décimal. Ces travaux sont l’occasion de nouvelles manipulations où cette fois, si une plaque représente l’unité, une barre représentera un dixième et un petit carré ou cube un centième, comme dans le tableau de l’introduction pour trois-cent-dix-huit centièmes. Une fois introduites, les différentes formulations et écritures cohabitent ; l’introduction de l’écriture à virgule n’entraine pas la disparition des fractions décimales ; au contraire l’utilisation des fractions décimales contribue à donner du sens aux calculs effectués avec les écritures à virgule. Le calcul en ligne permet de faire travailler la variété des écritures et des décompositions d’un nombre. Par exemple : 3,4 + 12,8 c’est « 3 unités et 12 unités plus 4 dixièmes et 8 dixièmes… » ou « 34 dixièmes plus 128 dixièmes… ». </a:t>
            </a:r>
          </a:p>
          <a:p>
            <a:r>
              <a:rPr lang="fr-FR" sz="1200" kern="1200" dirty="0">
                <a:solidFill>
                  <a:schemeClr val="tx1"/>
                </a:solidFill>
                <a:effectLst/>
                <a:latin typeface="+mn-lt"/>
                <a:ea typeface="+mn-ea"/>
                <a:cs typeface="+mn-cs"/>
              </a:rPr>
              <a:t>En poursuivant le travail sur les différentes représentations d’un même nombre, on amène les élèves à distinguer un nombre de l’une de ses écritures (par exemple, 14 , 0,25, 624 sont plusieurs représentations du même nombre). Les nouveaux nombres rencontrés au cycle 3 sont utilisés pour résoudre des problèmes.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Pour chacune de ces étapes, le recours à l’oral est privilégié et les écritures symboliques utilisant le trait de fraction et la virgule ne sont introduites qu’une fois le sens construit et non </a:t>
            </a:r>
            <a:r>
              <a:rPr lang="fr-FR" sz="1200" i="1" kern="1200" dirty="0">
                <a:solidFill>
                  <a:schemeClr val="tx1"/>
                </a:solidFill>
                <a:effectLst/>
                <a:latin typeface="+mn-lt"/>
                <a:ea typeface="+mn-ea"/>
                <a:cs typeface="+mn-cs"/>
              </a:rPr>
              <a:t>a priori </a:t>
            </a:r>
            <a:r>
              <a:rPr lang="fr-FR" sz="1200" kern="1200" dirty="0">
                <a:solidFill>
                  <a:schemeClr val="tx1"/>
                </a:solidFill>
                <a:effectLst/>
                <a:latin typeface="+mn-lt"/>
                <a:ea typeface="+mn-ea"/>
                <a:cs typeface="+mn-cs"/>
              </a:rPr>
              <a:t>; le repérage sur une demi-droite graduée est une forme de représentation qui participe à la compréhension des différentes notions travaillées. </a:t>
            </a: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21</a:t>
            </a:fld>
            <a:endParaRPr lang="fr-FR"/>
          </a:p>
        </p:txBody>
      </p:sp>
    </p:spTree>
    <p:extLst>
      <p:ext uri="{BB962C8B-B14F-4D97-AF65-F5344CB8AC3E}">
        <p14:creationId xmlns:p14="http://schemas.microsoft.com/office/powerpoint/2010/main" val="3522311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arenBoth"/>
            </a:pPr>
            <a:r>
              <a:rPr lang="fr-FR" sz="1200" i="1" dirty="0"/>
              <a:t>Après</a:t>
            </a:r>
            <a:r>
              <a:rPr lang="fr-FR" sz="1200" b="1" i="1" dirty="0"/>
              <a:t> </a:t>
            </a:r>
            <a:r>
              <a:rPr lang="fr-FR" sz="1200" i="1" dirty="0"/>
              <a:t>3,5 il y a 3,6. / Entre 5,12 et 5,13, il n’y a aucun nombre. </a:t>
            </a:r>
          </a:p>
          <a:p>
            <a:pPr indent="-57150"/>
            <a:r>
              <a:rPr lang="fr-FR" sz="1200" dirty="0"/>
              <a:t>(2) (« 3 virgule 8 ») (7m35 7€35 7kg350) </a:t>
            </a:r>
          </a:p>
          <a:p>
            <a:pPr lvl="1"/>
            <a:r>
              <a:rPr lang="fr-FR" sz="1200" dirty="0"/>
              <a:t>3,5 &lt; 3,47 car 47 &gt;    / 57,2 + 2,9 = 9,11 / 3,15 – 2,7 = 1,8 / 28,5 x 100 = 28,500 ou 28,5 x 100 = 2800,50</a:t>
            </a:r>
          </a:p>
          <a:p>
            <a:endParaRPr lang="fr-FR" sz="1200" dirty="0"/>
          </a:p>
          <a:p>
            <a:r>
              <a:rPr lang="fr-FR" sz="1200" dirty="0"/>
              <a:t>Les difficultés sont multiples certaines sont directement liées à la rupture qui existe entre nombres entiers et nombres décimaux. </a:t>
            </a:r>
          </a:p>
          <a:p>
            <a:r>
              <a:rPr lang="fr-FR" sz="1200" dirty="0"/>
              <a:t>Quand le réinvestissement des connaissances sur les entiers ne marche pas. </a:t>
            </a:r>
          </a:p>
          <a:p>
            <a:endParaRPr lang="fr-FR" sz="1200" dirty="0"/>
          </a:p>
          <a:p>
            <a:r>
              <a:rPr lang="fr-FR" sz="1200" dirty="0"/>
              <a:t>Les difficultés peuvent être liées aux conceptions des élèves « théorèmes élèves ». Elles peuvent être renforcées par des pratiques enseignantes. Des automatismes introduits sur les entiers sans construction du sens et non transférables aux décimaux.</a:t>
            </a:r>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22</a:t>
            </a:fld>
            <a:endParaRPr lang="fr-FR"/>
          </a:p>
        </p:txBody>
      </p:sp>
    </p:spTree>
    <p:extLst>
      <p:ext uri="{BB962C8B-B14F-4D97-AF65-F5344CB8AC3E}">
        <p14:creationId xmlns:p14="http://schemas.microsoft.com/office/powerpoint/2010/main" val="735478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convient d’être vigilant dans la construction simultanée du sens (compréhension de l’aspect positionnel et décimal de notre numération) et de la technique lors des travaux dédiés aux changements d’écriture d’un même nombre : un élève pourrait donner l’illusion de maîtriser les transformations d’écritures alors qu’il n’agit que par mimétisme.</a:t>
            </a:r>
          </a:p>
          <a:p>
            <a:endParaRPr lang="fr-FR" dirty="0"/>
          </a:p>
          <a:p>
            <a:pPr marL="171450" indent="-171450">
              <a:buFont typeface="Wingdings" pitchFamily="2" charset="2"/>
              <a:buChar char="§"/>
            </a:pPr>
            <a:endParaRPr lang="fr-FR" dirty="0"/>
          </a:p>
          <a:p>
            <a:pPr marL="171450" indent="-171450">
              <a:buFont typeface="Wingdings" pitchFamily="2" charset="2"/>
              <a:buChar char="§"/>
            </a:pPr>
            <a:endParaRPr lang="fr-FR" dirty="0"/>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23</a:t>
            </a:fld>
            <a:endParaRPr lang="fr-FR"/>
          </a:p>
        </p:txBody>
      </p:sp>
    </p:spTree>
    <p:extLst>
      <p:ext uri="{BB962C8B-B14F-4D97-AF65-F5344CB8AC3E}">
        <p14:creationId xmlns:p14="http://schemas.microsoft.com/office/powerpoint/2010/main" val="227866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Pourquoi l’humanité a-t-elle construit le concept de nombre ?</a:t>
            </a:r>
          </a:p>
          <a:p>
            <a:endParaRPr lang="fr-FR" dirty="0"/>
          </a:p>
          <a:p>
            <a:r>
              <a:rPr lang="fr-FR" dirty="0"/>
              <a:t>A l’origine, l’être humain n’a pas la notion de nombre, tout au plus est-il capable de percevoir de très petites quantités, jusqu’à trois ou quatre.</a:t>
            </a:r>
          </a:p>
          <a:p>
            <a:endParaRPr lang="fr-FR" dirty="0"/>
          </a:p>
          <a:p>
            <a:r>
              <a:rPr lang="fr-FR" dirty="0"/>
              <a:t>L’invention des nombres est une aventure collective de l’humanité. Il a fallu plusieurs millénaires pour passer de la perception des quantités à leur évocation par des nombres au travers d’un long processus d’abstraction. Il a encore fallu plusieurs siècles pour aboutir à un système permettant d’exprimer symboliquement les nombres et, particulièrement, à notre numération positionnelle décimale utilisant les dix chiffres de 0 à 9. Toute une longue histoire pour passer des quantités aux nombres, des nombres aux chiffres.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regard historique aide à comprendre pour quoi l’apprentissage de notions qui nous paraissent si familières (et donc si simples) peut se révéler semé d’écueils pour de jeunes enfants.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3</a:t>
            </a:fld>
            <a:endParaRPr lang="fr-FR"/>
          </a:p>
        </p:txBody>
      </p:sp>
    </p:spTree>
    <p:extLst>
      <p:ext uri="{BB962C8B-B14F-4D97-AF65-F5344CB8AC3E}">
        <p14:creationId xmlns:p14="http://schemas.microsoft.com/office/powerpoint/2010/main" val="6331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Comment évaluer la maîtrise du concept de nombre naturel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Le concept mathématiques de nombre est caractérisé par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b="0" dirty="0">
                <a:solidFill>
                  <a:schemeClr val="tx1"/>
                </a:solidFill>
              </a:rPr>
              <a:t>Les situations problématiques qui lui donnent du sens (c’est-à-dire les questions auxquelles son utilisation permet de répondre efficacement).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b="0" dirty="0">
                <a:solidFill>
                  <a:schemeClr val="tx1"/>
                </a:solidFill>
              </a:rPr>
              <a:t>L’ensemble des propriétés et des techniques (regroupées sous le terme d’invariants) qui permettent d’opérer sur les nombres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b="0" dirty="0">
                <a:solidFill>
                  <a:schemeClr val="tx1"/>
                </a:solidFill>
              </a:rPr>
              <a:t>Les représentations qui permettent d’évoquer le concept (sous forme langagière, symbolique, graphique…)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 </a:t>
            </a:r>
            <a:r>
              <a:rPr lang="fr-FR" b="0" dirty="0">
                <a:solidFill>
                  <a:schemeClr val="tx1"/>
                </a:solidFill>
              </a:rPr>
              <a:t>Le concept de nombre se construit au travers de … et on peut apprécier l’appropriation du concept quand…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Le sens des nombres ne se limite pas à des connaissances académiques sur les nombres ; il se construit et se manifeste dans la compréhension et l’usage combiné de propriétés, de relations, de désignations et par la pratique d’opérations dans lesquelles un nombre intervient comme acteur ou comme résultat. Compter, calculer, résoudre des problèmes sont ainsi à la fois des mises en application et des contributions à la construction de la « notion de nombre ».</a:t>
            </a:r>
          </a:p>
          <a:p>
            <a:endParaRPr lang="fr-FR" b="0" dirty="0">
              <a:solidFill>
                <a:schemeClr val="tx1"/>
              </a:solidFill>
            </a:endParaRPr>
          </a:p>
          <a:p>
            <a:r>
              <a:rPr lang="fr-FR" b="0" dirty="0">
                <a:solidFill>
                  <a:schemeClr val="tx1"/>
                </a:solidFill>
              </a:rPr>
              <a:t>Composante Problèmes : ensemble des problèmes que la maîtrise du concept permet de résoudre efficacement</a:t>
            </a:r>
          </a:p>
          <a:p>
            <a:r>
              <a:rPr lang="fr-FR" b="0" dirty="0">
                <a:solidFill>
                  <a:schemeClr val="tx1"/>
                </a:solidFill>
              </a:rPr>
              <a:t>Composante Langage : ensemble des représentations langagières et non langagières qui permettent de le représenter : mots, symboles, représentations schématiques.</a:t>
            </a:r>
          </a:p>
          <a:p>
            <a:r>
              <a:rPr lang="fr-FR" b="0" dirty="0">
                <a:solidFill>
                  <a:schemeClr val="tx1"/>
                </a:solidFill>
              </a:rPr>
              <a:t>Composante Invariants : </a:t>
            </a:r>
          </a:p>
          <a:p>
            <a:pPr marL="171450" indent="-171450">
              <a:buFontTx/>
              <a:buChar char="-"/>
            </a:pPr>
            <a:r>
              <a:rPr lang="fr-FR" b="0" dirty="0">
                <a:solidFill>
                  <a:schemeClr val="tx1"/>
                </a:solidFill>
              </a:rPr>
              <a:t>Propriétés : ensemble des définitions, propriétés, théorèmes qui permettent de justifier les techniques utilisées.</a:t>
            </a:r>
          </a:p>
          <a:p>
            <a:pPr marL="171450" indent="-171450">
              <a:buFontTx/>
              <a:buChar char="-"/>
            </a:pPr>
            <a:r>
              <a:rPr lang="fr-FR" b="0" dirty="0">
                <a:solidFill>
                  <a:schemeClr val="tx1"/>
                </a:solidFill>
              </a:rPr>
              <a:t>Techniques : ensemble des résultats connus, des techniques, des procédures qui permettent de travailler avec ce concept.</a:t>
            </a:r>
          </a:p>
          <a:p>
            <a:pPr marL="228600" indent="-228600">
              <a:buAutoNum type="arabicPeriod"/>
            </a:pPr>
            <a:endParaRPr lang="fr-FR" b="0" dirty="0">
              <a:solidFill>
                <a:schemeClr val="tx1"/>
              </a:solidFill>
            </a:endParaRPr>
          </a:p>
          <a:p>
            <a:r>
              <a:rPr lang="fr-FR" sz="1200" b="0" kern="1200" dirty="0">
                <a:solidFill>
                  <a:schemeClr val="tx1"/>
                </a:solidFill>
                <a:effectLst/>
                <a:latin typeface="+mn-lt"/>
                <a:ea typeface="+mn-ea"/>
                <a:cs typeface="+mn-cs"/>
              </a:rPr>
              <a:t>L’enjeu d’un apprentissage du nombre à l’école va donc comporter deux aspects qui vont non pas se succéder mais être présents en parallèle et de façon dialectique : l’étude des nombres et la résolution des problèmes à l’aide des nombres : le nombre objet et le nombre outil.</a:t>
            </a:r>
          </a:p>
          <a:p>
            <a:endParaRPr lang="fr-FR" b="1" dirty="0"/>
          </a:p>
          <a:p>
            <a:endParaRPr lang="fr-FR" dirty="0"/>
          </a:p>
          <a:p>
            <a:pPr marL="274320" lvl="1" indent="0" algn="just">
              <a:buNone/>
            </a:pPr>
            <a:endParaRPr lang="fr-FR" sz="1200" b="0" i="0" dirty="0"/>
          </a:p>
          <a:p>
            <a:pPr marL="228600" indent="-228600">
              <a:buAutoNum type="arabicPeriod"/>
            </a:pPr>
            <a:endParaRPr lang="fr-FR" dirty="0"/>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4</a:t>
            </a:fld>
            <a:endParaRPr lang="fr-FR"/>
          </a:p>
        </p:txBody>
      </p:sp>
    </p:spTree>
    <p:extLst>
      <p:ext uri="{BB962C8B-B14F-4D97-AF65-F5344CB8AC3E}">
        <p14:creationId xmlns:p14="http://schemas.microsoft.com/office/powerpoint/2010/main" val="226835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Pourquoi l’humanité a-t-elle construit le concept de nombre ?  NOMBRE OUTIL (cf. diapo RDP)</a:t>
            </a:r>
          </a:p>
          <a:p>
            <a:endParaRPr lang="fr-FR" dirty="0"/>
          </a:p>
          <a:p>
            <a:r>
              <a:rPr lang="fr-FR" dirty="0"/>
              <a:t>Dans l’histoire de l’humanité, le nombre apparait comme une </a:t>
            </a:r>
            <a:r>
              <a:rPr lang="fr-FR" b="1" dirty="0"/>
              <a:t>construction intellectuelle </a:t>
            </a:r>
            <a:r>
              <a:rPr lang="fr-FR" dirty="0"/>
              <a:t>pour faciliter la résolution de certains problèmes pratiques : conserver la </a:t>
            </a:r>
            <a:r>
              <a:rPr lang="fr-FR" b="1" dirty="0"/>
              <a:t>mémoire de la quantité</a:t>
            </a:r>
            <a:r>
              <a:rPr lang="fr-FR" dirty="0"/>
              <a:t>, garder la </a:t>
            </a:r>
            <a:r>
              <a:rPr lang="fr-FR" b="1" dirty="0"/>
              <a:t>mémoire d’une position</a:t>
            </a:r>
            <a:r>
              <a:rPr lang="fr-FR" dirty="0"/>
              <a:t>, </a:t>
            </a:r>
            <a:r>
              <a:rPr lang="fr-FR" b="1" dirty="0"/>
              <a:t>comparer des quantités sans avoir à manipuler les collections correspondantes, prévoir le résultat d’une action sur une collection avant que celle-ci ait lieu (ajout, retrait, partage). </a:t>
            </a:r>
          </a:p>
          <a:p>
            <a:endParaRPr lang="fr-FR" b="1" dirty="0"/>
          </a:p>
          <a:p>
            <a:r>
              <a:rPr lang="fr-FR" b="0" i="1" dirty="0"/>
              <a:t>Exemples : besoin de vérifier la stabilité ou non dans le temps d’une quantité : moutons du berger lorsqu’il les fait rentrer à la bergerie (sont-ils tous là ? N’en </a:t>
            </a:r>
            <a:r>
              <a:rPr lang="fr-FR" b="0" i="1" dirty="0" err="1"/>
              <a:t>a-t-il</a:t>
            </a:r>
            <a:r>
              <a:rPr lang="fr-FR" b="0" i="1" dirty="0"/>
              <a:t> pas égaré durant la journée ?...) ; effectifs d’une armée entre le début et la fin d’une bataille ou bien à celles dans lesquelles il doit produire une quantité d’objets en lien avec une quantité déjà constituée (dans le commerce, adapter le paiement à la quantité livrée ; prévoir des hébergements suffisants pour une population donnée…).</a:t>
            </a:r>
          </a:p>
          <a:p>
            <a:endParaRPr lang="fr-FR" b="1" dirty="0"/>
          </a:p>
          <a:p>
            <a:r>
              <a:rPr lang="fr-FR" sz="1200" kern="1200" dirty="0">
                <a:solidFill>
                  <a:schemeClr val="tx1"/>
                </a:solidFill>
                <a:effectLst/>
                <a:latin typeface="+mn-lt"/>
                <a:ea typeface="+mn-ea"/>
                <a:cs typeface="+mn-cs"/>
              </a:rPr>
              <a:t>Dans toutes ces situations, il s’agit soit d’être en mesure d’évoquer une quantité sans devoir exhiber la collection correspondante, soit de construire une collection dont le cardinal dépend d’une collection donnée et ce, y compris en l’absence de cette dernière </a:t>
            </a:r>
            <a:r>
              <a:rPr lang="fr-FR" sz="1200" i="1" kern="1200" dirty="0">
                <a:solidFill>
                  <a:schemeClr val="tx1"/>
                </a:solidFill>
                <a:effectLst/>
                <a:latin typeface="+mn-lt"/>
                <a:ea typeface="+mn-ea"/>
                <a:cs typeface="+mn-cs"/>
              </a:rPr>
              <a:t>(exemple de la photocopieuse Fabien </a:t>
            </a:r>
            <a:r>
              <a:rPr lang="fr-FR" sz="1200" i="1" kern="1200" dirty="0" err="1">
                <a:solidFill>
                  <a:schemeClr val="tx1"/>
                </a:solidFill>
                <a:effectLst/>
                <a:latin typeface="+mn-lt"/>
                <a:ea typeface="+mn-ea"/>
                <a:cs typeface="+mn-cs"/>
              </a:rPr>
              <a:t>Emprin</a:t>
            </a:r>
            <a:r>
              <a:rPr lang="fr-FR" sz="1200" i="1"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On voit sur l’exemple de ce premier problème que le nombre est inventé pour éviter la manipulation lorsque celle-ci devient trop pénible : pour troquer des moutons contre des céréales, utiliser l’intermédiaire du nombre demandera moins de travail physique que la mise en correspondance effective d’une collection de sacs de grains avec les bêtes d’un troupeau.</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Il s’agit de se rendre la vie meilleure en remplaçant des manipulations parfois difficiles par une opération intellectuelle (souci d’économie). </a:t>
            </a:r>
            <a:r>
              <a:rPr lang="fr-FR" b="1" dirty="0"/>
              <a:t>Le nombre est un outil </a:t>
            </a:r>
            <a:r>
              <a:rPr lang="fr-FR" dirty="0"/>
              <a:t>facilitant leur résolution, la rendant moins couteuse en libérant des manipulations longues et pénibles : le nombre se construit, d’une certaine façon, comme substitut de la manipulation matérielle. Il </a:t>
            </a:r>
            <a:r>
              <a:rPr lang="fr-FR" b="1" dirty="0"/>
              <a:t>permet de penser le monde avant d’agir sur lui </a:t>
            </a:r>
            <a:r>
              <a:rPr lang="fr-FR" dirty="0"/>
              <a:t>; il donne la possibilité de renoncer à certaines actions, après en avoir anticipé les conséquences.</a:t>
            </a:r>
          </a:p>
          <a:p>
            <a:endParaRPr lang="fr-FR" dirty="0"/>
          </a:p>
          <a:p>
            <a:r>
              <a:rPr lang="fr-FR" i="1" dirty="0"/>
              <a:t>NB : Relation entre ordinal et cardinal : Dénombrer en comptant de un en un revient à utiliser l’aspect ordinal (on numérote chaque objet) pour obtenir le cardinal de la collection (le numéro attribué au dernier objet est le cardinal de la collection).</a:t>
            </a:r>
          </a:p>
          <a:p>
            <a:r>
              <a:rPr lang="fr-FR" i="1" dirty="0"/>
              <a:t>Ainsi dans le calendrier, la date 14 janvier indique à la fois qu’on est le 14</a:t>
            </a:r>
            <a:r>
              <a:rPr lang="fr-FR" i="1" baseline="30000" dirty="0"/>
              <a:t>ème</a:t>
            </a:r>
            <a:r>
              <a:rPr lang="fr-FR" i="1" dirty="0"/>
              <a:t> jour du mois et que, à la fin de ce jour, 14 jours se seront écoulés depuis le début du mois.</a:t>
            </a:r>
          </a:p>
          <a:p>
            <a:endParaRPr lang="fr-FR" dirty="0"/>
          </a:p>
          <a:p>
            <a:endParaRPr lang="fr-FR"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5</a:t>
            </a:fld>
            <a:endParaRPr lang="fr-FR"/>
          </a:p>
        </p:txBody>
      </p:sp>
    </p:spTree>
    <p:extLst>
      <p:ext uri="{BB962C8B-B14F-4D97-AF65-F5344CB8AC3E}">
        <p14:creationId xmlns:p14="http://schemas.microsoft.com/office/powerpoint/2010/main" val="7208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connaissances sur les nombres (sous leur aspect objet) sont constituées par :</a:t>
            </a:r>
          </a:p>
          <a:p>
            <a:pPr marL="171450" indent="-171450">
              <a:buFontTx/>
              <a:buChar char="-"/>
            </a:pPr>
            <a:r>
              <a:rPr lang="fr-FR" dirty="0"/>
              <a:t>Les mots nombres (un, deux, trois exprimés à l’oral)</a:t>
            </a:r>
          </a:p>
          <a:p>
            <a:pPr marL="171450" indent="-171450">
              <a:buFontTx/>
              <a:buChar char="-"/>
            </a:pPr>
            <a:r>
              <a:rPr lang="fr-FR" dirty="0"/>
              <a:t>L’écriture des nombres (des chiffres pour écrire les nombres, 1, 15, 23…)</a:t>
            </a:r>
          </a:p>
          <a:p>
            <a:pPr marL="171450" indent="-171450">
              <a:buFontTx/>
              <a:buChar char="-"/>
            </a:pPr>
            <a:r>
              <a:rPr lang="fr-FR" dirty="0"/>
              <a:t>Les constellations du dé, ou d’autres représentations analogiques des nombres par des collections organisées.</a:t>
            </a:r>
          </a:p>
          <a:p>
            <a:pPr marL="171450" indent="-171450">
              <a:buFontTx/>
              <a:buChar char="-"/>
            </a:pPr>
            <a:endParaRPr lang="fr-FR" dirty="0"/>
          </a:p>
          <a:p>
            <a:r>
              <a:rPr lang="fr-FR" dirty="0"/>
              <a:t>Dans une perspective d’enseignement, on peut retenir trois types de représentation des nombres, l’élève devant devenir capable de passer de l’une à l’autre (ce qu’on appelle le transcodage) :</a:t>
            </a:r>
          </a:p>
          <a:p>
            <a:endParaRPr lang="fr-FR" dirty="0"/>
          </a:p>
          <a:p>
            <a:r>
              <a:rPr lang="fr-FR" dirty="0"/>
              <a:t>La capacité à passer d’un mode de représentation à un autre est une marque des progrès réalisés par les élèves dans leur maîtrise des nombres. Les travaux de Stanislas Dehaene montrent que ces différentes représentations des nombres et les traitements qui leur sont associés sont pris en charge par des zones différentes du cerveau.</a:t>
            </a:r>
          </a:p>
          <a:p>
            <a:endParaRPr lang="fr-FR" dirty="0"/>
          </a:p>
          <a:p>
            <a:r>
              <a:rPr lang="fr-FR" dirty="0"/>
              <a:t>Les enjeux quand on travaille sur le nombre objet c’est précisément tous les passages d’une représentation à l’autre : </a:t>
            </a:r>
            <a:r>
              <a:rPr lang="fr-FR" sz="1200" b="1" kern="1200" dirty="0">
                <a:solidFill>
                  <a:schemeClr val="tx1"/>
                </a:solidFill>
                <a:effectLst/>
                <a:latin typeface="+mn-lt"/>
                <a:ea typeface="+mn-ea"/>
                <a:cs typeface="+mn-cs"/>
              </a:rPr>
              <a:t>Enseigner la numération : c’est entraîner les élèves à passer d’un code à l’autre et vice versa en permanence. </a:t>
            </a:r>
          </a:p>
          <a:p>
            <a:endParaRPr lang="fr-FR" dirty="0"/>
          </a:p>
          <a:p>
            <a:endParaRPr lang="fr-FR" dirty="0"/>
          </a:p>
          <a:p>
            <a:endParaRPr lang="fr-FR" dirty="0"/>
          </a:p>
          <a:p>
            <a:endParaRPr lang="fr-FR" sz="1200" b="1" kern="1200" dirty="0">
              <a:solidFill>
                <a:schemeClr val="tx1"/>
              </a:solidFill>
              <a:effectLst/>
              <a:latin typeface="+mn-lt"/>
              <a:ea typeface="+mn-ea"/>
              <a:cs typeface="+mn-cs"/>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6</a:t>
            </a:fld>
            <a:endParaRPr lang="fr-FR"/>
          </a:p>
        </p:txBody>
      </p:sp>
    </p:spTree>
    <p:extLst>
      <p:ext uri="{BB962C8B-B14F-4D97-AF65-F5344CB8AC3E}">
        <p14:creationId xmlns:p14="http://schemas.microsoft.com/office/powerpoint/2010/main" val="152126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sont des conventions :</a:t>
            </a:r>
          </a:p>
          <a:p>
            <a:pPr marL="171450" indent="-171450">
              <a:buFontTx/>
              <a:buChar char="-"/>
            </a:pPr>
            <a:r>
              <a:rPr lang="fr-FR" dirty="0"/>
              <a:t>On a donné des noms aux nombres : numération orale</a:t>
            </a:r>
          </a:p>
          <a:p>
            <a:pPr marL="171450" indent="-171450">
              <a:buFontTx/>
              <a:buChar char="-"/>
            </a:pPr>
            <a:r>
              <a:rPr lang="fr-FR" dirty="0"/>
              <a:t>On a représenté les nombres selon un système conventionnel positionnel : numération écrite.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7</a:t>
            </a:fld>
            <a:endParaRPr lang="fr-FR"/>
          </a:p>
        </p:txBody>
      </p:sp>
    </p:spTree>
    <p:extLst>
      <p:ext uri="{BB962C8B-B14F-4D97-AF65-F5344CB8AC3E}">
        <p14:creationId xmlns:p14="http://schemas.microsoft.com/office/powerpoint/2010/main" val="59006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8</a:t>
            </a:fld>
            <a:endParaRPr lang="fr-FR"/>
          </a:p>
        </p:txBody>
      </p:sp>
    </p:spTree>
    <p:extLst>
      <p:ext uri="{BB962C8B-B14F-4D97-AF65-F5344CB8AC3E}">
        <p14:creationId xmlns:p14="http://schemas.microsoft.com/office/powerpoint/2010/main" val="2145046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F0F43F-B646-7842-80F9-B23F828C3FB4}" type="slidenum">
              <a:rPr lang="fr-FR" smtClean="0"/>
              <a:t>9</a:t>
            </a:fld>
            <a:endParaRPr lang="fr-FR"/>
          </a:p>
        </p:txBody>
      </p:sp>
    </p:spTree>
    <p:extLst>
      <p:ext uri="{BB962C8B-B14F-4D97-AF65-F5344CB8AC3E}">
        <p14:creationId xmlns:p14="http://schemas.microsoft.com/office/powerpoint/2010/main" val="348405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ACF4A-F401-6740-95D5-4320E84C527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430C46F-504D-F442-ACDF-4FFFFE586F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579553D-EA16-3847-9399-9136FE7450E1}"/>
              </a:ext>
            </a:extLst>
          </p:cNvPr>
          <p:cNvSpPr>
            <a:spLocks noGrp="1"/>
          </p:cNvSpPr>
          <p:nvPr>
            <p:ph type="dt" sz="half" idx="10"/>
          </p:nvPr>
        </p:nvSpPr>
        <p:spPr/>
        <p:txBody>
          <a:bodyPr/>
          <a:lstStyle/>
          <a:p>
            <a:fld id="{7161FCD1-7CE6-5643-9CAC-96675E055C35}" type="datetimeFigureOut">
              <a:rPr lang="fr-FR" smtClean="0"/>
              <a:t>17/12/2021</a:t>
            </a:fld>
            <a:endParaRPr lang="fr-FR"/>
          </a:p>
        </p:txBody>
      </p:sp>
      <p:sp>
        <p:nvSpPr>
          <p:cNvPr id="5" name="Espace réservé du pied de page 4">
            <a:extLst>
              <a:ext uri="{FF2B5EF4-FFF2-40B4-BE49-F238E27FC236}">
                <a16:creationId xmlns:a16="http://schemas.microsoft.com/office/drawing/2014/main" id="{AE716B91-AAFD-994F-A93F-12FB61946C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FB446A-823F-6342-8572-8C65D9161598}"/>
              </a:ext>
            </a:extLst>
          </p:cNvPr>
          <p:cNvSpPr>
            <a:spLocks noGrp="1"/>
          </p:cNvSpPr>
          <p:nvPr>
            <p:ph type="sldNum" sz="quarter" idx="12"/>
          </p:nvPr>
        </p:nvSpPr>
        <p:spPr/>
        <p:txBody>
          <a:bodyPr/>
          <a:lstStyle/>
          <a:p>
            <a:fld id="{58B72C07-9B88-FC45-A381-93B13ECD7559}" type="slidenum">
              <a:rPr lang="fr-FR" smtClean="0"/>
              <a:t>‹N°›</a:t>
            </a:fld>
            <a:endParaRPr lang="fr-FR"/>
          </a:p>
        </p:txBody>
      </p:sp>
    </p:spTree>
    <p:extLst>
      <p:ext uri="{BB962C8B-B14F-4D97-AF65-F5344CB8AC3E}">
        <p14:creationId xmlns:p14="http://schemas.microsoft.com/office/powerpoint/2010/main" val="234872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F97381-A21B-5041-8907-DB954EAB66B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ED3615B-E447-214F-AA56-F2FA5208246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A589D9-71A3-0840-9333-46463287FCAE}"/>
              </a:ext>
            </a:extLst>
          </p:cNvPr>
          <p:cNvSpPr>
            <a:spLocks noGrp="1"/>
          </p:cNvSpPr>
          <p:nvPr>
            <p:ph type="dt" sz="half" idx="10"/>
          </p:nvPr>
        </p:nvSpPr>
        <p:spPr/>
        <p:txBody>
          <a:bodyPr/>
          <a:lstStyle/>
          <a:p>
            <a:fld id="{7161FCD1-7CE6-5643-9CAC-96675E055C35}" type="datetimeFigureOut">
              <a:rPr lang="fr-FR" smtClean="0"/>
              <a:t>17/12/2021</a:t>
            </a:fld>
            <a:endParaRPr lang="fr-FR"/>
          </a:p>
        </p:txBody>
      </p:sp>
      <p:sp>
        <p:nvSpPr>
          <p:cNvPr id="5" name="Espace réservé du pied de page 4">
            <a:extLst>
              <a:ext uri="{FF2B5EF4-FFF2-40B4-BE49-F238E27FC236}">
                <a16:creationId xmlns:a16="http://schemas.microsoft.com/office/drawing/2014/main" id="{E6CF7894-7DF9-6C46-B7F4-61919F2B0A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1DC25A-2DF8-3E40-9235-4288C976B87B}"/>
              </a:ext>
            </a:extLst>
          </p:cNvPr>
          <p:cNvSpPr>
            <a:spLocks noGrp="1"/>
          </p:cNvSpPr>
          <p:nvPr>
            <p:ph type="sldNum" sz="quarter" idx="12"/>
          </p:nvPr>
        </p:nvSpPr>
        <p:spPr/>
        <p:txBody>
          <a:bodyPr/>
          <a:lstStyle/>
          <a:p>
            <a:fld id="{58B72C07-9B88-FC45-A381-93B13ECD7559}" type="slidenum">
              <a:rPr lang="fr-FR" smtClean="0"/>
              <a:t>‹N°›</a:t>
            </a:fld>
            <a:endParaRPr lang="fr-FR"/>
          </a:p>
        </p:txBody>
      </p:sp>
    </p:spTree>
    <p:extLst>
      <p:ext uri="{BB962C8B-B14F-4D97-AF65-F5344CB8AC3E}">
        <p14:creationId xmlns:p14="http://schemas.microsoft.com/office/powerpoint/2010/main" val="316467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C555FE3-B2EB-4640-BF07-87CF8F4FB26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DFD66B5-AB91-4A4F-B866-DC064985F47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AD1B09-334E-8B4C-9B24-3BD1D0060FAD}"/>
              </a:ext>
            </a:extLst>
          </p:cNvPr>
          <p:cNvSpPr>
            <a:spLocks noGrp="1"/>
          </p:cNvSpPr>
          <p:nvPr>
            <p:ph type="dt" sz="half" idx="10"/>
          </p:nvPr>
        </p:nvSpPr>
        <p:spPr/>
        <p:txBody>
          <a:bodyPr/>
          <a:lstStyle/>
          <a:p>
            <a:fld id="{7161FCD1-7CE6-5643-9CAC-96675E055C35}" type="datetimeFigureOut">
              <a:rPr lang="fr-FR" smtClean="0"/>
              <a:t>17/12/2021</a:t>
            </a:fld>
            <a:endParaRPr lang="fr-FR"/>
          </a:p>
        </p:txBody>
      </p:sp>
      <p:sp>
        <p:nvSpPr>
          <p:cNvPr id="5" name="Espace réservé du pied de page 4">
            <a:extLst>
              <a:ext uri="{FF2B5EF4-FFF2-40B4-BE49-F238E27FC236}">
                <a16:creationId xmlns:a16="http://schemas.microsoft.com/office/drawing/2014/main" id="{3132621B-FE46-3643-AC2A-B283FDC072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239668-7A47-864F-9E3C-E3196C324EE3}"/>
              </a:ext>
            </a:extLst>
          </p:cNvPr>
          <p:cNvSpPr>
            <a:spLocks noGrp="1"/>
          </p:cNvSpPr>
          <p:nvPr>
            <p:ph type="sldNum" sz="quarter" idx="12"/>
          </p:nvPr>
        </p:nvSpPr>
        <p:spPr/>
        <p:txBody>
          <a:bodyPr/>
          <a:lstStyle/>
          <a:p>
            <a:fld id="{58B72C07-9B88-FC45-A381-93B13ECD7559}" type="slidenum">
              <a:rPr lang="fr-FR" smtClean="0"/>
              <a:t>‹N°›</a:t>
            </a:fld>
            <a:endParaRPr lang="fr-FR"/>
          </a:p>
        </p:txBody>
      </p:sp>
    </p:spTree>
    <p:extLst>
      <p:ext uri="{BB962C8B-B14F-4D97-AF65-F5344CB8AC3E}">
        <p14:creationId xmlns:p14="http://schemas.microsoft.com/office/powerpoint/2010/main" val="1714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666CA8-AA44-454C-B3A4-7A5F0B2ACC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464B4E-474F-1E4F-9E05-022E7C1447B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C4EB24-A023-4F4A-A879-75197B7B72FB}"/>
              </a:ext>
            </a:extLst>
          </p:cNvPr>
          <p:cNvSpPr>
            <a:spLocks noGrp="1"/>
          </p:cNvSpPr>
          <p:nvPr>
            <p:ph type="dt" sz="half" idx="10"/>
          </p:nvPr>
        </p:nvSpPr>
        <p:spPr/>
        <p:txBody>
          <a:bodyPr/>
          <a:lstStyle/>
          <a:p>
            <a:fld id="{7161FCD1-7CE6-5643-9CAC-96675E055C35}" type="datetimeFigureOut">
              <a:rPr lang="fr-FR" smtClean="0"/>
              <a:t>17/12/2021</a:t>
            </a:fld>
            <a:endParaRPr lang="fr-FR"/>
          </a:p>
        </p:txBody>
      </p:sp>
      <p:sp>
        <p:nvSpPr>
          <p:cNvPr id="5" name="Espace réservé du pied de page 4">
            <a:extLst>
              <a:ext uri="{FF2B5EF4-FFF2-40B4-BE49-F238E27FC236}">
                <a16:creationId xmlns:a16="http://schemas.microsoft.com/office/drawing/2014/main" id="{270EBBC5-643B-D343-BDBD-3DEBD26672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A60B32-B31C-6846-AEC8-D9FBF09261B8}"/>
              </a:ext>
            </a:extLst>
          </p:cNvPr>
          <p:cNvSpPr>
            <a:spLocks noGrp="1"/>
          </p:cNvSpPr>
          <p:nvPr>
            <p:ph type="sldNum" sz="quarter" idx="12"/>
          </p:nvPr>
        </p:nvSpPr>
        <p:spPr/>
        <p:txBody>
          <a:bodyPr/>
          <a:lstStyle/>
          <a:p>
            <a:fld id="{58B72C07-9B88-FC45-A381-93B13ECD7559}" type="slidenum">
              <a:rPr lang="fr-FR" smtClean="0"/>
              <a:t>‹N°›</a:t>
            </a:fld>
            <a:endParaRPr lang="fr-FR"/>
          </a:p>
        </p:txBody>
      </p:sp>
    </p:spTree>
    <p:extLst>
      <p:ext uri="{BB962C8B-B14F-4D97-AF65-F5344CB8AC3E}">
        <p14:creationId xmlns:p14="http://schemas.microsoft.com/office/powerpoint/2010/main" val="245562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E3745B-ADC1-E846-BB08-E9DC01428A6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49972D9-6CF3-E244-A16B-C01760FA56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2CB145B-4DB3-E048-81C7-3A1479CB8A3C}"/>
              </a:ext>
            </a:extLst>
          </p:cNvPr>
          <p:cNvSpPr>
            <a:spLocks noGrp="1"/>
          </p:cNvSpPr>
          <p:nvPr>
            <p:ph type="dt" sz="half" idx="10"/>
          </p:nvPr>
        </p:nvSpPr>
        <p:spPr/>
        <p:txBody>
          <a:bodyPr/>
          <a:lstStyle/>
          <a:p>
            <a:fld id="{7161FCD1-7CE6-5643-9CAC-96675E055C35}" type="datetimeFigureOut">
              <a:rPr lang="fr-FR" smtClean="0"/>
              <a:t>17/12/2021</a:t>
            </a:fld>
            <a:endParaRPr lang="fr-FR"/>
          </a:p>
        </p:txBody>
      </p:sp>
      <p:sp>
        <p:nvSpPr>
          <p:cNvPr id="5" name="Espace réservé du pied de page 4">
            <a:extLst>
              <a:ext uri="{FF2B5EF4-FFF2-40B4-BE49-F238E27FC236}">
                <a16:creationId xmlns:a16="http://schemas.microsoft.com/office/drawing/2014/main" id="{5A3860B3-C759-AB42-8EB1-50D5976BB3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DCCA44-8D64-F648-8E97-656C06FEB730}"/>
              </a:ext>
            </a:extLst>
          </p:cNvPr>
          <p:cNvSpPr>
            <a:spLocks noGrp="1"/>
          </p:cNvSpPr>
          <p:nvPr>
            <p:ph type="sldNum" sz="quarter" idx="12"/>
          </p:nvPr>
        </p:nvSpPr>
        <p:spPr/>
        <p:txBody>
          <a:bodyPr/>
          <a:lstStyle/>
          <a:p>
            <a:fld id="{58B72C07-9B88-FC45-A381-93B13ECD7559}" type="slidenum">
              <a:rPr lang="fr-FR" smtClean="0"/>
              <a:t>‹N°›</a:t>
            </a:fld>
            <a:endParaRPr lang="fr-FR"/>
          </a:p>
        </p:txBody>
      </p:sp>
    </p:spTree>
    <p:extLst>
      <p:ext uri="{BB962C8B-B14F-4D97-AF65-F5344CB8AC3E}">
        <p14:creationId xmlns:p14="http://schemas.microsoft.com/office/powerpoint/2010/main" val="308346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37D9E9-EADB-8042-B33A-D01D1A97780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FF56D29-4A22-8F4D-BFBC-C8CF2BFAB2A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0CCA474-8357-804E-8F85-603702EF844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4A676DE-9724-A847-BDC0-DC8177D96745}"/>
              </a:ext>
            </a:extLst>
          </p:cNvPr>
          <p:cNvSpPr>
            <a:spLocks noGrp="1"/>
          </p:cNvSpPr>
          <p:nvPr>
            <p:ph type="dt" sz="half" idx="10"/>
          </p:nvPr>
        </p:nvSpPr>
        <p:spPr/>
        <p:txBody>
          <a:bodyPr/>
          <a:lstStyle/>
          <a:p>
            <a:fld id="{7161FCD1-7CE6-5643-9CAC-96675E055C35}" type="datetimeFigureOut">
              <a:rPr lang="fr-FR" smtClean="0"/>
              <a:t>17/12/2021</a:t>
            </a:fld>
            <a:endParaRPr lang="fr-FR"/>
          </a:p>
        </p:txBody>
      </p:sp>
      <p:sp>
        <p:nvSpPr>
          <p:cNvPr id="6" name="Espace réservé du pied de page 5">
            <a:extLst>
              <a:ext uri="{FF2B5EF4-FFF2-40B4-BE49-F238E27FC236}">
                <a16:creationId xmlns:a16="http://schemas.microsoft.com/office/drawing/2014/main" id="{24912227-16BD-D04B-860B-9F55AE84ADE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FC81E03-F4C3-5A40-8007-C0AF9DF59767}"/>
              </a:ext>
            </a:extLst>
          </p:cNvPr>
          <p:cNvSpPr>
            <a:spLocks noGrp="1"/>
          </p:cNvSpPr>
          <p:nvPr>
            <p:ph type="sldNum" sz="quarter" idx="12"/>
          </p:nvPr>
        </p:nvSpPr>
        <p:spPr/>
        <p:txBody>
          <a:bodyPr/>
          <a:lstStyle/>
          <a:p>
            <a:fld id="{58B72C07-9B88-FC45-A381-93B13ECD7559}" type="slidenum">
              <a:rPr lang="fr-FR" smtClean="0"/>
              <a:t>‹N°›</a:t>
            </a:fld>
            <a:endParaRPr lang="fr-FR"/>
          </a:p>
        </p:txBody>
      </p:sp>
    </p:spTree>
    <p:extLst>
      <p:ext uri="{BB962C8B-B14F-4D97-AF65-F5344CB8AC3E}">
        <p14:creationId xmlns:p14="http://schemas.microsoft.com/office/powerpoint/2010/main" val="133546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D8E445-7B76-684F-97AC-6C00B561DFC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A7C426-F516-854E-840C-F79CDBB95E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33204A3-B0D0-A246-B020-FF88807CCED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9BBFD46-8752-1542-BE68-BBD20C9871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EF84E4B-3E73-DC40-B881-EB077841B95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79DCE11-73F9-CE4C-8D48-7C7F9833B8DB}"/>
              </a:ext>
            </a:extLst>
          </p:cNvPr>
          <p:cNvSpPr>
            <a:spLocks noGrp="1"/>
          </p:cNvSpPr>
          <p:nvPr>
            <p:ph type="dt" sz="half" idx="10"/>
          </p:nvPr>
        </p:nvSpPr>
        <p:spPr/>
        <p:txBody>
          <a:bodyPr/>
          <a:lstStyle/>
          <a:p>
            <a:fld id="{7161FCD1-7CE6-5643-9CAC-96675E055C35}" type="datetimeFigureOut">
              <a:rPr lang="fr-FR" smtClean="0"/>
              <a:t>17/12/2021</a:t>
            </a:fld>
            <a:endParaRPr lang="fr-FR"/>
          </a:p>
        </p:txBody>
      </p:sp>
      <p:sp>
        <p:nvSpPr>
          <p:cNvPr id="8" name="Espace réservé du pied de page 7">
            <a:extLst>
              <a:ext uri="{FF2B5EF4-FFF2-40B4-BE49-F238E27FC236}">
                <a16:creationId xmlns:a16="http://schemas.microsoft.com/office/drawing/2014/main" id="{93A8C508-72EE-2B43-ADC2-2B85672F081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D7479D2-493F-FE48-8552-AAFAB24C3C74}"/>
              </a:ext>
            </a:extLst>
          </p:cNvPr>
          <p:cNvSpPr>
            <a:spLocks noGrp="1"/>
          </p:cNvSpPr>
          <p:nvPr>
            <p:ph type="sldNum" sz="quarter" idx="12"/>
          </p:nvPr>
        </p:nvSpPr>
        <p:spPr/>
        <p:txBody>
          <a:bodyPr/>
          <a:lstStyle/>
          <a:p>
            <a:fld id="{58B72C07-9B88-FC45-A381-93B13ECD7559}" type="slidenum">
              <a:rPr lang="fr-FR" smtClean="0"/>
              <a:t>‹N°›</a:t>
            </a:fld>
            <a:endParaRPr lang="fr-FR"/>
          </a:p>
        </p:txBody>
      </p:sp>
    </p:spTree>
    <p:extLst>
      <p:ext uri="{BB962C8B-B14F-4D97-AF65-F5344CB8AC3E}">
        <p14:creationId xmlns:p14="http://schemas.microsoft.com/office/powerpoint/2010/main" val="474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8C3F1-72EE-B44A-A73D-70A9A34339E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B08C8C3-B977-6642-9F86-E07526054E67}"/>
              </a:ext>
            </a:extLst>
          </p:cNvPr>
          <p:cNvSpPr>
            <a:spLocks noGrp="1"/>
          </p:cNvSpPr>
          <p:nvPr>
            <p:ph type="dt" sz="half" idx="10"/>
          </p:nvPr>
        </p:nvSpPr>
        <p:spPr/>
        <p:txBody>
          <a:bodyPr/>
          <a:lstStyle/>
          <a:p>
            <a:fld id="{7161FCD1-7CE6-5643-9CAC-96675E055C35}" type="datetimeFigureOut">
              <a:rPr lang="fr-FR" smtClean="0"/>
              <a:t>17/12/2021</a:t>
            </a:fld>
            <a:endParaRPr lang="fr-FR"/>
          </a:p>
        </p:txBody>
      </p:sp>
      <p:sp>
        <p:nvSpPr>
          <p:cNvPr id="4" name="Espace réservé du pied de page 3">
            <a:extLst>
              <a:ext uri="{FF2B5EF4-FFF2-40B4-BE49-F238E27FC236}">
                <a16:creationId xmlns:a16="http://schemas.microsoft.com/office/drawing/2014/main" id="{6732342C-636D-7340-A0DA-E84DBCDE31D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609B6B3-DF68-5A4C-AB7D-8FE06CACF04C}"/>
              </a:ext>
            </a:extLst>
          </p:cNvPr>
          <p:cNvSpPr>
            <a:spLocks noGrp="1"/>
          </p:cNvSpPr>
          <p:nvPr>
            <p:ph type="sldNum" sz="quarter" idx="12"/>
          </p:nvPr>
        </p:nvSpPr>
        <p:spPr/>
        <p:txBody>
          <a:bodyPr/>
          <a:lstStyle/>
          <a:p>
            <a:fld id="{58B72C07-9B88-FC45-A381-93B13ECD7559}" type="slidenum">
              <a:rPr lang="fr-FR" smtClean="0"/>
              <a:t>‹N°›</a:t>
            </a:fld>
            <a:endParaRPr lang="fr-FR"/>
          </a:p>
        </p:txBody>
      </p:sp>
    </p:spTree>
    <p:extLst>
      <p:ext uri="{BB962C8B-B14F-4D97-AF65-F5344CB8AC3E}">
        <p14:creationId xmlns:p14="http://schemas.microsoft.com/office/powerpoint/2010/main" val="422364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F14443-0793-E541-A86D-709713808EA6}"/>
              </a:ext>
            </a:extLst>
          </p:cNvPr>
          <p:cNvSpPr>
            <a:spLocks noGrp="1"/>
          </p:cNvSpPr>
          <p:nvPr>
            <p:ph type="dt" sz="half" idx="10"/>
          </p:nvPr>
        </p:nvSpPr>
        <p:spPr/>
        <p:txBody>
          <a:bodyPr/>
          <a:lstStyle/>
          <a:p>
            <a:fld id="{7161FCD1-7CE6-5643-9CAC-96675E055C35}" type="datetimeFigureOut">
              <a:rPr lang="fr-FR" smtClean="0"/>
              <a:t>17/12/2021</a:t>
            </a:fld>
            <a:endParaRPr lang="fr-FR"/>
          </a:p>
        </p:txBody>
      </p:sp>
      <p:sp>
        <p:nvSpPr>
          <p:cNvPr id="3" name="Espace réservé du pied de page 2">
            <a:extLst>
              <a:ext uri="{FF2B5EF4-FFF2-40B4-BE49-F238E27FC236}">
                <a16:creationId xmlns:a16="http://schemas.microsoft.com/office/drawing/2014/main" id="{8E90C423-5FF9-0340-AD1B-B61819133DF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EF276D5-CCB8-4541-91D8-65DD6ED51664}"/>
              </a:ext>
            </a:extLst>
          </p:cNvPr>
          <p:cNvSpPr>
            <a:spLocks noGrp="1"/>
          </p:cNvSpPr>
          <p:nvPr>
            <p:ph type="sldNum" sz="quarter" idx="12"/>
          </p:nvPr>
        </p:nvSpPr>
        <p:spPr/>
        <p:txBody>
          <a:bodyPr/>
          <a:lstStyle/>
          <a:p>
            <a:fld id="{58B72C07-9B88-FC45-A381-93B13ECD7559}" type="slidenum">
              <a:rPr lang="fr-FR" smtClean="0"/>
              <a:t>‹N°›</a:t>
            </a:fld>
            <a:endParaRPr lang="fr-FR"/>
          </a:p>
        </p:txBody>
      </p:sp>
    </p:spTree>
    <p:extLst>
      <p:ext uri="{BB962C8B-B14F-4D97-AF65-F5344CB8AC3E}">
        <p14:creationId xmlns:p14="http://schemas.microsoft.com/office/powerpoint/2010/main" val="78932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7E1E53-7095-3A42-85D5-246B14486F5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AD784E2-84BA-EA46-A88A-B2BE185BCC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3BF08F1-0BA3-1F4A-81D1-8C3FBC9C7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2F1347C-28F9-F84C-B0F0-4482ED22A831}"/>
              </a:ext>
            </a:extLst>
          </p:cNvPr>
          <p:cNvSpPr>
            <a:spLocks noGrp="1"/>
          </p:cNvSpPr>
          <p:nvPr>
            <p:ph type="dt" sz="half" idx="10"/>
          </p:nvPr>
        </p:nvSpPr>
        <p:spPr/>
        <p:txBody>
          <a:bodyPr/>
          <a:lstStyle/>
          <a:p>
            <a:fld id="{7161FCD1-7CE6-5643-9CAC-96675E055C35}" type="datetimeFigureOut">
              <a:rPr lang="fr-FR" smtClean="0"/>
              <a:t>17/12/2021</a:t>
            </a:fld>
            <a:endParaRPr lang="fr-FR"/>
          </a:p>
        </p:txBody>
      </p:sp>
      <p:sp>
        <p:nvSpPr>
          <p:cNvPr id="6" name="Espace réservé du pied de page 5">
            <a:extLst>
              <a:ext uri="{FF2B5EF4-FFF2-40B4-BE49-F238E27FC236}">
                <a16:creationId xmlns:a16="http://schemas.microsoft.com/office/drawing/2014/main" id="{5169FBD8-CA8B-F34D-AB6B-C426A13028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B5B73C3-29A8-7048-9E38-7DA35FDC0292}"/>
              </a:ext>
            </a:extLst>
          </p:cNvPr>
          <p:cNvSpPr>
            <a:spLocks noGrp="1"/>
          </p:cNvSpPr>
          <p:nvPr>
            <p:ph type="sldNum" sz="quarter" idx="12"/>
          </p:nvPr>
        </p:nvSpPr>
        <p:spPr/>
        <p:txBody>
          <a:bodyPr/>
          <a:lstStyle/>
          <a:p>
            <a:fld id="{58B72C07-9B88-FC45-A381-93B13ECD7559}" type="slidenum">
              <a:rPr lang="fr-FR" smtClean="0"/>
              <a:t>‹N°›</a:t>
            </a:fld>
            <a:endParaRPr lang="fr-FR"/>
          </a:p>
        </p:txBody>
      </p:sp>
    </p:spTree>
    <p:extLst>
      <p:ext uri="{BB962C8B-B14F-4D97-AF65-F5344CB8AC3E}">
        <p14:creationId xmlns:p14="http://schemas.microsoft.com/office/powerpoint/2010/main" val="135110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986D9-A5AE-6A40-B673-F7D6026B408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2E667C2-884F-3E42-ADB0-7D451BEB50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8E79D61-AB4B-AF4D-9C53-C890545AE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0C6598-5859-6540-9002-C32A8CB17ED6}"/>
              </a:ext>
            </a:extLst>
          </p:cNvPr>
          <p:cNvSpPr>
            <a:spLocks noGrp="1"/>
          </p:cNvSpPr>
          <p:nvPr>
            <p:ph type="dt" sz="half" idx="10"/>
          </p:nvPr>
        </p:nvSpPr>
        <p:spPr/>
        <p:txBody>
          <a:bodyPr/>
          <a:lstStyle/>
          <a:p>
            <a:fld id="{7161FCD1-7CE6-5643-9CAC-96675E055C35}" type="datetimeFigureOut">
              <a:rPr lang="fr-FR" smtClean="0"/>
              <a:t>17/12/2021</a:t>
            </a:fld>
            <a:endParaRPr lang="fr-FR"/>
          </a:p>
        </p:txBody>
      </p:sp>
      <p:sp>
        <p:nvSpPr>
          <p:cNvPr id="6" name="Espace réservé du pied de page 5">
            <a:extLst>
              <a:ext uri="{FF2B5EF4-FFF2-40B4-BE49-F238E27FC236}">
                <a16:creationId xmlns:a16="http://schemas.microsoft.com/office/drawing/2014/main" id="{87257659-7151-ED4A-A236-0DBF31B577E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4A0047-0560-0245-BF46-D47E40B6D470}"/>
              </a:ext>
            </a:extLst>
          </p:cNvPr>
          <p:cNvSpPr>
            <a:spLocks noGrp="1"/>
          </p:cNvSpPr>
          <p:nvPr>
            <p:ph type="sldNum" sz="quarter" idx="12"/>
          </p:nvPr>
        </p:nvSpPr>
        <p:spPr/>
        <p:txBody>
          <a:bodyPr/>
          <a:lstStyle/>
          <a:p>
            <a:fld id="{58B72C07-9B88-FC45-A381-93B13ECD7559}" type="slidenum">
              <a:rPr lang="fr-FR" smtClean="0"/>
              <a:t>‹N°›</a:t>
            </a:fld>
            <a:endParaRPr lang="fr-FR"/>
          </a:p>
        </p:txBody>
      </p:sp>
    </p:spTree>
    <p:extLst>
      <p:ext uri="{BB962C8B-B14F-4D97-AF65-F5344CB8AC3E}">
        <p14:creationId xmlns:p14="http://schemas.microsoft.com/office/powerpoint/2010/main" val="238169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2598850-11BE-5A4C-B96D-CAEB30622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6F00485-913D-7E4C-9638-41A4D2A87F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53B53D-A186-DB4E-BE61-0C2683B15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1FCD1-7CE6-5643-9CAC-96675E055C35}" type="datetimeFigureOut">
              <a:rPr lang="fr-FR" smtClean="0"/>
              <a:t>17/12/2021</a:t>
            </a:fld>
            <a:endParaRPr lang="fr-FR"/>
          </a:p>
        </p:txBody>
      </p:sp>
      <p:sp>
        <p:nvSpPr>
          <p:cNvPr id="5" name="Espace réservé du pied de page 4">
            <a:extLst>
              <a:ext uri="{FF2B5EF4-FFF2-40B4-BE49-F238E27FC236}">
                <a16:creationId xmlns:a16="http://schemas.microsoft.com/office/drawing/2014/main" id="{C44CB5FB-B751-164B-84C5-312C15FBA6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EC9AA61-135C-A348-8B21-49F35BDFE9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72C07-9B88-FC45-A381-93B13ECD7559}" type="slidenum">
              <a:rPr lang="fr-FR" smtClean="0"/>
              <a:t>‹N°›</a:t>
            </a:fld>
            <a:endParaRPr lang="fr-FR"/>
          </a:p>
        </p:txBody>
      </p:sp>
    </p:spTree>
    <p:extLst>
      <p:ext uri="{BB962C8B-B14F-4D97-AF65-F5344CB8AC3E}">
        <p14:creationId xmlns:p14="http://schemas.microsoft.com/office/powerpoint/2010/main" val="3440390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0.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2037"/>
        </a:solidFill>
        <a:effectLst/>
      </p:bgPr>
    </p:bg>
    <p:spTree>
      <p:nvGrpSpPr>
        <p:cNvPr id="1" name=""/>
        <p:cNvGrpSpPr/>
        <p:nvPr/>
      </p:nvGrpSpPr>
      <p:grpSpPr>
        <a:xfrm>
          <a:off x="0" y="0"/>
          <a:ext cx="0" cy="0"/>
          <a:chOff x="0" y="0"/>
          <a:chExt cx="0" cy="0"/>
        </a:xfrm>
      </p:grpSpPr>
      <p:pic>
        <p:nvPicPr>
          <p:cNvPr id="6" name="Image 5" descr="Une image contenant texte, signe, extérieur, graphiques vectoriels&#10;&#10;Description générée automatiquement">
            <a:extLst>
              <a:ext uri="{FF2B5EF4-FFF2-40B4-BE49-F238E27FC236}">
                <a16:creationId xmlns:a16="http://schemas.microsoft.com/office/drawing/2014/main" id="{56E7433A-E50E-3F4D-86F5-2CFA1945131A}"/>
              </a:ext>
            </a:extLst>
          </p:cNvPr>
          <p:cNvPicPr>
            <a:picLocks noChangeAspect="1"/>
          </p:cNvPicPr>
          <p:nvPr/>
        </p:nvPicPr>
        <p:blipFill>
          <a:blip r:embed="rId3"/>
          <a:stretch>
            <a:fillRect/>
          </a:stretch>
        </p:blipFill>
        <p:spPr>
          <a:xfrm>
            <a:off x="10523848" y="188208"/>
            <a:ext cx="1440000" cy="1063820"/>
          </a:xfrm>
          <a:prstGeom prst="rect">
            <a:avLst/>
          </a:prstGeom>
        </p:spPr>
      </p:pic>
      <p:pic>
        <p:nvPicPr>
          <p:cNvPr id="8" name="Image 7">
            <a:extLst>
              <a:ext uri="{FF2B5EF4-FFF2-40B4-BE49-F238E27FC236}">
                <a16:creationId xmlns:a16="http://schemas.microsoft.com/office/drawing/2014/main" id="{B6122FAE-2A1E-9E4C-950C-31EA1C0342F9}"/>
              </a:ext>
            </a:extLst>
          </p:cNvPr>
          <p:cNvPicPr>
            <a:picLocks noChangeAspect="1"/>
          </p:cNvPicPr>
          <p:nvPr/>
        </p:nvPicPr>
        <p:blipFill>
          <a:blip r:embed="rId4"/>
          <a:stretch>
            <a:fillRect/>
          </a:stretch>
        </p:blipFill>
        <p:spPr>
          <a:xfrm>
            <a:off x="228152" y="188208"/>
            <a:ext cx="1565999" cy="1132251"/>
          </a:xfrm>
          <a:prstGeom prst="rect">
            <a:avLst/>
          </a:prstGeom>
        </p:spPr>
      </p:pic>
      <p:sp>
        <p:nvSpPr>
          <p:cNvPr id="9" name="Rectangle 8">
            <a:extLst>
              <a:ext uri="{FF2B5EF4-FFF2-40B4-BE49-F238E27FC236}">
                <a16:creationId xmlns:a16="http://schemas.microsoft.com/office/drawing/2014/main" id="{8F9DA2B0-722F-A94D-8656-DC92B6A95881}"/>
              </a:ext>
            </a:extLst>
          </p:cNvPr>
          <p:cNvSpPr/>
          <p:nvPr/>
        </p:nvSpPr>
        <p:spPr>
          <a:xfrm>
            <a:off x="281940" y="2427195"/>
            <a:ext cx="11681908" cy="2554545"/>
          </a:xfrm>
          <a:prstGeom prst="rect">
            <a:avLst/>
          </a:prstGeom>
          <a:solidFill>
            <a:srgbClr val="E52138"/>
          </a:solidFill>
        </p:spPr>
        <p:txBody>
          <a:bodyPr wrap="square">
            <a:spAutoFit/>
          </a:bodyPr>
          <a:lstStyle/>
          <a:p>
            <a:pPr algn="ctr"/>
            <a:r>
              <a:rPr lang="fr-FR" sz="4000" b="1" dirty="0">
                <a:solidFill>
                  <a:schemeClr val="bg1"/>
                </a:solidFill>
                <a:latin typeface="Marianne" panose="02000000000000000000" pitchFamily="2" charset="0"/>
                <a:ea typeface="Arial Black" charset="0"/>
                <a:cs typeface="Arial Black" charset="0"/>
              </a:rPr>
              <a:t>L’enseignement de la numération</a:t>
            </a:r>
          </a:p>
          <a:p>
            <a:pPr algn="ctr"/>
            <a:r>
              <a:rPr lang="fr-FR" sz="4000" b="1" dirty="0">
                <a:solidFill>
                  <a:schemeClr val="bg1"/>
                </a:solidFill>
                <a:latin typeface="Marianne" panose="02000000000000000000" pitchFamily="2" charset="0"/>
                <a:ea typeface="Arial Black" charset="0"/>
                <a:cs typeface="Arial Black" charset="0"/>
              </a:rPr>
              <a:t> de la maternelle au CM2</a:t>
            </a:r>
          </a:p>
          <a:p>
            <a:pPr algn="ctr"/>
            <a:endParaRPr lang="fr-FR" sz="4000" b="1" dirty="0">
              <a:solidFill>
                <a:schemeClr val="bg1"/>
              </a:solidFill>
              <a:latin typeface="Marianne" panose="02000000000000000000" pitchFamily="2" charset="0"/>
              <a:ea typeface="Arial Black" charset="0"/>
              <a:cs typeface="Arial Black" charset="0"/>
            </a:endParaRPr>
          </a:p>
          <a:p>
            <a:pPr algn="ctr"/>
            <a:r>
              <a:rPr lang="fr-FR" sz="4000" b="1" dirty="0">
                <a:solidFill>
                  <a:schemeClr val="bg1"/>
                </a:solidFill>
                <a:latin typeface="Marianne" panose="02000000000000000000" pitchFamily="2" charset="0"/>
                <a:ea typeface="Arial Black" charset="0"/>
                <a:cs typeface="Arial Black" charset="0"/>
              </a:rPr>
              <a:t>Eléments didactiques</a:t>
            </a:r>
          </a:p>
        </p:txBody>
      </p:sp>
      <p:cxnSp>
        <p:nvCxnSpPr>
          <p:cNvPr id="4" name="Connecteur droit 3">
            <a:extLst>
              <a:ext uri="{FF2B5EF4-FFF2-40B4-BE49-F238E27FC236}">
                <a16:creationId xmlns:a16="http://schemas.microsoft.com/office/drawing/2014/main" id="{0CD31AE1-C284-8E47-9D41-3453E4F4D535}"/>
              </a:ext>
            </a:extLst>
          </p:cNvPr>
          <p:cNvCxnSpPr/>
          <p:nvPr/>
        </p:nvCxnSpPr>
        <p:spPr>
          <a:xfrm>
            <a:off x="741894" y="3871717"/>
            <a:ext cx="10692000" cy="0"/>
          </a:xfrm>
          <a:prstGeom prst="line">
            <a:avLst/>
          </a:prstGeom>
          <a:ln w="76200">
            <a:solidFill>
              <a:srgbClr val="EC6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72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A15A071-9813-044E-A247-CC48D2171609}"/>
              </a:ext>
            </a:extLst>
          </p:cNvPr>
          <p:cNvSpPr txBox="1"/>
          <p:nvPr/>
        </p:nvSpPr>
        <p:spPr>
          <a:xfrm>
            <a:off x="168442" y="256898"/>
            <a:ext cx="11855116" cy="707886"/>
          </a:xfrm>
          <a:prstGeom prst="rect">
            <a:avLst/>
          </a:prstGeom>
          <a:noFill/>
        </p:spPr>
        <p:txBody>
          <a:bodyPr wrap="square" rtlCol="0">
            <a:spAutoFit/>
          </a:bodyPr>
          <a:lstStyle/>
          <a:p>
            <a:r>
              <a:rPr lang="fr-FR" sz="4000" b="1" dirty="0"/>
              <a:t>Un petit panorama des nombres jusqu’au cycle 4</a:t>
            </a:r>
          </a:p>
        </p:txBody>
      </p:sp>
      <p:sp>
        <p:nvSpPr>
          <p:cNvPr id="2" name="Rectangle : coins arrondis 1">
            <a:extLst>
              <a:ext uri="{FF2B5EF4-FFF2-40B4-BE49-F238E27FC236}">
                <a16:creationId xmlns:a16="http://schemas.microsoft.com/office/drawing/2014/main" id="{8ADBDE4E-C132-E946-B047-BD3849ED519D}"/>
              </a:ext>
            </a:extLst>
          </p:cNvPr>
          <p:cNvSpPr/>
          <p:nvPr/>
        </p:nvSpPr>
        <p:spPr>
          <a:xfrm>
            <a:off x="510363" y="1318437"/>
            <a:ext cx="11100390" cy="5061098"/>
          </a:xfrm>
          <a:prstGeom prst="roundRect">
            <a:avLst/>
          </a:prstGeom>
          <a:noFill/>
          <a:ln w="76200">
            <a:solidFill>
              <a:srgbClr val="0057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8D8206F-C6FA-014C-9125-CF094DB3BDE0}"/>
              </a:ext>
            </a:extLst>
          </p:cNvPr>
          <p:cNvSpPr txBox="1"/>
          <p:nvPr/>
        </p:nvSpPr>
        <p:spPr>
          <a:xfrm>
            <a:off x="7588102" y="6379535"/>
            <a:ext cx="3806456" cy="400110"/>
          </a:xfrm>
          <a:prstGeom prst="rect">
            <a:avLst/>
          </a:prstGeom>
          <a:noFill/>
        </p:spPr>
        <p:txBody>
          <a:bodyPr wrap="square" rtlCol="0">
            <a:spAutoFit/>
          </a:bodyPr>
          <a:lstStyle/>
          <a:p>
            <a:pPr algn="ctr"/>
            <a:r>
              <a:rPr lang="fr-FR" sz="2000" b="1" dirty="0">
                <a:solidFill>
                  <a:srgbClr val="0057B3"/>
                </a:solidFill>
              </a:rPr>
              <a:t>Ensemble des nombres réels </a:t>
            </a:r>
          </a:p>
        </p:txBody>
      </p:sp>
      <p:pic>
        <p:nvPicPr>
          <p:cNvPr id="7" name="Image 6">
            <a:extLst>
              <a:ext uri="{FF2B5EF4-FFF2-40B4-BE49-F238E27FC236}">
                <a16:creationId xmlns:a16="http://schemas.microsoft.com/office/drawing/2014/main" id="{E6099569-8CB3-A646-9307-F4D58A788D9A}"/>
              </a:ext>
            </a:extLst>
          </p:cNvPr>
          <p:cNvPicPr>
            <a:picLocks noChangeAspect="1"/>
          </p:cNvPicPr>
          <p:nvPr/>
        </p:nvPicPr>
        <p:blipFill>
          <a:blip r:embed="rId3"/>
          <a:stretch>
            <a:fillRect/>
          </a:stretch>
        </p:blipFill>
        <p:spPr>
          <a:xfrm>
            <a:off x="11111098" y="5862302"/>
            <a:ext cx="656227" cy="792000"/>
          </a:xfrm>
          <a:prstGeom prst="rect">
            <a:avLst/>
          </a:prstGeom>
        </p:spPr>
      </p:pic>
      <p:sp>
        <p:nvSpPr>
          <p:cNvPr id="8" name="Rectangle : coins arrondis 7">
            <a:extLst>
              <a:ext uri="{FF2B5EF4-FFF2-40B4-BE49-F238E27FC236}">
                <a16:creationId xmlns:a16="http://schemas.microsoft.com/office/drawing/2014/main" id="{F39FB5AB-A14B-0C4F-943A-BE497C771AAE}"/>
              </a:ext>
            </a:extLst>
          </p:cNvPr>
          <p:cNvSpPr/>
          <p:nvPr/>
        </p:nvSpPr>
        <p:spPr>
          <a:xfrm>
            <a:off x="802173" y="1609607"/>
            <a:ext cx="8363092" cy="4252695"/>
          </a:xfrm>
          <a:prstGeom prst="roundRect">
            <a:avLst/>
          </a:prstGeom>
          <a:noFill/>
          <a:ln w="76200">
            <a:solidFill>
              <a:srgbClr val="C00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CE99C845-881C-6F43-A65D-183636FAAD70}"/>
              </a:ext>
            </a:extLst>
          </p:cNvPr>
          <p:cNvSpPr/>
          <p:nvPr/>
        </p:nvSpPr>
        <p:spPr>
          <a:xfrm>
            <a:off x="9499909" y="1616148"/>
            <a:ext cx="1437596" cy="4278498"/>
          </a:xfrm>
          <a:prstGeom prst="roundRect">
            <a:avLst>
              <a:gd name="adj" fmla="val 23443"/>
            </a:avLst>
          </a:prstGeom>
          <a:noFill/>
          <a:ln w="76200">
            <a:solidFill>
              <a:srgbClr val="0057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66054299-0A69-C04C-A34A-1DA4E0C0E4B7}"/>
              </a:ext>
            </a:extLst>
          </p:cNvPr>
          <p:cNvPicPr>
            <a:picLocks noChangeAspect="1"/>
          </p:cNvPicPr>
          <p:nvPr/>
        </p:nvPicPr>
        <p:blipFill>
          <a:blip r:embed="rId4"/>
          <a:stretch>
            <a:fillRect/>
          </a:stretch>
        </p:blipFill>
        <p:spPr>
          <a:xfrm>
            <a:off x="8628497" y="5288152"/>
            <a:ext cx="648000" cy="900000"/>
          </a:xfrm>
          <a:prstGeom prst="rect">
            <a:avLst/>
          </a:prstGeom>
        </p:spPr>
      </p:pic>
      <p:sp>
        <p:nvSpPr>
          <p:cNvPr id="12" name="ZoneTexte 11">
            <a:extLst>
              <a:ext uri="{FF2B5EF4-FFF2-40B4-BE49-F238E27FC236}">
                <a16:creationId xmlns:a16="http://schemas.microsoft.com/office/drawing/2014/main" id="{9333A2EF-6866-9640-B711-E2C1EC5F9AC2}"/>
              </a:ext>
            </a:extLst>
          </p:cNvPr>
          <p:cNvSpPr txBox="1"/>
          <p:nvPr/>
        </p:nvSpPr>
        <p:spPr>
          <a:xfrm>
            <a:off x="4815065" y="5894645"/>
            <a:ext cx="3806456" cy="400110"/>
          </a:xfrm>
          <a:prstGeom prst="rect">
            <a:avLst/>
          </a:prstGeom>
          <a:noFill/>
        </p:spPr>
        <p:txBody>
          <a:bodyPr wrap="square" rtlCol="0">
            <a:spAutoFit/>
          </a:bodyPr>
          <a:lstStyle/>
          <a:p>
            <a:pPr algn="ctr"/>
            <a:r>
              <a:rPr lang="fr-FR" sz="2000" b="1" dirty="0">
                <a:solidFill>
                  <a:srgbClr val="C0013B"/>
                </a:solidFill>
              </a:rPr>
              <a:t>Ensemble des nombres rationnels</a:t>
            </a:r>
          </a:p>
        </p:txBody>
      </p:sp>
      <p:sp>
        <p:nvSpPr>
          <p:cNvPr id="13" name="Rectangle : coins arrondis 12">
            <a:extLst>
              <a:ext uri="{FF2B5EF4-FFF2-40B4-BE49-F238E27FC236}">
                <a16:creationId xmlns:a16="http://schemas.microsoft.com/office/drawing/2014/main" id="{D8D3E367-B170-FD4E-9A16-DAFEC76B333A}"/>
              </a:ext>
            </a:extLst>
          </p:cNvPr>
          <p:cNvSpPr/>
          <p:nvPr/>
        </p:nvSpPr>
        <p:spPr>
          <a:xfrm>
            <a:off x="1254495" y="1867479"/>
            <a:ext cx="6333607" cy="2661992"/>
          </a:xfrm>
          <a:prstGeom prst="roundRect">
            <a:avLst/>
          </a:prstGeom>
          <a:noFill/>
          <a:ln w="76200">
            <a:solidFill>
              <a:srgbClr val="00A6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1D9BCBE1-BCC3-0E4B-8FBB-615D7F5F5CAC}"/>
              </a:ext>
            </a:extLst>
          </p:cNvPr>
          <p:cNvPicPr>
            <a:picLocks noChangeAspect="1"/>
          </p:cNvPicPr>
          <p:nvPr/>
        </p:nvPicPr>
        <p:blipFill>
          <a:blip r:embed="rId5"/>
          <a:stretch>
            <a:fillRect/>
          </a:stretch>
        </p:blipFill>
        <p:spPr>
          <a:xfrm>
            <a:off x="7226361" y="3956641"/>
            <a:ext cx="606641" cy="864000"/>
          </a:xfrm>
          <a:prstGeom prst="rect">
            <a:avLst/>
          </a:prstGeom>
        </p:spPr>
      </p:pic>
      <p:sp>
        <p:nvSpPr>
          <p:cNvPr id="16" name="Rectangle : coins arrondis 15">
            <a:extLst>
              <a:ext uri="{FF2B5EF4-FFF2-40B4-BE49-F238E27FC236}">
                <a16:creationId xmlns:a16="http://schemas.microsoft.com/office/drawing/2014/main" id="{261313CA-1A2D-424F-B136-7826F84EB16D}"/>
              </a:ext>
            </a:extLst>
          </p:cNvPr>
          <p:cNvSpPr/>
          <p:nvPr/>
        </p:nvSpPr>
        <p:spPr>
          <a:xfrm>
            <a:off x="1555751" y="2062409"/>
            <a:ext cx="4689105" cy="1409121"/>
          </a:xfrm>
          <a:prstGeom prst="roundRect">
            <a:avLst/>
          </a:prstGeom>
          <a:noFill/>
          <a:ln w="76200">
            <a:solidFill>
              <a:srgbClr val="F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78DD6A86-6690-984F-BB4C-D8F3DE15E892}"/>
              </a:ext>
            </a:extLst>
          </p:cNvPr>
          <p:cNvSpPr/>
          <p:nvPr/>
        </p:nvSpPr>
        <p:spPr>
          <a:xfrm>
            <a:off x="1814477" y="2257340"/>
            <a:ext cx="3097765" cy="698511"/>
          </a:xfrm>
          <a:prstGeom prst="roundRect">
            <a:avLst/>
          </a:prstGeom>
          <a:noFill/>
          <a:ln w="76200">
            <a:solidFill>
              <a:srgbClr val="00A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FE6A7002-D2BC-B141-A3EC-7F2D44B966A8}"/>
              </a:ext>
            </a:extLst>
          </p:cNvPr>
          <p:cNvPicPr>
            <a:picLocks noChangeAspect="1"/>
          </p:cNvPicPr>
          <p:nvPr/>
        </p:nvPicPr>
        <p:blipFill>
          <a:blip r:embed="rId6"/>
          <a:stretch>
            <a:fillRect/>
          </a:stretch>
        </p:blipFill>
        <p:spPr>
          <a:xfrm>
            <a:off x="5872932" y="2938079"/>
            <a:ext cx="596934" cy="828000"/>
          </a:xfrm>
          <a:prstGeom prst="rect">
            <a:avLst/>
          </a:prstGeom>
        </p:spPr>
      </p:pic>
      <p:pic>
        <p:nvPicPr>
          <p:cNvPr id="21" name="Image 20">
            <a:extLst>
              <a:ext uri="{FF2B5EF4-FFF2-40B4-BE49-F238E27FC236}">
                <a16:creationId xmlns:a16="http://schemas.microsoft.com/office/drawing/2014/main" id="{4878BAF8-EF10-CA4D-8BFF-988229CA5000}"/>
              </a:ext>
            </a:extLst>
          </p:cNvPr>
          <p:cNvPicPr>
            <a:picLocks noChangeAspect="1"/>
          </p:cNvPicPr>
          <p:nvPr/>
        </p:nvPicPr>
        <p:blipFill>
          <a:blip r:embed="rId7"/>
          <a:stretch>
            <a:fillRect/>
          </a:stretch>
        </p:blipFill>
        <p:spPr>
          <a:xfrm>
            <a:off x="4763549" y="2346267"/>
            <a:ext cx="611999" cy="792000"/>
          </a:xfrm>
          <a:prstGeom prst="rect">
            <a:avLst/>
          </a:prstGeom>
        </p:spPr>
      </p:pic>
      <p:sp>
        <p:nvSpPr>
          <p:cNvPr id="22" name="ZoneTexte 21">
            <a:extLst>
              <a:ext uri="{FF2B5EF4-FFF2-40B4-BE49-F238E27FC236}">
                <a16:creationId xmlns:a16="http://schemas.microsoft.com/office/drawing/2014/main" id="{C6FFD2B2-7379-5A40-AD20-86DA1E2E49C7}"/>
              </a:ext>
            </a:extLst>
          </p:cNvPr>
          <p:cNvSpPr txBox="1"/>
          <p:nvPr/>
        </p:nvSpPr>
        <p:spPr>
          <a:xfrm>
            <a:off x="3401289" y="4561814"/>
            <a:ext cx="3806456" cy="400110"/>
          </a:xfrm>
          <a:prstGeom prst="rect">
            <a:avLst/>
          </a:prstGeom>
          <a:noFill/>
        </p:spPr>
        <p:txBody>
          <a:bodyPr wrap="square" rtlCol="0">
            <a:spAutoFit/>
          </a:bodyPr>
          <a:lstStyle/>
          <a:p>
            <a:pPr algn="ctr"/>
            <a:r>
              <a:rPr lang="fr-FR" sz="2000" b="1" dirty="0">
                <a:solidFill>
                  <a:srgbClr val="00A6B2"/>
                </a:solidFill>
              </a:rPr>
              <a:t>Ensemble des nombres décimaux</a:t>
            </a:r>
          </a:p>
        </p:txBody>
      </p:sp>
      <p:sp>
        <p:nvSpPr>
          <p:cNvPr id="23" name="ZoneTexte 22">
            <a:extLst>
              <a:ext uri="{FF2B5EF4-FFF2-40B4-BE49-F238E27FC236}">
                <a16:creationId xmlns:a16="http://schemas.microsoft.com/office/drawing/2014/main" id="{784D2BBE-0798-E643-BA1E-D335142AC1C2}"/>
              </a:ext>
            </a:extLst>
          </p:cNvPr>
          <p:cNvSpPr txBox="1"/>
          <p:nvPr/>
        </p:nvSpPr>
        <p:spPr>
          <a:xfrm>
            <a:off x="1555751" y="3476883"/>
            <a:ext cx="4337316" cy="400110"/>
          </a:xfrm>
          <a:prstGeom prst="rect">
            <a:avLst/>
          </a:prstGeom>
          <a:noFill/>
        </p:spPr>
        <p:txBody>
          <a:bodyPr wrap="square" rtlCol="0">
            <a:spAutoFit/>
          </a:bodyPr>
          <a:lstStyle/>
          <a:p>
            <a:pPr algn="ctr"/>
            <a:r>
              <a:rPr lang="fr-FR" sz="2000" b="1" dirty="0">
                <a:solidFill>
                  <a:srgbClr val="FF9000"/>
                </a:solidFill>
              </a:rPr>
              <a:t>Ensemble des nombres entiers relatifs</a:t>
            </a:r>
          </a:p>
        </p:txBody>
      </p:sp>
      <p:sp>
        <p:nvSpPr>
          <p:cNvPr id="24" name="ZoneTexte 23">
            <a:extLst>
              <a:ext uri="{FF2B5EF4-FFF2-40B4-BE49-F238E27FC236}">
                <a16:creationId xmlns:a16="http://schemas.microsoft.com/office/drawing/2014/main" id="{2C8A763F-646C-C244-AC4B-090E1D279813}"/>
              </a:ext>
            </a:extLst>
          </p:cNvPr>
          <p:cNvSpPr txBox="1"/>
          <p:nvPr/>
        </p:nvSpPr>
        <p:spPr>
          <a:xfrm>
            <a:off x="1660486" y="2988572"/>
            <a:ext cx="4384378" cy="400110"/>
          </a:xfrm>
          <a:prstGeom prst="rect">
            <a:avLst/>
          </a:prstGeom>
          <a:noFill/>
        </p:spPr>
        <p:txBody>
          <a:bodyPr wrap="square" rtlCol="0">
            <a:spAutoFit/>
          </a:bodyPr>
          <a:lstStyle/>
          <a:p>
            <a:pPr algn="ctr"/>
            <a:r>
              <a:rPr lang="fr-FR" sz="2000" b="1" dirty="0">
                <a:solidFill>
                  <a:srgbClr val="00AE48"/>
                </a:solidFill>
              </a:rPr>
              <a:t>Ensemble des nombres entiers naturels</a:t>
            </a:r>
          </a:p>
        </p:txBody>
      </p:sp>
      <p:pic>
        <p:nvPicPr>
          <p:cNvPr id="27" name="Image 26">
            <a:extLst>
              <a:ext uri="{FF2B5EF4-FFF2-40B4-BE49-F238E27FC236}">
                <a16:creationId xmlns:a16="http://schemas.microsoft.com/office/drawing/2014/main" id="{96C9E27D-0F8F-0D44-A772-7D345246F586}"/>
              </a:ext>
            </a:extLst>
          </p:cNvPr>
          <p:cNvPicPr>
            <a:picLocks noChangeAspect="1"/>
          </p:cNvPicPr>
          <p:nvPr/>
        </p:nvPicPr>
        <p:blipFill>
          <a:blip r:embed="rId8"/>
          <a:stretch>
            <a:fillRect/>
          </a:stretch>
        </p:blipFill>
        <p:spPr>
          <a:xfrm>
            <a:off x="10064159" y="2393862"/>
            <a:ext cx="612000" cy="540000"/>
          </a:xfrm>
          <a:prstGeom prst="rect">
            <a:avLst/>
          </a:prstGeom>
        </p:spPr>
      </p:pic>
      <p:pic>
        <p:nvPicPr>
          <p:cNvPr id="29" name="Image 28">
            <a:extLst>
              <a:ext uri="{FF2B5EF4-FFF2-40B4-BE49-F238E27FC236}">
                <a16:creationId xmlns:a16="http://schemas.microsoft.com/office/drawing/2014/main" id="{FA60706E-8D35-3140-9633-73D90FCE0CB8}"/>
              </a:ext>
            </a:extLst>
          </p:cNvPr>
          <p:cNvPicPr>
            <a:picLocks noChangeAspect="1"/>
          </p:cNvPicPr>
          <p:nvPr/>
        </p:nvPicPr>
        <p:blipFill>
          <a:blip r:embed="rId9"/>
          <a:stretch>
            <a:fillRect/>
          </a:stretch>
        </p:blipFill>
        <p:spPr>
          <a:xfrm>
            <a:off x="9693693" y="3601685"/>
            <a:ext cx="638179" cy="540000"/>
          </a:xfrm>
          <a:prstGeom prst="rect">
            <a:avLst/>
          </a:prstGeom>
        </p:spPr>
      </p:pic>
      <p:pic>
        <p:nvPicPr>
          <p:cNvPr id="31" name="Image 30">
            <a:extLst>
              <a:ext uri="{FF2B5EF4-FFF2-40B4-BE49-F238E27FC236}">
                <a16:creationId xmlns:a16="http://schemas.microsoft.com/office/drawing/2014/main" id="{10E2A045-17C4-9442-ABE3-63F102B38A99}"/>
              </a:ext>
            </a:extLst>
          </p:cNvPr>
          <p:cNvPicPr>
            <a:picLocks noChangeAspect="1"/>
          </p:cNvPicPr>
          <p:nvPr/>
        </p:nvPicPr>
        <p:blipFill>
          <a:blip r:embed="rId10"/>
          <a:stretch>
            <a:fillRect/>
          </a:stretch>
        </p:blipFill>
        <p:spPr>
          <a:xfrm>
            <a:off x="9807999" y="4961924"/>
            <a:ext cx="925712" cy="540000"/>
          </a:xfrm>
          <a:prstGeom prst="rect">
            <a:avLst/>
          </a:prstGeom>
        </p:spPr>
      </p:pic>
      <p:pic>
        <p:nvPicPr>
          <p:cNvPr id="33" name="Image 32">
            <a:extLst>
              <a:ext uri="{FF2B5EF4-FFF2-40B4-BE49-F238E27FC236}">
                <a16:creationId xmlns:a16="http://schemas.microsoft.com/office/drawing/2014/main" id="{F6CA5EFB-49D2-F644-A56D-B6DFEA011371}"/>
              </a:ext>
            </a:extLst>
          </p:cNvPr>
          <p:cNvPicPr>
            <a:picLocks noChangeAspect="1"/>
          </p:cNvPicPr>
          <p:nvPr/>
        </p:nvPicPr>
        <p:blipFill>
          <a:blip r:embed="rId11"/>
          <a:stretch>
            <a:fillRect/>
          </a:stretch>
        </p:blipFill>
        <p:spPr>
          <a:xfrm>
            <a:off x="2086611" y="2336094"/>
            <a:ext cx="385409" cy="504000"/>
          </a:xfrm>
          <a:prstGeom prst="rect">
            <a:avLst/>
          </a:prstGeom>
        </p:spPr>
      </p:pic>
      <p:pic>
        <p:nvPicPr>
          <p:cNvPr id="35" name="Image 34">
            <a:extLst>
              <a:ext uri="{FF2B5EF4-FFF2-40B4-BE49-F238E27FC236}">
                <a16:creationId xmlns:a16="http://schemas.microsoft.com/office/drawing/2014/main" id="{9C591AEB-450E-3E43-8B31-431D300450B7}"/>
              </a:ext>
            </a:extLst>
          </p:cNvPr>
          <p:cNvPicPr>
            <a:picLocks noChangeAspect="1"/>
          </p:cNvPicPr>
          <p:nvPr/>
        </p:nvPicPr>
        <p:blipFill>
          <a:blip r:embed="rId12"/>
          <a:stretch>
            <a:fillRect/>
          </a:stretch>
        </p:blipFill>
        <p:spPr>
          <a:xfrm>
            <a:off x="3849282" y="3891704"/>
            <a:ext cx="1054288" cy="540000"/>
          </a:xfrm>
          <a:prstGeom prst="rect">
            <a:avLst/>
          </a:prstGeom>
        </p:spPr>
      </p:pic>
      <p:pic>
        <p:nvPicPr>
          <p:cNvPr id="37" name="Image 36">
            <a:extLst>
              <a:ext uri="{FF2B5EF4-FFF2-40B4-BE49-F238E27FC236}">
                <a16:creationId xmlns:a16="http://schemas.microsoft.com/office/drawing/2014/main" id="{42B093C6-F9DD-D74A-8253-3A1C8DDEBA54}"/>
              </a:ext>
            </a:extLst>
          </p:cNvPr>
          <p:cNvPicPr>
            <a:picLocks noChangeAspect="1"/>
          </p:cNvPicPr>
          <p:nvPr/>
        </p:nvPicPr>
        <p:blipFill>
          <a:blip r:embed="rId13"/>
          <a:stretch>
            <a:fillRect/>
          </a:stretch>
        </p:blipFill>
        <p:spPr>
          <a:xfrm>
            <a:off x="2935487" y="4874152"/>
            <a:ext cx="576000" cy="864000"/>
          </a:xfrm>
          <a:prstGeom prst="rect">
            <a:avLst/>
          </a:prstGeom>
        </p:spPr>
      </p:pic>
      <p:pic>
        <p:nvPicPr>
          <p:cNvPr id="39" name="Image 38">
            <a:extLst>
              <a:ext uri="{FF2B5EF4-FFF2-40B4-BE49-F238E27FC236}">
                <a16:creationId xmlns:a16="http://schemas.microsoft.com/office/drawing/2014/main" id="{CF0616F4-0DF8-7743-8C35-17CBFA06E2AC}"/>
              </a:ext>
            </a:extLst>
          </p:cNvPr>
          <p:cNvPicPr>
            <a:picLocks noChangeAspect="1"/>
          </p:cNvPicPr>
          <p:nvPr/>
        </p:nvPicPr>
        <p:blipFill>
          <a:blip r:embed="rId14"/>
          <a:stretch>
            <a:fillRect/>
          </a:stretch>
        </p:blipFill>
        <p:spPr>
          <a:xfrm>
            <a:off x="7739899" y="3206093"/>
            <a:ext cx="1183995" cy="864000"/>
          </a:xfrm>
          <a:prstGeom prst="rect">
            <a:avLst/>
          </a:prstGeom>
        </p:spPr>
      </p:pic>
      <p:pic>
        <p:nvPicPr>
          <p:cNvPr id="43" name="Image 42">
            <a:extLst>
              <a:ext uri="{FF2B5EF4-FFF2-40B4-BE49-F238E27FC236}">
                <a16:creationId xmlns:a16="http://schemas.microsoft.com/office/drawing/2014/main" id="{B411B7C8-965C-224C-BE6E-4E1E0A7AB1C3}"/>
              </a:ext>
            </a:extLst>
          </p:cNvPr>
          <p:cNvPicPr>
            <a:picLocks noChangeAspect="1"/>
          </p:cNvPicPr>
          <p:nvPr/>
        </p:nvPicPr>
        <p:blipFill>
          <a:blip r:embed="rId15"/>
          <a:stretch>
            <a:fillRect/>
          </a:stretch>
        </p:blipFill>
        <p:spPr>
          <a:xfrm>
            <a:off x="7876314" y="4731381"/>
            <a:ext cx="529555" cy="864000"/>
          </a:xfrm>
          <a:prstGeom prst="rect">
            <a:avLst/>
          </a:prstGeom>
        </p:spPr>
      </p:pic>
      <p:pic>
        <p:nvPicPr>
          <p:cNvPr id="45" name="Image 44">
            <a:extLst>
              <a:ext uri="{FF2B5EF4-FFF2-40B4-BE49-F238E27FC236}">
                <a16:creationId xmlns:a16="http://schemas.microsoft.com/office/drawing/2014/main" id="{4C5BB6BC-465A-C249-B9DC-364FB3C34D1E}"/>
              </a:ext>
            </a:extLst>
          </p:cNvPr>
          <p:cNvPicPr>
            <a:picLocks noChangeAspect="1"/>
          </p:cNvPicPr>
          <p:nvPr/>
        </p:nvPicPr>
        <p:blipFill>
          <a:blip r:embed="rId16"/>
          <a:stretch>
            <a:fillRect/>
          </a:stretch>
        </p:blipFill>
        <p:spPr>
          <a:xfrm>
            <a:off x="1382432" y="4787343"/>
            <a:ext cx="508230" cy="864000"/>
          </a:xfrm>
          <a:prstGeom prst="rect">
            <a:avLst/>
          </a:prstGeom>
        </p:spPr>
      </p:pic>
      <p:pic>
        <p:nvPicPr>
          <p:cNvPr id="47" name="Image 46">
            <a:extLst>
              <a:ext uri="{FF2B5EF4-FFF2-40B4-BE49-F238E27FC236}">
                <a16:creationId xmlns:a16="http://schemas.microsoft.com/office/drawing/2014/main" id="{5D3AAE3D-12E7-B441-832E-FB453A6CFA6C}"/>
              </a:ext>
            </a:extLst>
          </p:cNvPr>
          <p:cNvPicPr>
            <a:picLocks noChangeAspect="1"/>
          </p:cNvPicPr>
          <p:nvPr/>
        </p:nvPicPr>
        <p:blipFill>
          <a:blip r:embed="rId17"/>
          <a:stretch>
            <a:fillRect/>
          </a:stretch>
        </p:blipFill>
        <p:spPr>
          <a:xfrm>
            <a:off x="6523957" y="3567704"/>
            <a:ext cx="497451" cy="864000"/>
          </a:xfrm>
          <a:prstGeom prst="rect">
            <a:avLst/>
          </a:prstGeom>
        </p:spPr>
      </p:pic>
      <p:pic>
        <p:nvPicPr>
          <p:cNvPr id="49" name="Image 48">
            <a:extLst>
              <a:ext uri="{FF2B5EF4-FFF2-40B4-BE49-F238E27FC236}">
                <a16:creationId xmlns:a16="http://schemas.microsoft.com/office/drawing/2014/main" id="{CA6816E4-8283-7A4E-B7FD-865B0F8FDB58}"/>
              </a:ext>
            </a:extLst>
          </p:cNvPr>
          <p:cNvPicPr>
            <a:picLocks noChangeAspect="1"/>
          </p:cNvPicPr>
          <p:nvPr/>
        </p:nvPicPr>
        <p:blipFill>
          <a:blip r:embed="rId18"/>
          <a:stretch>
            <a:fillRect/>
          </a:stretch>
        </p:blipFill>
        <p:spPr>
          <a:xfrm>
            <a:off x="6522384" y="2156094"/>
            <a:ext cx="715891" cy="864000"/>
          </a:xfrm>
          <a:prstGeom prst="rect">
            <a:avLst/>
          </a:prstGeom>
        </p:spPr>
      </p:pic>
      <p:pic>
        <p:nvPicPr>
          <p:cNvPr id="53" name="Image 52">
            <a:extLst>
              <a:ext uri="{FF2B5EF4-FFF2-40B4-BE49-F238E27FC236}">
                <a16:creationId xmlns:a16="http://schemas.microsoft.com/office/drawing/2014/main" id="{3268F6AC-4DDE-0540-AF7D-D9A23419B4EB}"/>
              </a:ext>
            </a:extLst>
          </p:cNvPr>
          <p:cNvPicPr>
            <a:picLocks noChangeAspect="1"/>
          </p:cNvPicPr>
          <p:nvPr/>
        </p:nvPicPr>
        <p:blipFill>
          <a:blip r:embed="rId19"/>
          <a:stretch>
            <a:fillRect/>
          </a:stretch>
        </p:blipFill>
        <p:spPr>
          <a:xfrm>
            <a:off x="3225290" y="2374139"/>
            <a:ext cx="1008000" cy="504000"/>
          </a:xfrm>
          <a:prstGeom prst="rect">
            <a:avLst/>
          </a:prstGeom>
        </p:spPr>
      </p:pic>
      <p:sp>
        <p:nvSpPr>
          <p:cNvPr id="54" name="ZoneTexte 53">
            <a:extLst>
              <a:ext uri="{FF2B5EF4-FFF2-40B4-BE49-F238E27FC236}">
                <a16:creationId xmlns:a16="http://schemas.microsoft.com/office/drawing/2014/main" id="{4495955D-CCF0-C441-8D41-CB93B3C6711F}"/>
              </a:ext>
            </a:extLst>
          </p:cNvPr>
          <p:cNvSpPr txBox="1"/>
          <p:nvPr/>
        </p:nvSpPr>
        <p:spPr>
          <a:xfrm>
            <a:off x="8884920" y="60960"/>
            <a:ext cx="184731" cy="369332"/>
          </a:xfrm>
          <a:prstGeom prst="rect">
            <a:avLst/>
          </a:prstGeom>
          <a:noFill/>
        </p:spPr>
        <p:txBody>
          <a:bodyPr wrap="none" rtlCol="0">
            <a:spAutoFit/>
          </a:bodyPr>
          <a:lstStyle/>
          <a:p>
            <a:endParaRPr lang="fr-FR" dirty="0"/>
          </a:p>
        </p:txBody>
      </p:sp>
      <p:pic>
        <p:nvPicPr>
          <p:cNvPr id="56" name="Image 55">
            <a:extLst>
              <a:ext uri="{FF2B5EF4-FFF2-40B4-BE49-F238E27FC236}">
                <a16:creationId xmlns:a16="http://schemas.microsoft.com/office/drawing/2014/main" id="{B29ADEF9-88D0-1B4E-81D8-ABC2EC8707A6}"/>
              </a:ext>
            </a:extLst>
          </p:cNvPr>
          <p:cNvPicPr>
            <a:picLocks noChangeAspect="1"/>
          </p:cNvPicPr>
          <p:nvPr/>
        </p:nvPicPr>
        <p:blipFill>
          <a:blip r:embed="rId20"/>
          <a:stretch>
            <a:fillRect/>
          </a:stretch>
        </p:blipFill>
        <p:spPr>
          <a:xfrm>
            <a:off x="5474810" y="2512969"/>
            <a:ext cx="576000" cy="500867"/>
          </a:xfrm>
          <a:prstGeom prst="rect">
            <a:avLst/>
          </a:prstGeom>
        </p:spPr>
      </p:pic>
      <p:sp>
        <p:nvSpPr>
          <p:cNvPr id="5" name="ZoneTexte 4">
            <a:extLst>
              <a:ext uri="{FF2B5EF4-FFF2-40B4-BE49-F238E27FC236}">
                <a16:creationId xmlns:a16="http://schemas.microsoft.com/office/drawing/2014/main" id="{BE265E31-3F68-C142-817D-ACF9040A38C1}"/>
              </a:ext>
            </a:extLst>
          </p:cNvPr>
          <p:cNvSpPr txBox="1"/>
          <p:nvPr/>
        </p:nvSpPr>
        <p:spPr>
          <a:xfrm>
            <a:off x="1660486" y="3947133"/>
            <a:ext cx="1039091" cy="461665"/>
          </a:xfrm>
          <a:prstGeom prst="rect">
            <a:avLst/>
          </a:prstGeom>
          <a:noFill/>
        </p:spPr>
        <p:txBody>
          <a:bodyPr wrap="square" rtlCol="0">
            <a:spAutoFit/>
          </a:bodyPr>
          <a:lstStyle/>
          <a:p>
            <a:r>
              <a:rPr lang="fr-FR" sz="2400" dirty="0"/>
              <a:t>75%</a:t>
            </a:r>
          </a:p>
        </p:txBody>
      </p:sp>
      <p:sp>
        <p:nvSpPr>
          <p:cNvPr id="6" name="ZoneTexte 5">
            <a:extLst>
              <a:ext uri="{FF2B5EF4-FFF2-40B4-BE49-F238E27FC236}">
                <a16:creationId xmlns:a16="http://schemas.microsoft.com/office/drawing/2014/main" id="{C506EEEE-0884-A44B-A209-116D7FC3641B}"/>
              </a:ext>
            </a:extLst>
          </p:cNvPr>
          <p:cNvSpPr txBox="1"/>
          <p:nvPr/>
        </p:nvSpPr>
        <p:spPr>
          <a:xfrm>
            <a:off x="5761700" y="3666460"/>
            <a:ext cx="644236" cy="830997"/>
          </a:xfrm>
          <a:prstGeom prst="rect">
            <a:avLst/>
          </a:prstGeom>
          <a:noFill/>
        </p:spPr>
        <p:txBody>
          <a:bodyPr wrap="square" rtlCol="0">
            <a:spAutoFit/>
          </a:bodyPr>
          <a:lstStyle/>
          <a:p>
            <a:r>
              <a:rPr lang="fr-FR" sz="2400" dirty="0"/>
              <a:t>1</a:t>
            </a:r>
          </a:p>
          <a:p>
            <a:r>
              <a:rPr lang="fr-FR" sz="2400" dirty="0"/>
              <a:t>2</a:t>
            </a:r>
          </a:p>
        </p:txBody>
      </p:sp>
      <p:cxnSp>
        <p:nvCxnSpPr>
          <p:cNvPr id="14" name="Connecteur droit 13">
            <a:extLst>
              <a:ext uri="{FF2B5EF4-FFF2-40B4-BE49-F238E27FC236}">
                <a16:creationId xmlns:a16="http://schemas.microsoft.com/office/drawing/2014/main" id="{14499AF5-56BF-D84B-A16F-2C50F24F5A99}"/>
              </a:ext>
            </a:extLst>
          </p:cNvPr>
          <p:cNvCxnSpPr>
            <a:cxnSpLocks/>
          </p:cNvCxnSpPr>
          <p:nvPr/>
        </p:nvCxnSpPr>
        <p:spPr>
          <a:xfrm flipH="1">
            <a:off x="5761700" y="4081958"/>
            <a:ext cx="32211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78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animBg="1"/>
      <p:bldP spid="9" grpId="0" animBg="1"/>
      <p:bldP spid="12" grpId="0"/>
      <p:bldP spid="13" grpId="0" animBg="1"/>
      <p:bldP spid="16" grpId="0" animBg="1"/>
      <p:bldP spid="17" grpId="0" animBg="1"/>
      <p:bldP spid="22" grpId="0"/>
      <p:bldP spid="23" grpId="0"/>
      <p:bldP spid="2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96958E3-296A-B543-8753-D42AF720DCBA}"/>
              </a:ext>
            </a:extLst>
          </p:cNvPr>
          <p:cNvSpPr txBox="1"/>
          <p:nvPr/>
        </p:nvSpPr>
        <p:spPr>
          <a:xfrm>
            <a:off x="177213" y="249277"/>
            <a:ext cx="11855116" cy="707886"/>
          </a:xfrm>
          <a:prstGeom prst="rect">
            <a:avLst/>
          </a:prstGeom>
          <a:noFill/>
        </p:spPr>
        <p:txBody>
          <a:bodyPr wrap="square" rtlCol="0">
            <a:spAutoFit/>
          </a:bodyPr>
          <a:lstStyle/>
          <a:p>
            <a:r>
              <a:rPr lang="fr-FR" sz="4000" b="1" dirty="0"/>
              <a:t>Les grandes étapes de la maternelle au cycle 3</a:t>
            </a:r>
          </a:p>
        </p:txBody>
      </p:sp>
      <p:sp>
        <p:nvSpPr>
          <p:cNvPr id="16" name="Rectangle 15">
            <a:extLst>
              <a:ext uri="{FF2B5EF4-FFF2-40B4-BE49-F238E27FC236}">
                <a16:creationId xmlns:a16="http://schemas.microsoft.com/office/drawing/2014/main" id="{BDB5340A-4012-A844-89F6-793DF58DC565}"/>
              </a:ext>
            </a:extLst>
          </p:cNvPr>
          <p:cNvSpPr/>
          <p:nvPr/>
        </p:nvSpPr>
        <p:spPr>
          <a:xfrm>
            <a:off x="1037179" y="1606265"/>
            <a:ext cx="3320717" cy="695388"/>
          </a:xfrm>
          <a:prstGeom prst="rect">
            <a:avLst/>
          </a:prstGeom>
          <a:solidFill>
            <a:srgbClr val="E52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ln>
                  <a:solidFill>
                    <a:schemeClr val="bg1"/>
                  </a:solidFill>
                </a:ln>
                <a:solidFill>
                  <a:schemeClr val="bg1"/>
                </a:solidFill>
              </a:rPr>
              <a:t>CYCLE 1</a:t>
            </a:r>
          </a:p>
        </p:txBody>
      </p:sp>
      <p:sp>
        <p:nvSpPr>
          <p:cNvPr id="17" name="Rectangle 16">
            <a:extLst>
              <a:ext uri="{FF2B5EF4-FFF2-40B4-BE49-F238E27FC236}">
                <a16:creationId xmlns:a16="http://schemas.microsoft.com/office/drawing/2014/main" id="{83BF3ACD-FF20-8A44-9D3F-70CA9062A7D7}"/>
              </a:ext>
            </a:extLst>
          </p:cNvPr>
          <p:cNvSpPr/>
          <p:nvPr/>
        </p:nvSpPr>
        <p:spPr>
          <a:xfrm>
            <a:off x="1037179" y="2577007"/>
            <a:ext cx="3320717" cy="3930116"/>
          </a:xfrm>
          <a:prstGeom prst="rect">
            <a:avLst/>
          </a:prstGeom>
          <a:solidFill>
            <a:srgbClr val="E52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cap="all" dirty="0">
                <a:ln>
                  <a:solidFill>
                    <a:schemeClr val="bg1"/>
                  </a:solidFill>
                </a:ln>
                <a:solidFill>
                  <a:schemeClr val="bg1"/>
                </a:solidFill>
              </a:rPr>
              <a:t>ENSEIGNER LA Quantité ET CONSTRUIRE LE CONCEPT DE NOMBRE</a:t>
            </a:r>
          </a:p>
        </p:txBody>
      </p:sp>
      <p:sp>
        <p:nvSpPr>
          <p:cNvPr id="18" name="Rectangle 17">
            <a:extLst>
              <a:ext uri="{FF2B5EF4-FFF2-40B4-BE49-F238E27FC236}">
                <a16:creationId xmlns:a16="http://schemas.microsoft.com/office/drawing/2014/main" id="{3BC76332-077A-4842-B329-339E05F3CB9A}"/>
              </a:ext>
            </a:extLst>
          </p:cNvPr>
          <p:cNvSpPr/>
          <p:nvPr/>
        </p:nvSpPr>
        <p:spPr>
          <a:xfrm>
            <a:off x="4503722" y="1606265"/>
            <a:ext cx="3320717" cy="695388"/>
          </a:xfrm>
          <a:prstGeom prst="rect">
            <a:avLst/>
          </a:prstGeom>
          <a:solidFill>
            <a:srgbClr val="E52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ln>
                  <a:solidFill>
                    <a:schemeClr val="bg1"/>
                  </a:solidFill>
                </a:ln>
                <a:solidFill>
                  <a:schemeClr val="bg1"/>
                </a:solidFill>
              </a:rPr>
              <a:t>CYCLE 2</a:t>
            </a:r>
          </a:p>
        </p:txBody>
      </p:sp>
      <p:sp>
        <p:nvSpPr>
          <p:cNvPr id="19" name="Rectangle 18">
            <a:extLst>
              <a:ext uri="{FF2B5EF4-FFF2-40B4-BE49-F238E27FC236}">
                <a16:creationId xmlns:a16="http://schemas.microsoft.com/office/drawing/2014/main" id="{378C8945-4024-0B41-8FA2-292C64412E37}"/>
              </a:ext>
            </a:extLst>
          </p:cNvPr>
          <p:cNvSpPr/>
          <p:nvPr/>
        </p:nvSpPr>
        <p:spPr>
          <a:xfrm>
            <a:off x="4503722" y="2577007"/>
            <a:ext cx="3320717" cy="3930116"/>
          </a:xfrm>
          <a:prstGeom prst="rect">
            <a:avLst/>
          </a:prstGeom>
          <a:solidFill>
            <a:srgbClr val="E52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cap="all" dirty="0">
                <a:ln>
                  <a:solidFill>
                    <a:schemeClr val="bg1"/>
                  </a:solidFill>
                </a:ln>
                <a:solidFill>
                  <a:schemeClr val="bg1"/>
                </a:solidFill>
              </a:rPr>
              <a:t>comprendre notre système de numération décimale de position</a:t>
            </a:r>
          </a:p>
        </p:txBody>
      </p:sp>
      <p:sp>
        <p:nvSpPr>
          <p:cNvPr id="20" name="Signalisation droite 19">
            <a:extLst>
              <a:ext uri="{FF2B5EF4-FFF2-40B4-BE49-F238E27FC236}">
                <a16:creationId xmlns:a16="http://schemas.microsoft.com/office/drawing/2014/main" id="{A3F21689-B321-AA42-B558-D2B8D88525ED}"/>
              </a:ext>
            </a:extLst>
          </p:cNvPr>
          <p:cNvSpPr/>
          <p:nvPr/>
        </p:nvSpPr>
        <p:spPr>
          <a:xfrm>
            <a:off x="7974415" y="2577007"/>
            <a:ext cx="4040372" cy="3930116"/>
          </a:xfrm>
          <a:prstGeom prst="homePlate">
            <a:avLst>
              <a:gd name="adj" fmla="val 29439"/>
            </a:avLst>
          </a:prstGeom>
          <a:solidFill>
            <a:srgbClr val="E52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cap="all" dirty="0">
                <a:ln>
                  <a:solidFill>
                    <a:schemeClr val="bg1"/>
                  </a:solidFill>
                </a:ln>
                <a:solidFill>
                  <a:schemeClr val="bg1"/>
                </a:solidFill>
              </a:rPr>
              <a:t>Appréhender l’insuffisance </a:t>
            </a:r>
          </a:p>
          <a:p>
            <a:pPr algn="ctr"/>
            <a:r>
              <a:rPr lang="fr-FR" sz="2800" b="1" cap="all" dirty="0">
                <a:ln>
                  <a:solidFill>
                    <a:schemeClr val="bg1"/>
                  </a:solidFill>
                </a:ln>
                <a:solidFill>
                  <a:schemeClr val="bg1"/>
                </a:solidFill>
              </a:rPr>
              <a:t>des nombres entiers et la nécessite de se doter de nouveaux nombres</a:t>
            </a:r>
          </a:p>
        </p:txBody>
      </p:sp>
      <p:sp>
        <p:nvSpPr>
          <p:cNvPr id="22" name="Signalisation droite 21">
            <a:extLst>
              <a:ext uri="{FF2B5EF4-FFF2-40B4-BE49-F238E27FC236}">
                <a16:creationId xmlns:a16="http://schemas.microsoft.com/office/drawing/2014/main" id="{538B699B-ADD7-CB4F-8F9C-96EFA5392510}"/>
              </a:ext>
            </a:extLst>
          </p:cNvPr>
          <p:cNvSpPr/>
          <p:nvPr/>
        </p:nvSpPr>
        <p:spPr>
          <a:xfrm>
            <a:off x="7974416" y="1606265"/>
            <a:ext cx="4040372" cy="695388"/>
          </a:xfrm>
          <a:prstGeom prst="homePlate">
            <a:avLst>
              <a:gd name="adj" fmla="val 169263"/>
            </a:avLst>
          </a:prstGeom>
          <a:solidFill>
            <a:srgbClr val="E52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ln>
                  <a:solidFill>
                    <a:schemeClr val="bg1"/>
                  </a:solidFill>
                </a:ln>
                <a:solidFill>
                  <a:schemeClr val="bg1"/>
                </a:solidFill>
              </a:rPr>
              <a:t>CYCLE 3</a:t>
            </a:r>
          </a:p>
        </p:txBody>
      </p:sp>
      <p:sp>
        <p:nvSpPr>
          <p:cNvPr id="23" name="Rectangle 22">
            <a:extLst>
              <a:ext uri="{FF2B5EF4-FFF2-40B4-BE49-F238E27FC236}">
                <a16:creationId xmlns:a16="http://schemas.microsoft.com/office/drawing/2014/main" id="{1A4F1934-758E-D841-83B1-4E860D3FC792}"/>
              </a:ext>
            </a:extLst>
          </p:cNvPr>
          <p:cNvSpPr/>
          <p:nvPr/>
        </p:nvSpPr>
        <p:spPr>
          <a:xfrm>
            <a:off x="177213" y="1594882"/>
            <a:ext cx="711440" cy="4912241"/>
          </a:xfrm>
          <a:prstGeom prst="rect">
            <a:avLst/>
          </a:prstGeom>
          <a:solidFill>
            <a:srgbClr val="E52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cap="all" dirty="0">
                <a:ln>
                  <a:solidFill>
                    <a:schemeClr val="bg1"/>
                  </a:solidFill>
                </a:ln>
                <a:solidFill>
                  <a:schemeClr val="bg1"/>
                </a:solidFill>
              </a:rPr>
              <a:t>P</a:t>
            </a:r>
          </a:p>
          <a:p>
            <a:pPr algn="ctr"/>
            <a:r>
              <a:rPr lang="fr-FR" sz="2800" b="1" cap="all" dirty="0">
                <a:ln>
                  <a:solidFill>
                    <a:schemeClr val="bg1"/>
                  </a:solidFill>
                </a:ln>
                <a:solidFill>
                  <a:schemeClr val="bg1"/>
                </a:solidFill>
              </a:rPr>
              <a:t>R</a:t>
            </a:r>
          </a:p>
          <a:p>
            <a:pPr algn="ctr"/>
            <a:r>
              <a:rPr lang="fr-FR" sz="2800" b="1" cap="all" dirty="0" err="1">
                <a:ln>
                  <a:solidFill>
                    <a:schemeClr val="bg1"/>
                  </a:solidFill>
                </a:ln>
                <a:solidFill>
                  <a:schemeClr val="bg1"/>
                </a:solidFill>
              </a:rPr>
              <a:t>É</a:t>
            </a:r>
            <a:endParaRPr lang="fr-FR" sz="2800" b="1" cap="all" dirty="0">
              <a:ln>
                <a:solidFill>
                  <a:schemeClr val="bg1"/>
                </a:solidFill>
              </a:ln>
              <a:solidFill>
                <a:schemeClr val="bg1"/>
              </a:solidFill>
            </a:endParaRPr>
          </a:p>
          <a:p>
            <a:pPr algn="ctr"/>
            <a:r>
              <a:rPr lang="fr-FR" sz="2800" b="1" cap="all" dirty="0">
                <a:ln>
                  <a:solidFill>
                    <a:schemeClr val="bg1"/>
                  </a:solidFill>
                </a:ln>
                <a:solidFill>
                  <a:schemeClr val="bg1"/>
                </a:solidFill>
              </a:rPr>
              <a:t>-</a:t>
            </a:r>
          </a:p>
          <a:p>
            <a:pPr algn="ctr"/>
            <a:r>
              <a:rPr lang="fr-FR" sz="2800" b="1" cap="all" dirty="0">
                <a:ln>
                  <a:solidFill>
                    <a:schemeClr val="bg1"/>
                  </a:solidFill>
                </a:ln>
                <a:solidFill>
                  <a:schemeClr val="bg1"/>
                </a:solidFill>
              </a:rPr>
              <a:t>A</a:t>
            </a:r>
          </a:p>
          <a:p>
            <a:pPr algn="ctr"/>
            <a:r>
              <a:rPr lang="fr-FR" sz="2800" b="1" cap="all" dirty="0">
                <a:ln>
                  <a:solidFill>
                    <a:schemeClr val="bg1"/>
                  </a:solidFill>
                </a:ln>
                <a:solidFill>
                  <a:schemeClr val="bg1"/>
                </a:solidFill>
              </a:rPr>
              <a:t>C</a:t>
            </a:r>
          </a:p>
          <a:p>
            <a:pPr algn="ctr"/>
            <a:r>
              <a:rPr lang="fr-FR" sz="2800" b="1" cap="all" dirty="0">
                <a:ln>
                  <a:solidFill>
                    <a:schemeClr val="bg1"/>
                  </a:solidFill>
                </a:ln>
                <a:solidFill>
                  <a:schemeClr val="bg1"/>
                </a:solidFill>
              </a:rPr>
              <a:t>Q</a:t>
            </a:r>
          </a:p>
          <a:p>
            <a:pPr algn="ctr"/>
            <a:r>
              <a:rPr lang="fr-FR" sz="2800" b="1" cap="all" dirty="0">
                <a:ln>
                  <a:solidFill>
                    <a:schemeClr val="bg1"/>
                  </a:solidFill>
                </a:ln>
                <a:solidFill>
                  <a:schemeClr val="bg1"/>
                </a:solidFill>
              </a:rPr>
              <a:t>U</a:t>
            </a:r>
          </a:p>
          <a:p>
            <a:pPr algn="ctr"/>
            <a:r>
              <a:rPr lang="fr-FR" sz="2800" b="1" cap="all" dirty="0">
                <a:ln>
                  <a:solidFill>
                    <a:schemeClr val="bg1"/>
                  </a:solidFill>
                </a:ln>
                <a:solidFill>
                  <a:schemeClr val="bg1"/>
                </a:solidFill>
              </a:rPr>
              <a:t>I</a:t>
            </a:r>
          </a:p>
          <a:p>
            <a:pPr algn="ctr"/>
            <a:r>
              <a:rPr lang="fr-FR" sz="2800" b="1" cap="all" dirty="0">
                <a:ln>
                  <a:solidFill>
                    <a:schemeClr val="bg1"/>
                  </a:solidFill>
                </a:ln>
                <a:solidFill>
                  <a:schemeClr val="bg1"/>
                </a:solidFill>
              </a:rPr>
              <a:t>s</a:t>
            </a:r>
          </a:p>
        </p:txBody>
      </p:sp>
    </p:spTree>
    <p:extLst>
      <p:ext uri="{BB962C8B-B14F-4D97-AF65-F5344CB8AC3E}">
        <p14:creationId xmlns:p14="http://schemas.microsoft.com/office/powerpoint/2010/main" val="4654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84A92858-6220-AA48-93BE-2910D8040A80}"/>
              </a:ext>
            </a:extLst>
          </p:cNvPr>
          <p:cNvSpPr txBox="1"/>
          <p:nvPr/>
        </p:nvSpPr>
        <p:spPr>
          <a:xfrm>
            <a:off x="168442" y="133866"/>
            <a:ext cx="11855116" cy="707886"/>
          </a:xfrm>
          <a:prstGeom prst="rect">
            <a:avLst/>
          </a:prstGeom>
          <a:noFill/>
        </p:spPr>
        <p:txBody>
          <a:bodyPr wrap="square" rtlCol="0">
            <a:spAutoFit/>
          </a:bodyPr>
          <a:lstStyle/>
          <a:p>
            <a:r>
              <a:rPr lang="fr-FR" sz="4000" b="1" dirty="0"/>
              <a:t>Enjeux en maternelle</a:t>
            </a:r>
          </a:p>
        </p:txBody>
      </p:sp>
      <p:sp>
        <p:nvSpPr>
          <p:cNvPr id="11" name="Rectangle 10">
            <a:extLst>
              <a:ext uri="{FF2B5EF4-FFF2-40B4-BE49-F238E27FC236}">
                <a16:creationId xmlns:a16="http://schemas.microsoft.com/office/drawing/2014/main" id="{F8DC5844-399F-D74F-AF67-87DFB50C03A0}"/>
              </a:ext>
            </a:extLst>
          </p:cNvPr>
          <p:cNvSpPr/>
          <p:nvPr/>
        </p:nvSpPr>
        <p:spPr>
          <a:xfrm>
            <a:off x="232237" y="841752"/>
            <a:ext cx="11591168" cy="707886"/>
          </a:xfrm>
          <a:prstGeom prst="rect">
            <a:avLst/>
          </a:prstGeom>
          <a:solidFill>
            <a:srgbClr val="E52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cap="all" dirty="0">
                <a:ln>
                  <a:solidFill>
                    <a:schemeClr val="bg1"/>
                  </a:solidFill>
                </a:ln>
                <a:solidFill>
                  <a:schemeClr val="bg1"/>
                </a:solidFill>
              </a:rPr>
              <a:t>ENSEIGNER LA Quantité ET CONSTRUIRE LE CONCEPT DE NOMBRE</a:t>
            </a:r>
          </a:p>
        </p:txBody>
      </p:sp>
      <p:sp>
        <p:nvSpPr>
          <p:cNvPr id="12" name="ZoneTexte 11">
            <a:extLst>
              <a:ext uri="{FF2B5EF4-FFF2-40B4-BE49-F238E27FC236}">
                <a16:creationId xmlns:a16="http://schemas.microsoft.com/office/drawing/2014/main" id="{AC7AF557-CA8B-604C-83D9-E5AECB3C9E03}"/>
              </a:ext>
            </a:extLst>
          </p:cNvPr>
          <p:cNvSpPr txBox="1"/>
          <p:nvPr/>
        </p:nvSpPr>
        <p:spPr>
          <a:xfrm>
            <a:off x="232238" y="1757045"/>
            <a:ext cx="11591168" cy="1384995"/>
          </a:xfrm>
          <a:prstGeom prst="rect">
            <a:avLst/>
          </a:prstGeom>
          <a:noFill/>
        </p:spPr>
        <p:txBody>
          <a:bodyPr wrap="square" rtlCol="0">
            <a:spAutoFit/>
          </a:bodyPr>
          <a:lstStyle/>
          <a:p>
            <a:pPr algn="just"/>
            <a:r>
              <a:rPr lang="fr-FR" sz="2800" b="1" dirty="0"/>
              <a:t>Pour enseigner la quantité, on va multiplier les situations dans lesquelles les élèves vont avoir à comparer des quantités, construire des quantités équipotentes, transformer des quantités.</a:t>
            </a:r>
          </a:p>
        </p:txBody>
      </p:sp>
      <p:pic>
        <p:nvPicPr>
          <p:cNvPr id="15" name="Image 14">
            <a:extLst>
              <a:ext uri="{FF2B5EF4-FFF2-40B4-BE49-F238E27FC236}">
                <a16:creationId xmlns:a16="http://schemas.microsoft.com/office/drawing/2014/main" id="{5669BF54-2F12-D84E-A441-1CE421D5F5AD}"/>
              </a:ext>
            </a:extLst>
          </p:cNvPr>
          <p:cNvPicPr>
            <a:picLocks noChangeAspect="1"/>
          </p:cNvPicPr>
          <p:nvPr/>
        </p:nvPicPr>
        <p:blipFill>
          <a:blip r:embed="rId3"/>
          <a:stretch>
            <a:fillRect/>
          </a:stretch>
        </p:blipFill>
        <p:spPr>
          <a:xfrm>
            <a:off x="-5267573" y="3465206"/>
            <a:ext cx="4759894" cy="3392794"/>
          </a:xfrm>
          <a:prstGeom prst="rect">
            <a:avLst/>
          </a:prstGeom>
        </p:spPr>
      </p:pic>
      <p:pic>
        <p:nvPicPr>
          <p:cNvPr id="16" name="Image 15">
            <a:extLst>
              <a:ext uri="{FF2B5EF4-FFF2-40B4-BE49-F238E27FC236}">
                <a16:creationId xmlns:a16="http://schemas.microsoft.com/office/drawing/2014/main" id="{B57808BC-E80F-5B4D-B018-543CC2392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9383" y="-213251"/>
            <a:ext cx="4571704" cy="3428778"/>
          </a:xfrm>
          <a:prstGeom prst="rect">
            <a:avLst/>
          </a:prstGeom>
        </p:spPr>
      </p:pic>
      <p:sp>
        <p:nvSpPr>
          <p:cNvPr id="17" name="Rectangle 16">
            <a:extLst>
              <a:ext uri="{FF2B5EF4-FFF2-40B4-BE49-F238E27FC236}">
                <a16:creationId xmlns:a16="http://schemas.microsoft.com/office/drawing/2014/main" id="{930637B5-E98B-B948-9C7B-D87BFBD3037A}"/>
              </a:ext>
            </a:extLst>
          </p:cNvPr>
          <p:cNvSpPr/>
          <p:nvPr/>
        </p:nvSpPr>
        <p:spPr>
          <a:xfrm>
            <a:off x="232237" y="3257091"/>
            <a:ext cx="5863763" cy="523220"/>
          </a:xfrm>
          <a:prstGeom prst="rect">
            <a:avLst/>
          </a:prstGeom>
        </p:spPr>
        <p:txBody>
          <a:bodyPr wrap="square">
            <a:spAutoFit/>
          </a:bodyPr>
          <a:lstStyle/>
          <a:p>
            <a:pPr algn="ctr"/>
            <a:r>
              <a:rPr lang="fr-FR" sz="2800" b="1" dirty="0">
                <a:solidFill>
                  <a:srgbClr val="E52037"/>
                </a:solidFill>
              </a:rPr>
              <a:t>AVANT 4 ANS</a:t>
            </a:r>
          </a:p>
        </p:txBody>
      </p:sp>
      <p:sp>
        <p:nvSpPr>
          <p:cNvPr id="9" name="Rectangle 8">
            <a:extLst>
              <a:ext uri="{FF2B5EF4-FFF2-40B4-BE49-F238E27FC236}">
                <a16:creationId xmlns:a16="http://schemas.microsoft.com/office/drawing/2014/main" id="{B72A536D-1E89-B544-89BB-9BBCAEDBA2D5}"/>
              </a:ext>
            </a:extLst>
          </p:cNvPr>
          <p:cNvSpPr/>
          <p:nvPr/>
        </p:nvSpPr>
        <p:spPr>
          <a:xfrm>
            <a:off x="5959642" y="3257091"/>
            <a:ext cx="5863763" cy="523220"/>
          </a:xfrm>
          <a:prstGeom prst="rect">
            <a:avLst/>
          </a:prstGeom>
        </p:spPr>
        <p:txBody>
          <a:bodyPr wrap="square">
            <a:spAutoFit/>
          </a:bodyPr>
          <a:lstStyle/>
          <a:p>
            <a:pPr algn="ctr"/>
            <a:r>
              <a:rPr lang="fr-FR" sz="2800" b="1" dirty="0">
                <a:solidFill>
                  <a:srgbClr val="E52037"/>
                </a:solidFill>
              </a:rPr>
              <a:t>APRES 4 ANS</a:t>
            </a:r>
          </a:p>
        </p:txBody>
      </p:sp>
      <p:sp>
        <p:nvSpPr>
          <p:cNvPr id="10" name="ZoneTexte 9">
            <a:extLst>
              <a:ext uri="{FF2B5EF4-FFF2-40B4-BE49-F238E27FC236}">
                <a16:creationId xmlns:a16="http://schemas.microsoft.com/office/drawing/2014/main" id="{E939B2CD-C169-DA43-8184-A8466DDA660A}"/>
              </a:ext>
            </a:extLst>
          </p:cNvPr>
          <p:cNvSpPr txBox="1"/>
          <p:nvPr/>
        </p:nvSpPr>
        <p:spPr>
          <a:xfrm>
            <a:off x="75098" y="3882241"/>
            <a:ext cx="5758404" cy="3108543"/>
          </a:xfrm>
          <a:prstGeom prst="rect">
            <a:avLst/>
          </a:prstGeom>
          <a:noFill/>
        </p:spPr>
        <p:txBody>
          <a:bodyPr wrap="square" rtlCol="0">
            <a:spAutoFit/>
          </a:bodyPr>
          <a:lstStyle/>
          <a:p>
            <a:r>
              <a:rPr lang="fr-FR" sz="2400" dirty="0"/>
              <a:t>Procédures pré-numériques sur des petites quantités (1 à 4) : </a:t>
            </a:r>
            <a:r>
              <a:rPr lang="fr-FR" sz="2400" dirty="0" err="1"/>
              <a:t>subitizing</a:t>
            </a:r>
            <a:r>
              <a:rPr lang="fr-FR" sz="2400" dirty="0"/>
              <a:t>, correspondance terme à terme directe et estimation sur des grandes quantités ( &gt; 4)</a:t>
            </a:r>
          </a:p>
          <a:p>
            <a:pPr algn="just"/>
            <a:r>
              <a:rPr lang="fr-FR" sz="2400" dirty="0"/>
              <a:t>Compositions, décompositions, itération de l’unité</a:t>
            </a:r>
          </a:p>
          <a:p>
            <a:pPr algn="just"/>
            <a:r>
              <a:rPr lang="fr-FR" sz="2400" dirty="0"/>
              <a:t>Code oral en accompagnement</a:t>
            </a:r>
          </a:p>
          <a:p>
            <a:pPr marL="457200" indent="-457200">
              <a:buFontTx/>
              <a:buChar char="-"/>
            </a:pPr>
            <a:endParaRPr lang="fr-FR" sz="2800" b="1" dirty="0"/>
          </a:p>
        </p:txBody>
      </p:sp>
      <p:sp>
        <p:nvSpPr>
          <p:cNvPr id="13" name="ZoneTexte 12">
            <a:extLst>
              <a:ext uri="{FF2B5EF4-FFF2-40B4-BE49-F238E27FC236}">
                <a16:creationId xmlns:a16="http://schemas.microsoft.com/office/drawing/2014/main" id="{BA12C675-CCBF-3845-9015-B06E7941D2E8}"/>
              </a:ext>
            </a:extLst>
          </p:cNvPr>
          <p:cNvSpPr txBox="1"/>
          <p:nvPr/>
        </p:nvSpPr>
        <p:spPr>
          <a:xfrm>
            <a:off x="6233807" y="3795155"/>
            <a:ext cx="5895847" cy="3046988"/>
          </a:xfrm>
          <a:prstGeom prst="rect">
            <a:avLst/>
          </a:prstGeom>
          <a:noFill/>
        </p:spPr>
        <p:txBody>
          <a:bodyPr wrap="square" rtlCol="0">
            <a:spAutoFit/>
          </a:bodyPr>
          <a:lstStyle/>
          <a:p>
            <a:r>
              <a:rPr lang="fr-FR" sz="2400" dirty="0"/>
              <a:t>Progressivement sur des quantités plus importantes (4 à 10) : reconnaissance rapide (collections organisées), correspondance terme à terme directe et indirecte, dénombrement par comptage, par calcul</a:t>
            </a:r>
          </a:p>
          <a:p>
            <a:r>
              <a:rPr lang="fr-FR" sz="2400" dirty="0"/>
              <a:t>Compositions, décompositions, itération de l’unité</a:t>
            </a:r>
          </a:p>
          <a:p>
            <a:r>
              <a:rPr lang="fr-FR" sz="2400" dirty="0"/>
              <a:t>Familiarisation progressive avec le code écrit</a:t>
            </a:r>
          </a:p>
        </p:txBody>
      </p:sp>
      <p:cxnSp>
        <p:nvCxnSpPr>
          <p:cNvPr id="3" name="Connecteur droit 2">
            <a:extLst>
              <a:ext uri="{FF2B5EF4-FFF2-40B4-BE49-F238E27FC236}">
                <a16:creationId xmlns:a16="http://schemas.microsoft.com/office/drawing/2014/main" id="{F778B085-FDA9-D54D-A84E-E13EEA3CBE9D}"/>
              </a:ext>
            </a:extLst>
          </p:cNvPr>
          <p:cNvCxnSpPr/>
          <p:nvPr/>
        </p:nvCxnSpPr>
        <p:spPr>
          <a:xfrm>
            <a:off x="6033654" y="3277873"/>
            <a:ext cx="0" cy="3496999"/>
          </a:xfrm>
          <a:prstGeom prst="line">
            <a:avLst/>
          </a:prstGeom>
          <a:ln w="38100">
            <a:solidFill>
              <a:srgbClr val="E52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32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p:bldP spid="17" grpId="0"/>
      <p:bldP spid="9"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56200" y="2613076"/>
            <a:ext cx="6740358" cy="2308324"/>
          </a:xfrm>
          <a:prstGeom prst="rect">
            <a:avLst/>
          </a:prstGeom>
        </p:spPr>
        <p:txBody>
          <a:bodyPr wrap="square">
            <a:spAutoFit/>
          </a:bodyPr>
          <a:lstStyle/>
          <a:p>
            <a:pPr algn="just"/>
            <a:r>
              <a:rPr lang="fr-FR" sz="2400" dirty="0"/>
              <a:t>Le dénombrement nécessite de </a:t>
            </a:r>
            <a:r>
              <a:rPr lang="fr-FR" sz="2400" b="1" dirty="0"/>
              <a:t>coordonner deux composantes</a:t>
            </a:r>
            <a:r>
              <a:rPr lang="fr-FR" sz="2400" dirty="0"/>
              <a:t> sources potentielles de difficultés :</a:t>
            </a:r>
          </a:p>
          <a:p>
            <a:pPr marL="171450" indent="-171450" algn="just">
              <a:buFontTx/>
              <a:buChar char="-"/>
            </a:pPr>
            <a:r>
              <a:rPr lang="fr-FR" sz="2400" b="1" dirty="0"/>
              <a:t>Composante motrice </a:t>
            </a:r>
            <a:r>
              <a:rPr lang="fr-FR" sz="2400" dirty="0"/>
              <a:t>(pointage, mouvements des yeux etc…)</a:t>
            </a:r>
          </a:p>
          <a:p>
            <a:pPr marL="171450" indent="-171450" algn="just">
              <a:buFontTx/>
              <a:buChar char="-"/>
            </a:pPr>
            <a:r>
              <a:rPr lang="fr-FR" sz="2400" b="1" dirty="0"/>
              <a:t>Composante symbolique </a:t>
            </a:r>
            <a:r>
              <a:rPr lang="fr-FR" sz="2400" dirty="0"/>
              <a:t>(noms de nombres, chiffres arabes)</a:t>
            </a:r>
          </a:p>
        </p:txBody>
      </p:sp>
      <p:sp>
        <p:nvSpPr>
          <p:cNvPr id="10" name="ZoneTexte 9">
            <a:extLst>
              <a:ext uri="{FF2B5EF4-FFF2-40B4-BE49-F238E27FC236}">
                <a16:creationId xmlns:a16="http://schemas.microsoft.com/office/drawing/2014/main" id="{0AC56BA1-7BC5-AF46-BE3B-BF7FA2B9A84F}"/>
              </a:ext>
            </a:extLst>
          </p:cNvPr>
          <p:cNvSpPr txBox="1"/>
          <p:nvPr/>
        </p:nvSpPr>
        <p:spPr>
          <a:xfrm>
            <a:off x="168442" y="133866"/>
            <a:ext cx="11855116" cy="707886"/>
          </a:xfrm>
          <a:prstGeom prst="rect">
            <a:avLst/>
          </a:prstGeom>
          <a:noFill/>
        </p:spPr>
        <p:txBody>
          <a:bodyPr wrap="square" rtlCol="0">
            <a:spAutoFit/>
          </a:bodyPr>
          <a:lstStyle/>
          <a:p>
            <a:r>
              <a:rPr lang="fr-FR" sz="4000" b="1" dirty="0"/>
              <a:t>Obstacles et difficultés</a:t>
            </a:r>
          </a:p>
        </p:txBody>
      </p:sp>
      <p:sp>
        <p:nvSpPr>
          <p:cNvPr id="4" name="Rectangle 3">
            <a:extLst>
              <a:ext uri="{FF2B5EF4-FFF2-40B4-BE49-F238E27FC236}">
                <a16:creationId xmlns:a16="http://schemas.microsoft.com/office/drawing/2014/main" id="{88D6B613-1D7B-0542-A161-BEE033349674}"/>
              </a:ext>
            </a:extLst>
          </p:cNvPr>
          <p:cNvSpPr/>
          <p:nvPr/>
        </p:nvSpPr>
        <p:spPr>
          <a:xfrm>
            <a:off x="320842" y="5510738"/>
            <a:ext cx="4505158" cy="900000"/>
          </a:xfrm>
          <a:prstGeom prst="rect">
            <a:avLst/>
          </a:prstGeom>
          <a:solidFill>
            <a:srgbClr val="E52037"/>
          </a:solidFill>
          <a:ln w="63500">
            <a:solidFill>
              <a:srgbClr val="E52037"/>
            </a:solidFill>
          </a:ln>
        </p:spPr>
        <p:txBody>
          <a:bodyPr wrap="square" anchor="ctr" anchorCtr="1">
            <a:noAutofit/>
          </a:bodyPr>
          <a:lstStyle/>
          <a:p>
            <a:pPr algn="ctr">
              <a:lnSpc>
                <a:spcPct val="150000"/>
              </a:lnSpc>
            </a:pPr>
            <a:r>
              <a:rPr lang="fr-FR" sz="2800" b="1" dirty="0">
                <a:solidFill>
                  <a:schemeClr val="bg1"/>
                </a:solidFill>
              </a:rPr>
              <a:t>Le traitement des symboles</a:t>
            </a:r>
          </a:p>
        </p:txBody>
      </p:sp>
      <p:sp>
        <p:nvSpPr>
          <p:cNvPr id="11" name="Rectangle 10">
            <a:extLst>
              <a:ext uri="{FF2B5EF4-FFF2-40B4-BE49-F238E27FC236}">
                <a16:creationId xmlns:a16="http://schemas.microsoft.com/office/drawing/2014/main" id="{7656943B-9FEA-0E4F-9DEB-27159D939038}"/>
              </a:ext>
            </a:extLst>
          </p:cNvPr>
          <p:cNvSpPr/>
          <p:nvPr/>
        </p:nvSpPr>
        <p:spPr>
          <a:xfrm>
            <a:off x="295442" y="3337565"/>
            <a:ext cx="4505158" cy="900000"/>
          </a:xfrm>
          <a:prstGeom prst="rect">
            <a:avLst/>
          </a:prstGeom>
          <a:solidFill>
            <a:srgbClr val="E52037"/>
          </a:solidFill>
          <a:ln w="63500">
            <a:solidFill>
              <a:srgbClr val="E52037"/>
            </a:solidFill>
          </a:ln>
        </p:spPr>
        <p:txBody>
          <a:bodyPr wrap="square" anchor="ctr" anchorCtr="0">
            <a:noAutofit/>
          </a:bodyPr>
          <a:lstStyle/>
          <a:p>
            <a:pPr algn="ctr">
              <a:lnSpc>
                <a:spcPct val="150000"/>
              </a:lnSpc>
            </a:pPr>
            <a:r>
              <a:rPr lang="fr-FR" sz="2800" b="1" dirty="0">
                <a:solidFill>
                  <a:schemeClr val="bg1"/>
                </a:solidFill>
              </a:rPr>
              <a:t>Le dénombrement</a:t>
            </a:r>
          </a:p>
        </p:txBody>
      </p:sp>
      <p:sp>
        <p:nvSpPr>
          <p:cNvPr id="12" name="Rectangle 11">
            <a:extLst>
              <a:ext uri="{FF2B5EF4-FFF2-40B4-BE49-F238E27FC236}">
                <a16:creationId xmlns:a16="http://schemas.microsoft.com/office/drawing/2014/main" id="{37971080-DEDF-214E-80C2-EA0F7A60D11E}"/>
              </a:ext>
            </a:extLst>
          </p:cNvPr>
          <p:cNvSpPr/>
          <p:nvPr/>
        </p:nvSpPr>
        <p:spPr>
          <a:xfrm>
            <a:off x="5092700" y="5186525"/>
            <a:ext cx="6867358" cy="1569660"/>
          </a:xfrm>
          <a:prstGeom prst="rect">
            <a:avLst/>
          </a:prstGeom>
        </p:spPr>
        <p:txBody>
          <a:bodyPr wrap="square">
            <a:spAutoFit/>
          </a:bodyPr>
          <a:lstStyle/>
          <a:p>
            <a:pPr algn="just"/>
            <a:r>
              <a:rPr lang="fr-FR" sz="2400" dirty="0"/>
              <a:t>La mise en correspondance des quantités avec des systèmes de symboles (suite orale des noms des nombres, configurations de doigts, chiffres arabes) pose problème à tous les élèves.</a:t>
            </a:r>
          </a:p>
        </p:txBody>
      </p:sp>
      <p:sp>
        <p:nvSpPr>
          <p:cNvPr id="8" name="Rectangle 7">
            <a:extLst>
              <a:ext uri="{FF2B5EF4-FFF2-40B4-BE49-F238E27FC236}">
                <a16:creationId xmlns:a16="http://schemas.microsoft.com/office/drawing/2014/main" id="{7D3FD39D-0E0C-6147-B40D-0A42A7029E76}"/>
              </a:ext>
            </a:extLst>
          </p:cNvPr>
          <p:cNvSpPr/>
          <p:nvPr/>
        </p:nvSpPr>
        <p:spPr>
          <a:xfrm>
            <a:off x="295442" y="1041222"/>
            <a:ext cx="4505158" cy="900000"/>
          </a:xfrm>
          <a:prstGeom prst="rect">
            <a:avLst/>
          </a:prstGeom>
          <a:solidFill>
            <a:srgbClr val="E52037"/>
          </a:solidFill>
          <a:ln w="63500">
            <a:solidFill>
              <a:srgbClr val="E52037"/>
            </a:solidFill>
          </a:ln>
        </p:spPr>
        <p:txBody>
          <a:bodyPr wrap="square" anchor="ctr" anchorCtr="1">
            <a:noAutofit/>
          </a:bodyPr>
          <a:lstStyle/>
          <a:p>
            <a:pPr algn="ctr">
              <a:lnSpc>
                <a:spcPct val="150000"/>
              </a:lnSpc>
            </a:pPr>
            <a:r>
              <a:rPr lang="fr-FR" sz="2800" b="1" dirty="0">
                <a:solidFill>
                  <a:schemeClr val="bg1"/>
                </a:solidFill>
              </a:rPr>
              <a:t>La cardinalité</a:t>
            </a:r>
          </a:p>
        </p:txBody>
      </p:sp>
      <p:sp>
        <p:nvSpPr>
          <p:cNvPr id="9" name="ZoneTexte 8">
            <a:extLst>
              <a:ext uri="{FF2B5EF4-FFF2-40B4-BE49-F238E27FC236}">
                <a16:creationId xmlns:a16="http://schemas.microsoft.com/office/drawing/2014/main" id="{5A9B9404-F95C-0B4C-8BDD-E62856088C28}"/>
              </a:ext>
            </a:extLst>
          </p:cNvPr>
          <p:cNvSpPr txBox="1"/>
          <p:nvPr/>
        </p:nvSpPr>
        <p:spPr>
          <a:xfrm>
            <a:off x="5156200" y="912294"/>
            <a:ext cx="6740358" cy="1200329"/>
          </a:xfrm>
          <a:prstGeom prst="rect">
            <a:avLst/>
          </a:prstGeom>
          <a:noFill/>
        </p:spPr>
        <p:txBody>
          <a:bodyPr wrap="square">
            <a:spAutoFit/>
          </a:bodyPr>
          <a:lstStyle/>
          <a:p>
            <a:r>
              <a:rPr lang="fr-FR" sz="2400" b="1" dirty="0"/>
              <a:t>La quantité </a:t>
            </a:r>
            <a:r>
              <a:rPr lang="fr-FR" sz="2400" i="1" dirty="0"/>
              <a:t>n’est pas la caractéristique d’un objet mais d’une collection d’objets. Il faut faire abstraction de la taille des objets, de leur nature…</a:t>
            </a:r>
            <a:endParaRPr lang="fr-FR" sz="2400" dirty="0"/>
          </a:p>
        </p:txBody>
      </p:sp>
    </p:spTree>
    <p:extLst>
      <p:ext uri="{BB962C8B-B14F-4D97-AF65-F5344CB8AC3E}">
        <p14:creationId xmlns:p14="http://schemas.microsoft.com/office/powerpoint/2010/main" val="260845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11" grpId="0" animBg="1"/>
      <p:bldP spid="12"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0AC56BA1-7BC5-AF46-BE3B-BF7FA2B9A84F}"/>
              </a:ext>
            </a:extLst>
          </p:cNvPr>
          <p:cNvSpPr txBox="1"/>
          <p:nvPr/>
        </p:nvSpPr>
        <p:spPr>
          <a:xfrm>
            <a:off x="168442" y="133866"/>
            <a:ext cx="11855116" cy="707886"/>
          </a:xfrm>
          <a:prstGeom prst="rect">
            <a:avLst/>
          </a:prstGeom>
          <a:noFill/>
        </p:spPr>
        <p:txBody>
          <a:bodyPr wrap="square" rtlCol="0">
            <a:spAutoFit/>
          </a:bodyPr>
          <a:lstStyle/>
          <a:p>
            <a:r>
              <a:rPr lang="fr-FR" sz="4000" b="1" dirty="0"/>
              <a:t>Leviers pour la maternelle</a:t>
            </a:r>
          </a:p>
        </p:txBody>
      </p:sp>
      <p:sp>
        <p:nvSpPr>
          <p:cNvPr id="2" name="Rectangle 1">
            <a:extLst>
              <a:ext uri="{FF2B5EF4-FFF2-40B4-BE49-F238E27FC236}">
                <a16:creationId xmlns:a16="http://schemas.microsoft.com/office/drawing/2014/main" id="{9D2EF834-79D5-6C47-8DE4-35D6701D31C7}"/>
              </a:ext>
            </a:extLst>
          </p:cNvPr>
          <p:cNvSpPr/>
          <p:nvPr/>
        </p:nvSpPr>
        <p:spPr>
          <a:xfrm>
            <a:off x="457200" y="981786"/>
            <a:ext cx="11277600" cy="1815882"/>
          </a:xfrm>
          <a:prstGeom prst="rect">
            <a:avLst/>
          </a:prstGeom>
          <a:ln w="63500">
            <a:solidFill>
              <a:srgbClr val="E52037"/>
            </a:solidFill>
          </a:ln>
        </p:spPr>
        <p:txBody>
          <a:bodyPr wrap="square">
            <a:spAutoFit/>
          </a:bodyPr>
          <a:lstStyle/>
          <a:p>
            <a:pPr algn="just"/>
            <a:r>
              <a:rPr lang="fr-FR" sz="2800" b="1" dirty="0"/>
              <a:t>Ne pas surestimer les capacités des élèves et donc rester suffisamment longtemps sur des petites quantités </a:t>
            </a:r>
            <a:r>
              <a:rPr lang="fr-FR" sz="2800" dirty="0"/>
              <a:t>en utilisant les procédures perceptives et les procédures de correspondance terme à terme directe ou indirecte. La composante langagière accompagne le travail sur les petits nombres.</a:t>
            </a:r>
          </a:p>
        </p:txBody>
      </p:sp>
      <p:sp>
        <p:nvSpPr>
          <p:cNvPr id="7" name="Rectangle 6">
            <a:extLst>
              <a:ext uri="{FF2B5EF4-FFF2-40B4-BE49-F238E27FC236}">
                <a16:creationId xmlns:a16="http://schemas.microsoft.com/office/drawing/2014/main" id="{7E741AEA-61C8-DE48-8287-81632F2AC69B}"/>
              </a:ext>
            </a:extLst>
          </p:cNvPr>
          <p:cNvSpPr/>
          <p:nvPr/>
        </p:nvSpPr>
        <p:spPr>
          <a:xfrm>
            <a:off x="457200" y="2937354"/>
            <a:ext cx="11277600" cy="1384995"/>
          </a:xfrm>
          <a:prstGeom prst="rect">
            <a:avLst/>
          </a:prstGeom>
          <a:ln w="63500">
            <a:solidFill>
              <a:srgbClr val="E52037"/>
            </a:solidFill>
          </a:ln>
        </p:spPr>
        <p:txBody>
          <a:bodyPr wrap="square">
            <a:spAutoFit/>
          </a:bodyPr>
          <a:lstStyle/>
          <a:p>
            <a:pPr algn="just"/>
            <a:r>
              <a:rPr lang="fr-FR" sz="2800" b="1" dirty="0"/>
              <a:t>Installer les procédures de comptage quand la notion de quantité est maîtrisée </a:t>
            </a:r>
            <a:r>
              <a:rPr lang="fr-FR" sz="2800" dirty="0"/>
              <a:t>sur les petites quantités discriminables, en privilégiant la procédure de </a:t>
            </a:r>
            <a:r>
              <a:rPr lang="fr-FR" sz="2800" b="1" dirty="0"/>
              <a:t>comptage-dénombrement.</a:t>
            </a:r>
          </a:p>
        </p:txBody>
      </p:sp>
      <p:sp>
        <p:nvSpPr>
          <p:cNvPr id="11" name="Rectangle 10">
            <a:extLst>
              <a:ext uri="{FF2B5EF4-FFF2-40B4-BE49-F238E27FC236}">
                <a16:creationId xmlns:a16="http://schemas.microsoft.com/office/drawing/2014/main" id="{35530F2F-1E45-B249-9E0F-580BA25E4103}"/>
              </a:ext>
            </a:extLst>
          </p:cNvPr>
          <p:cNvSpPr/>
          <p:nvPr/>
        </p:nvSpPr>
        <p:spPr>
          <a:xfrm>
            <a:off x="457200" y="4504614"/>
            <a:ext cx="11277600" cy="2246769"/>
          </a:xfrm>
          <a:prstGeom prst="rect">
            <a:avLst/>
          </a:prstGeom>
          <a:ln w="63500">
            <a:solidFill>
              <a:srgbClr val="E52037"/>
            </a:solidFill>
          </a:ln>
        </p:spPr>
        <p:txBody>
          <a:bodyPr wrap="square">
            <a:spAutoFit/>
          </a:bodyPr>
          <a:lstStyle/>
          <a:p>
            <a:pPr algn="just"/>
            <a:r>
              <a:rPr lang="fr-FR" sz="2800" b="1" dirty="0"/>
              <a:t>Verbaliser les actions effectuées et recourir à des affichages pour installer progressivement le code écrit </a:t>
            </a:r>
            <a:r>
              <a:rPr lang="fr-FR" sz="2800" dirty="0"/>
              <a:t>(affichages de diverses représentations des premiers nombres afin de développer des procédures de dénombrement sans recours au comptage un à un, bande numériques qui permet d’accéder à une présentation ordonnée des écritures des premiers nombres…).</a:t>
            </a:r>
          </a:p>
        </p:txBody>
      </p:sp>
    </p:spTree>
    <p:extLst>
      <p:ext uri="{BB962C8B-B14F-4D97-AF65-F5344CB8AC3E}">
        <p14:creationId xmlns:p14="http://schemas.microsoft.com/office/powerpoint/2010/main" val="267144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AD96F6-77EE-7E47-9A6C-F14A686B5533}"/>
              </a:ext>
            </a:extLst>
          </p:cNvPr>
          <p:cNvSpPr/>
          <p:nvPr/>
        </p:nvSpPr>
        <p:spPr>
          <a:xfrm>
            <a:off x="336884" y="2263991"/>
            <a:ext cx="11443990" cy="3903504"/>
          </a:xfrm>
          <a:prstGeom prst="rect">
            <a:avLst/>
          </a:prstGeom>
        </p:spPr>
        <p:txBody>
          <a:bodyPr wrap="square">
            <a:spAutoFit/>
          </a:bodyPr>
          <a:lstStyle/>
          <a:p>
            <a:pPr lvl="0">
              <a:lnSpc>
                <a:spcPct val="150000"/>
              </a:lnSpc>
            </a:pPr>
            <a:r>
              <a:rPr lang="fr-FR" sz="2800" b="1" dirty="0">
                <a:solidFill>
                  <a:prstClr val="black"/>
                </a:solidFill>
              </a:rPr>
              <a:t>La numération occidentale chiffrée </a:t>
            </a:r>
            <a:r>
              <a:rPr lang="fr-FR" sz="2800" dirty="0">
                <a:solidFill>
                  <a:prstClr val="black"/>
                </a:solidFill>
              </a:rPr>
              <a:t>(numération écrite dite « arabe » ou « indo-arabe ») repose sur deux principes : </a:t>
            </a:r>
          </a:p>
          <a:p>
            <a:pPr marL="914400" lvl="1" indent="-457200">
              <a:lnSpc>
                <a:spcPct val="150000"/>
              </a:lnSpc>
              <a:buFont typeface="Wingdings" pitchFamily="2" charset="2"/>
              <a:buChar char="Ø"/>
            </a:pPr>
            <a:r>
              <a:rPr lang="fr-FR" sz="2800" dirty="0">
                <a:solidFill>
                  <a:prstClr val="black"/>
                </a:solidFill>
              </a:rPr>
              <a:t>principe </a:t>
            </a:r>
            <a:r>
              <a:rPr lang="fr-FR" sz="2800" b="1" dirty="0">
                <a:solidFill>
                  <a:prstClr val="black"/>
                </a:solidFill>
              </a:rPr>
              <a:t>décimal</a:t>
            </a:r>
            <a:r>
              <a:rPr lang="fr-FR" sz="2800" dirty="0">
                <a:solidFill>
                  <a:prstClr val="black"/>
                </a:solidFill>
              </a:rPr>
              <a:t> : réitération de groupements par dix </a:t>
            </a:r>
          </a:p>
          <a:p>
            <a:pPr marL="914400" lvl="1" indent="-457200">
              <a:lnSpc>
                <a:spcPct val="150000"/>
              </a:lnSpc>
              <a:buFont typeface="Wingdings" pitchFamily="2" charset="2"/>
              <a:buChar char="Ø"/>
            </a:pPr>
            <a:r>
              <a:rPr lang="fr-FR" sz="2800" dirty="0">
                <a:solidFill>
                  <a:prstClr val="black"/>
                </a:solidFill>
              </a:rPr>
              <a:t>principe </a:t>
            </a:r>
            <a:r>
              <a:rPr lang="fr-FR" sz="2800" b="1" dirty="0">
                <a:solidFill>
                  <a:prstClr val="black"/>
                </a:solidFill>
              </a:rPr>
              <a:t>positionnel  : </a:t>
            </a:r>
            <a:r>
              <a:rPr lang="fr-FR" sz="2800" dirty="0">
                <a:solidFill>
                  <a:prstClr val="black"/>
                </a:solidFill>
              </a:rPr>
              <a:t>on utilise à l’écrit 10 signes pour écrire tous les nombres. L</a:t>
            </a:r>
            <a:r>
              <a:rPr lang="fr-FR" sz="2800" b="1" dirty="0">
                <a:solidFill>
                  <a:prstClr val="black"/>
                </a:solidFill>
              </a:rPr>
              <a:t>a signification d’un chiffre dépend de sa position dans l’écriture du nombre</a:t>
            </a:r>
            <a:r>
              <a:rPr lang="fr-FR" sz="2800" dirty="0">
                <a:solidFill>
                  <a:prstClr val="black"/>
                </a:solidFill>
              </a:rPr>
              <a:t>. </a:t>
            </a:r>
          </a:p>
        </p:txBody>
      </p:sp>
      <p:sp>
        <p:nvSpPr>
          <p:cNvPr id="9" name="ZoneTexte 8">
            <a:extLst>
              <a:ext uri="{FF2B5EF4-FFF2-40B4-BE49-F238E27FC236}">
                <a16:creationId xmlns:a16="http://schemas.microsoft.com/office/drawing/2014/main" id="{76C8FA81-74D0-2243-B03C-805E7B59A05F}"/>
              </a:ext>
            </a:extLst>
          </p:cNvPr>
          <p:cNvSpPr txBox="1"/>
          <p:nvPr/>
        </p:nvSpPr>
        <p:spPr>
          <a:xfrm>
            <a:off x="336884" y="110623"/>
            <a:ext cx="11855116" cy="707886"/>
          </a:xfrm>
          <a:prstGeom prst="rect">
            <a:avLst/>
          </a:prstGeom>
          <a:noFill/>
        </p:spPr>
        <p:txBody>
          <a:bodyPr wrap="square" rtlCol="0">
            <a:spAutoFit/>
          </a:bodyPr>
          <a:lstStyle/>
          <a:p>
            <a:r>
              <a:rPr lang="fr-FR" sz="4000" b="1" dirty="0"/>
              <a:t>Enjeux d’apprentissage</a:t>
            </a:r>
          </a:p>
        </p:txBody>
      </p:sp>
      <p:sp>
        <p:nvSpPr>
          <p:cNvPr id="10" name="Rectangle 9">
            <a:extLst>
              <a:ext uri="{FF2B5EF4-FFF2-40B4-BE49-F238E27FC236}">
                <a16:creationId xmlns:a16="http://schemas.microsoft.com/office/drawing/2014/main" id="{FFE59347-3A80-7D48-AAA9-BEE56A806B7B}"/>
              </a:ext>
            </a:extLst>
          </p:cNvPr>
          <p:cNvSpPr/>
          <p:nvPr/>
        </p:nvSpPr>
        <p:spPr>
          <a:xfrm>
            <a:off x="385726" y="1068374"/>
            <a:ext cx="11443990" cy="861435"/>
          </a:xfrm>
          <a:prstGeom prst="rect">
            <a:avLst/>
          </a:prstGeom>
          <a:solidFill>
            <a:srgbClr val="E52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cap="all" dirty="0">
                <a:ln>
                  <a:solidFill>
                    <a:schemeClr val="bg1"/>
                  </a:solidFill>
                </a:ln>
                <a:solidFill>
                  <a:schemeClr val="bg1"/>
                </a:solidFill>
              </a:rPr>
              <a:t>comprendre notre système de numération décimale de position</a:t>
            </a:r>
          </a:p>
        </p:txBody>
      </p:sp>
    </p:spTree>
    <p:extLst>
      <p:ext uri="{BB962C8B-B14F-4D97-AF65-F5344CB8AC3E}">
        <p14:creationId xmlns:p14="http://schemas.microsoft.com/office/powerpoint/2010/main" val="3647983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46A9DBA-3FAB-CB4C-BC90-E2995F5826B0}"/>
              </a:ext>
            </a:extLst>
          </p:cNvPr>
          <p:cNvPicPr>
            <a:picLocks noChangeAspect="1"/>
          </p:cNvPicPr>
          <p:nvPr/>
        </p:nvPicPr>
        <p:blipFill>
          <a:blip r:embed="rId3"/>
          <a:stretch>
            <a:fillRect/>
          </a:stretch>
        </p:blipFill>
        <p:spPr>
          <a:xfrm>
            <a:off x="313660" y="1285874"/>
            <a:ext cx="7992000" cy="5207706"/>
          </a:xfrm>
          <a:prstGeom prst="rect">
            <a:avLst/>
          </a:prstGeom>
          <a:ln w="101600">
            <a:solidFill>
              <a:srgbClr val="E52037"/>
            </a:solidFill>
          </a:ln>
        </p:spPr>
      </p:pic>
      <p:sp>
        <p:nvSpPr>
          <p:cNvPr id="4" name="ZoneTexte 3">
            <a:extLst>
              <a:ext uri="{FF2B5EF4-FFF2-40B4-BE49-F238E27FC236}">
                <a16:creationId xmlns:a16="http://schemas.microsoft.com/office/drawing/2014/main" id="{6A30F345-0ED7-4549-ACB4-BC4011222B9A}"/>
              </a:ext>
            </a:extLst>
          </p:cNvPr>
          <p:cNvSpPr txBox="1"/>
          <p:nvPr/>
        </p:nvSpPr>
        <p:spPr>
          <a:xfrm>
            <a:off x="168442" y="148856"/>
            <a:ext cx="11855116" cy="707886"/>
          </a:xfrm>
          <a:prstGeom prst="rect">
            <a:avLst/>
          </a:prstGeom>
          <a:noFill/>
        </p:spPr>
        <p:txBody>
          <a:bodyPr wrap="square" rtlCol="0">
            <a:spAutoFit/>
          </a:bodyPr>
          <a:lstStyle/>
          <a:p>
            <a:r>
              <a:rPr lang="fr-FR" sz="4000" b="1" dirty="0"/>
              <a:t>Obstacles et difficultés</a:t>
            </a:r>
          </a:p>
        </p:txBody>
      </p:sp>
      <p:sp>
        <p:nvSpPr>
          <p:cNvPr id="6" name="Rectangle 5">
            <a:extLst>
              <a:ext uri="{FF2B5EF4-FFF2-40B4-BE49-F238E27FC236}">
                <a16:creationId xmlns:a16="http://schemas.microsoft.com/office/drawing/2014/main" id="{F311FB73-E3EB-2147-9344-43ACE159F0C5}"/>
              </a:ext>
            </a:extLst>
          </p:cNvPr>
          <p:cNvSpPr/>
          <p:nvPr/>
        </p:nvSpPr>
        <p:spPr>
          <a:xfrm>
            <a:off x="8682820" y="1243786"/>
            <a:ext cx="3242340" cy="2677656"/>
          </a:xfrm>
          <a:prstGeom prst="rect">
            <a:avLst/>
          </a:prstGeom>
        </p:spPr>
        <p:txBody>
          <a:bodyPr wrap="square">
            <a:spAutoFit/>
          </a:bodyPr>
          <a:lstStyle/>
          <a:p>
            <a:r>
              <a:rPr lang="fr-FR" sz="2800" dirty="0">
                <a:solidFill>
                  <a:prstClr val="black"/>
                </a:solidFill>
              </a:rPr>
              <a:t>Deux numérations se côtoient : la </a:t>
            </a:r>
            <a:r>
              <a:rPr lang="fr-FR" sz="2800" b="1" dirty="0">
                <a:solidFill>
                  <a:prstClr val="black"/>
                </a:solidFill>
              </a:rPr>
              <a:t>numération écrite </a:t>
            </a:r>
            <a:r>
              <a:rPr lang="fr-FR" sz="2800" dirty="0">
                <a:solidFill>
                  <a:prstClr val="black"/>
                </a:solidFill>
              </a:rPr>
              <a:t>(chiffrée) et la </a:t>
            </a:r>
            <a:r>
              <a:rPr lang="fr-FR" sz="2800" b="1" dirty="0">
                <a:solidFill>
                  <a:prstClr val="black"/>
                </a:solidFill>
              </a:rPr>
              <a:t>numération orale </a:t>
            </a:r>
            <a:r>
              <a:rPr lang="fr-FR" sz="2800" dirty="0">
                <a:solidFill>
                  <a:prstClr val="black"/>
                </a:solidFill>
              </a:rPr>
              <a:t>(mots-nombres).  </a:t>
            </a:r>
          </a:p>
        </p:txBody>
      </p:sp>
      <p:sp>
        <p:nvSpPr>
          <p:cNvPr id="7" name="Rectangle 6">
            <a:extLst>
              <a:ext uri="{FF2B5EF4-FFF2-40B4-BE49-F238E27FC236}">
                <a16:creationId xmlns:a16="http://schemas.microsoft.com/office/drawing/2014/main" id="{A3FF1A6D-8D0E-CB45-B192-7FD8DB8BE171}"/>
              </a:ext>
            </a:extLst>
          </p:cNvPr>
          <p:cNvSpPr/>
          <p:nvPr/>
        </p:nvSpPr>
        <p:spPr>
          <a:xfrm>
            <a:off x="8682820" y="4323011"/>
            <a:ext cx="3195520" cy="2246769"/>
          </a:xfrm>
          <a:prstGeom prst="rect">
            <a:avLst/>
          </a:prstGeom>
        </p:spPr>
        <p:txBody>
          <a:bodyPr wrap="square">
            <a:spAutoFit/>
          </a:bodyPr>
          <a:lstStyle/>
          <a:p>
            <a:r>
              <a:rPr lang="fr-FR" sz="2800" dirty="0">
                <a:solidFill>
                  <a:prstClr val="black"/>
                </a:solidFill>
              </a:rPr>
              <a:t>Il y a un point de rupture entre la maternelle et le cycle 2 </a:t>
            </a:r>
            <a:r>
              <a:rPr lang="fr-FR" sz="2800" i="1" dirty="0">
                <a:solidFill>
                  <a:prstClr val="black"/>
                </a:solidFill>
              </a:rPr>
              <a:t>(cf. travaux de Mounier</a:t>
            </a:r>
            <a:r>
              <a:rPr lang="fr-FR" sz="2400" i="1" dirty="0">
                <a:solidFill>
                  <a:prstClr val="black"/>
                </a:solidFill>
              </a:rPr>
              <a:t>)</a:t>
            </a:r>
          </a:p>
        </p:txBody>
      </p:sp>
      <p:pic>
        <p:nvPicPr>
          <p:cNvPr id="8" name="Image 7">
            <a:extLst>
              <a:ext uri="{FF2B5EF4-FFF2-40B4-BE49-F238E27FC236}">
                <a16:creationId xmlns:a16="http://schemas.microsoft.com/office/drawing/2014/main" id="{B66D30BE-DD82-5A46-B249-6F1D74E450B1}"/>
              </a:ext>
            </a:extLst>
          </p:cNvPr>
          <p:cNvPicPr>
            <a:picLocks noChangeAspect="1"/>
          </p:cNvPicPr>
          <p:nvPr/>
        </p:nvPicPr>
        <p:blipFill rotWithShape="1">
          <a:blip r:embed="rId3"/>
          <a:srcRect r="51745"/>
          <a:stretch/>
        </p:blipFill>
        <p:spPr>
          <a:xfrm>
            <a:off x="313660" y="1285874"/>
            <a:ext cx="3856558" cy="5207706"/>
          </a:xfrm>
          <a:prstGeom prst="rect">
            <a:avLst/>
          </a:prstGeom>
          <a:ln w="101600">
            <a:solidFill>
              <a:srgbClr val="E52037"/>
            </a:solidFill>
          </a:ln>
        </p:spPr>
      </p:pic>
    </p:spTree>
    <p:extLst>
      <p:ext uri="{BB962C8B-B14F-4D97-AF65-F5344CB8AC3E}">
        <p14:creationId xmlns:p14="http://schemas.microsoft.com/office/powerpoint/2010/main" val="238163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FD5115D-CCF5-C845-BCD6-AAECB451858A}"/>
              </a:ext>
            </a:extLst>
          </p:cNvPr>
          <p:cNvSpPr txBox="1"/>
          <p:nvPr/>
        </p:nvSpPr>
        <p:spPr>
          <a:xfrm>
            <a:off x="168442" y="148856"/>
            <a:ext cx="11855116" cy="707886"/>
          </a:xfrm>
          <a:prstGeom prst="rect">
            <a:avLst/>
          </a:prstGeom>
          <a:noFill/>
        </p:spPr>
        <p:txBody>
          <a:bodyPr wrap="square" rtlCol="0">
            <a:spAutoFit/>
          </a:bodyPr>
          <a:lstStyle/>
          <a:p>
            <a:r>
              <a:rPr lang="fr-FR" sz="4000" b="1" dirty="0"/>
              <a:t>Obstacles et difficultés</a:t>
            </a:r>
          </a:p>
        </p:txBody>
      </p:sp>
      <p:pic>
        <p:nvPicPr>
          <p:cNvPr id="3" name="Picture 2">
            <a:extLst>
              <a:ext uri="{FF2B5EF4-FFF2-40B4-BE49-F238E27FC236}">
                <a16:creationId xmlns:a16="http://schemas.microsoft.com/office/drawing/2014/main" id="{B9723529-E33D-9C43-BE5B-915D87BF56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5"/>
          <a:stretch/>
        </p:blipFill>
        <p:spPr bwMode="auto">
          <a:xfrm>
            <a:off x="379908" y="1049037"/>
            <a:ext cx="11432183" cy="3672000"/>
          </a:xfrm>
          <a:prstGeom prst="rect">
            <a:avLst/>
          </a:prstGeom>
          <a:noFill/>
          <a:ln w="76200">
            <a:solidFill>
              <a:srgbClr val="E5203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4F85C51E-B929-F94E-86D2-EAF82BEACA81}"/>
              </a:ext>
            </a:extLst>
          </p:cNvPr>
          <p:cNvSpPr/>
          <p:nvPr/>
        </p:nvSpPr>
        <p:spPr>
          <a:xfrm>
            <a:off x="379907" y="4887932"/>
            <a:ext cx="11432183" cy="1815882"/>
          </a:xfrm>
          <a:prstGeom prst="rect">
            <a:avLst/>
          </a:prstGeom>
        </p:spPr>
        <p:txBody>
          <a:bodyPr wrap="square">
            <a:spAutoFit/>
          </a:bodyPr>
          <a:lstStyle/>
          <a:p>
            <a:r>
              <a:rPr lang="fr-FR" sz="2800" dirty="0">
                <a:solidFill>
                  <a:prstClr val="black"/>
                </a:solidFill>
              </a:rPr>
              <a:t>Les </a:t>
            </a:r>
            <a:r>
              <a:rPr lang="fr-FR" sz="2800" dirty="0"/>
              <a:t>mots </a:t>
            </a:r>
            <a:r>
              <a:rPr lang="fr-FR" sz="2800" i="1" dirty="0"/>
              <a:t>unités, dizaines, centaines </a:t>
            </a:r>
            <a:r>
              <a:rPr lang="fr-FR" sz="2800" dirty="0"/>
              <a:t>ne sont souvent utilisés que comme des </a:t>
            </a:r>
            <a:r>
              <a:rPr lang="fr-FR" sz="2800" b="1" dirty="0"/>
              <a:t>étiquettes </a:t>
            </a:r>
            <a:r>
              <a:rPr lang="fr-FR" sz="2800" dirty="0"/>
              <a:t>pour dire</a:t>
            </a:r>
            <a:r>
              <a:rPr lang="fr-FR" sz="2800" b="1" dirty="0"/>
              <a:t> le nom des rangs </a:t>
            </a:r>
            <a:r>
              <a:rPr lang="fr-FR" sz="2800" dirty="0"/>
              <a:t>dans l’écriture du nombre. Chez certains élèves, </a:t>
            </a:r>
            <a:r>
              <a:rPr lang="fr-FR" sz="2800" b="1" dirty="0"/>
              <a:t>le mot « centaine » a perdu sa signification de groupement de 100 objets </a:t>
            </a:r>
            <a:r>
              <a:rPr lang="fr-FR" sz="2800" dirty="0"/>
              <a:t>pour ne plus faire référence qu’à une position.</a:t>
            </a:r>
          </a:p>
        </p:txBody>
      </p:sp>
    </p:spTree>
    <p:extLst>
      <p:ext uri="{BB962C8B-B14F-4D97-AF65-F5344CB8AC3E}">
        <p14:creationId xmlns:p14="http://schemas.microsoft.com/office/powerpoint/2010/main" val="244022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9048034" y="1953502"/>
            <a:ext cx="919082" cy="778322"/>
          </a:xfrm>
          <a:prstGeom prst="rect">
            <a:avLst/>
          </a:prstGeom>
        </p:spPr>
      </p:pic>
      <p:sp>
        <p:nvSpPr>
          <p:cNvPr id="16" name="Rectangle 15"/>
          <p:cNvSpPr/>
          <p:nvPr/>
        </p:nvSpPr>
        <p:spPr>
          <a:xfrm>
            <a:off x="436854" y="5731568"/>
            <a:ext cx="1583836"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245</a:t>
            </a:r>
          </a:p>
        </p:txBody>
      </p:sp>
      <p:sp>
        <p:nvSpPr>
          <p:cNvPr id="18" name="ZoneTexte 17"/>
          <p:cNvSpPr txBox="1"/>
          <p:nvPr/>
        </p:nvSpPr>
        <p:spPr>
          <a:xfrm>
            <a:off x="106654" y="6359135"/>
            <a:ext cx="2488432" cy="369332"/>
          </a:xfrm>
          <a:prstGeom prst="rect">
            <a:avLst/>
          </a:prstGeom>
          <a:noFill/>
        </p:spPr>
        <p:txBody>
          <a:bodyPr wrap="square" rtlCol="0">
            <a:spAutoFit/>
          </a:bodyPr>
          <a:lstStyle/>
          <a:p>
            <a:pPr algn="ctr"/>
            <a:r>
              <a:rPr lang="fr-FR" dirty="0"/>
              <a:t>Nombre écrit en chiffres</a:t>
            </a:r>
          </a:p>
        </p:txBody>
      </p:sp>
      <p:sp>
        <p:nvSpPr>
          <p:cNvPr id="20" name="Rectangle 19"/>
          <p:cNvSpPr/>
          <p:nvPr/>
        </p:nvSpPr>
        <p:spPr>
          <a:xfrm>
            <a:off x="10146111" y="5822597"/>
            <a:ext cx="1724198"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Deux cent   quarante-cinq</a:t>
            </a:r>
          </a:p>
        </p:txBody>
      </p:sp>
      <p:sp>
        <p:nvSpPr>
          <p:cNvPr id="21" name="ZoneTexte 20"/>
          <p:cNvSpPr txBox="1"/>
          <p:nvPr/>
        </p:nvSpPr>
        <p:spPr>
          <a:xfrm>
            <a:off x="10219035" y="6461028"/>
            <a:ext cx="1583836" cy="369332"/>
          </a:xfrm>
          <a:prstGeom prst="rect">
            <a:avLst/>
          </a:prstGeom>
          <a:noFill/>
        </p:spPr>
        <p:txBody>
          <a:bodyPr wrap="square" rtlCol="0">
            <a:spAutoFit/>
          </a:bodyPr>
          <a:lstStyle/>
          <a:p>
            <a:pPr algn="ctr"/>
            <a:r>
              <a:rPr lang="fr-FR" dirty="0"/>
              <a:t>Nombre parlé</a:t>
            </a:r>
          </a:p>
        </p:txBody>
      </p:sp>
      <p:cxnSp>
        <p:nvCxnSpPr>
          <p:cNvPr id="23" name="Connecteur droit avec flèche 22"/>
          <p:cNvCxnSpPr/>
          <p:nvPr/>
        </p:nvCxnSpPr>
        <p:spPr>
          <a:xfrm>
            <a:off x="2125579" y="6129421"/>
            <a:ext cx="7972406" cy="1169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a:xfrm>
            <a:off x="4836691" y="6141115"/>
            <a:ext cx="2662990"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836691" y="6141115"/>
            <a:ext cx="2662990" cy="646331"/>
          </a:xfrm>
          <a:prstGeom prst="rect">
            <a:avLst/>
          </a:prstGeom>
          <a:solidFill>
            <a:schemeClr val="bg1"/>
          </a:solidFill>
          <a:ln>
            <a:solidFill>
              <a:schemeClr val="tx1"/>
            </a:solidFill>
          </a:ln>
        </p:spPr>
        <p:txBody>
          <a:bodyPr wrap="square" rtlCol="0">
            <a:spAutoFit/>
          </a:bodyPr>
          <a:lstStyle/>
          <a:p>
            <a:pPr algn="ctr"/>
            <a:r>
              <a:rPr lang="fr-FR" dirty="0"/>
              <a:t>Associer nombre écrit en chiffres et nombre parlé</a:t>
            </a:r>
          </a:p>
        </p:txBody>
      </p:sp>
      <p:sp>
        <p:nvSpPr>
          <p:cNvPr id="28" name="ZoneTexte 27"/>
          <p:cNvSpPr txBox="1"/>
          <p:nvPr/>
        </p:nvSpPr>
        <p:spPr>
          <a:xfrm>
            <a:off x="4443835" y="2529314"/>
            <a:ext cx="3472940" cy="369332"/>
          </a:xfrm>
          <a:prstGeom prst="rect">
            <a:avLst/>
          </a:prstGeom>
          <a:noFill/>
        </p:spPr>
        <p:txBody>
          <a:bodyPr wrap="square" rtlCol="0">
            <a:spAutoFit/>
          </a:bodyPr>
          <a:lstStyle/>
          <a:p>
            <a:pPr algn="ctr"/>
            <a:r>
              <a:rPr lang="fr-FR" dirty="0"/>
              <a:t>Collection (groupée)</a:t>
            </a:r>
          </a:p>
        </p:txBody>
      </p:sp>
      <p:sp>
        <p:nvSpPr>
          <p:cNvPr id="29" name="Rectangle 28"/>
          <p:cNvSpPr/>
          <p:nvPr/>
        </p:nvSpPr>
        <p:spPr>
          <a:xfrm>
            <a:off x="4475919" y="3652399"/>
            <a:ext cx="3472940" cy="85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2 centaines 4 dizaines 5 unités</a:t>
            </a:r>
          </a:p>
          <a:p>
            <a:pPr algn="ctr"/>
            <a:r>
              <a:rPr lang="fr-FR" sz="2000" dirty="0"/>
              <a:t>24 dizaines et 5 unités …</a:t>
            </a:r>
          </a:p>
        </p:txBody>
      </p:sp>
      <p:sp>
        <p:nvSpPr>
          <p:cNvPr id="30" name="ZoneTexte 29"/>
          <p:cNvSpPr txBox="1"/>
          <p:nvPr/>
        </p:nvSpPr>
        <p:spPr>
          <a:xfrm>
            <a:off x="5061280" y="4492372"/>
            <a:ext cx="2165685" cy="646331"/>
          </a:xfrm>
          <a:prstGeom prst="rect">
            <a:avLst/>
          </a:prstGeom>
          <a:noFill/>
        </p:spPr>
        <p:txBody>
          <a:bodyPr wrap="square" rtlCol="0">
            <a:spAutoFit/>
          </a:bodyPr>
          <a:lstStyle/>
          <a:p>
            <a:pPr algn="ctr"/>
            <a:r>
              <a:rPr lang="fr-FR" dirty="0"/>
              <a:t>Nombre en unités </a:t>
            </a:r>
          </a:p>
          <a:p>
            <a:pPr algn="ctr"/>
            <a:r>
              <a:rPr lang="fr-FR" dirty="0"/>
              <a:t>de numération</a:t>
            </a:r>
          </a:p>
        </p:txBody>
      </p:sp>
      <p:cxnSp>
        <p:nvCxnSpPr>
          <p:cNvPr id="34" name="Connecteur droit avec flèche 33"/>
          <p:cNvCxnSpPr/>
          <p:nvPr/>
        </p:nvCxnSpPr>
        <p:spPr>
          <a:xfrm>
            <a:off x="8101262" y="2262632"/>
            <a:ext cx="2812626" cy="355996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a:off x="1174859" y="2262632"/>
            <a:ext cx="3148657" cy="340133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9" name="Espace réservé du contenu 1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411086" y="6257828"/>
            <a:ext cx="519193" cy="519193"/>
          </a:xfrm>
        </p:spPr>
      </p:pic>
      <p:sp>
        <p:nvSpPr>
          <p:cNvPr id="43" name="ZoneTexte 42"/>
          <p:cNvSpPr txBox="1"/>
          <p:nvPr/>
        </p:nvSpPr>
        <p:spPr>
          <a:xfrm>
            <a:off x="539824" y="3561499"/>
            <a:ext cx="2557474" cy="646331"/>
          </a:xfrm>
          <a:prstGeom prst="rect">
            <a:avLst/>
          </a:prstGeom>
          <a:solidFill>
            <a:schemeClr val="bg1"/>
          </a:solidFill>
          <a:ln>
            <a:solidFill>
              <a:schemeClr val="tx1"/>
            </a:solidFill>
          </a:ln>
        </p:spPr>
        <p:txBody>
          <a:bodyPr wrap="square" rtlCol="0">
            <a:spAutoFit/>
          </a:bodyPr>
          <a:lstStyle/>
          <a:p>
            <a:pPr algn="ctr"/>
            <a:r>
              <a:rPr lang="fr-FR" dirty="0"/>
              <a:t>Dénombrer ou construire des collections</a:t>
            </a:r>
          </a:p>
        </p:txBody>
      </p:sp>
      <p:sp>
        <p:nvSpPr>
          <p:cNvPr id="44" name="ZoneTexte 43"/>
          <p:cNvSpPr txBox="1"/>
          <p:nvPr/>
        </p:nvSpPr>
        <p:spPr>
          <a:xfrm>
            <a:off x="9119937" y="3564884"/>
            <a:ext cx="2557474" cy="646331"/>
          </a:xfrm>
          <a:prstGeom prst="rect">
            <a:avLst/>
          </a:prstGeom>
          <a:solidFill>
            <a:schemeClr val="bg1"/>
          </a:solidFill>
          <a:ln>
            <a:solidFill>
              <a:schemeClr val="tx1"/>
            </a:solidFill>
          </a:ln>
        </p:spPr>
        <p:txBody>
          <a:bodyPr wrap="square" rtlCol="0">
            <a:spAutoFit/>
          </a:bodyPr>
          <a:lstStyle/>
          <a:p>
            <a:pPr algn="ctr"/>
            <a:r>
              <a:rPr lang="fr-FR" dirty="0"/>
              <a:t>Dénombrer ou construire des collections</a:t>
            </a:r>
          </a:p>
        </p:txBody>
      </p:sp>
      <p:cxnSp>
        <p:nvCxnSpPr>
          <p:cNvPr id="46" name="Connecteur droit avec flèche 45"/>
          <p:cNvCxnSpPr/>
          <p:nvPr/>
        </p:nvCxnSpPr>
        <p:spPr>
          <a:xfrm flipH="1">
            <a:off x="2109537" y="4541251"/>
            <a:ext cx="2302214" cy="115480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a:off x="7948859" y="4541251"/>
            <a:ext cx="2197252" cy="128134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a:off x="6196347" y="2834252"/>
            <a:ext cx="0" cy="77565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2168903" y="4911158"/>
            <a:ext cx="2247646" cy="646331"/>
          </a:xfrm>
          <a:prstGeom prst="rect">
            <a:avLst/>
          </a:prstGeom>
          <a:noFill/>
        </p:spPr>
        <p:txBody>
          <a:bodyPr wrap="square" rtlCol="0">
            <a:spAutoFit/>
          </a:bodyPr>
          <a:lstStyle/>
          <a:p>
            <a:pPr algn="ctr"/>
            <a:r>
              <a:rPr lang="fr-FR" i="1" dirty="0"/>
              <a:t>Principe décimal et principe de position</a:t>
            </a:r>
          </a:p>
        </p:txBody>
      </p:sp>
      <p:sp>
        <p:nvSpPr>
          <p:cNvPr id="57" name="ZoneTexte 56"/>
          <p:cNvSpPr txBox="1"/>
          <p:nvPr/>
        </p:nvSpPr>
        <p:spPr>
          <a:xfrm>
            <a:off x="7971389" y="4856124"/>
            <a:ext cx="2247646" cy="646331"/>
          </a:xfrm>
          <a:prstGeom prst="rect">
            <a:avLst/>
          </a:prstGeom>
          <a:noFill/>
        </p:spPr>
        <p:txBody>
          <a:bodyPr wrap="square" rtlCol="0">
            <a:spAutoFit/>
          </a:bodyPr>
          <a:lstStyle/>
          <a:p>
            <a:pPr algn="ctr"/>
            <a:r>
              <a:rPr lang="fr-FR" i="1" dirty="0"/>
              <a:t>Lien mots-nombres </a:t>
            </a:r>
          </a:p>
          <a:p>
            <a:pPr algn="ctr"/>
            <a:r>
              <a:rPr lang="fr-FR" i="1" dirty="0"/>
              <a:t>et unités</a:t>
            </a:r>
          </a:p>
        </p:txBody>
      </p:sp>
      <p:sp>
        <p:nvSpPr>
          <p:cNvPr id="27" name="Rectangle 26"/>
          <p:cNvSpPr/>
          <p:nvPr/>
        </p:nvSpPr>
        <p:spPr>
          <a:xfrm>
            <a:off x="4443835" y="1901748"/>
            <a:ext cx="3472940"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58" name="ZoneTexte 57"/>
          <p:cNvSpPr txBox="1"/>
          <p:nvPr/>
        </p:nvSpPr>
        <p:spPr>
          <a:xfrm>
            <a:off x="4481115" y="3017298"/>
            <a:ext cx="3442147" cy="369332"/>
          </a:xfrm>
          <a:prstGeom prst="rect">
            <a:avLst/>
          </a:prstGeom>
          <a:noFill/>
        </p:spPr>
        <p:txBody>
          <a:bodyPr wrap="square" rtlCol="0">
            <a:spAutoFit/>
          </a:bodyPr>
          <a:lstStyle/>
          <a:p>
            <a:pPr algn="ctr"/>
            <a:r>
              <a:rPr lang="fr-FR" i="1" dirty="0"/>
              <a:t>Lien entre groupements et unités</a:t>
            </a:r>
          </a:p>
        </p:txBody>
      </p:sp>
      <p:pic>
        <p:nvPicPr>
          <p:cNvPr id="10" name="Image 9"/>
          <p:cNvPicPr>
            <a:picLocks noChangeAspect="1"/>
          </p:cNvPicPr>
          <p:nvPr/>
        </p:nvPicPr>
        <p:blipFill rotWithShape="1">
          <a:blip r:embed="rId5"/>
          <a:srcRect l="-1512" t="32549" r="8137" b="4066"/>
          <a:stretch/>
        </p:blipFill>
        <p:spPr>
          <a:xfrm>
            <a:off x="4619656" y="1962412"/>
            <a:ext cx="3163672" cy="502968"/>
          </a:xfrm>
          <a:prstGeom prst="rect">
            <a:avLst/>
          </a:prstGeom>
        </p:spPr>
      </p:pic>
      <p:pic>
        <p:nvPicPr>
          <p:cNvPr id="59" name="Image 58"/>
          <p:cNvPicPr>
            <a:picLocks noChangeAspect="1"/>
          </p:cNvPicPr>
          <p:nvPr/>
        </p:nvPicPr>
        <p:blipFill>
          <a:blip r:embed="rId6"/>
          <a:stretch>
            <a:fillRect/>
          </a:stretch>
        </p:blipFill>
        <p:spPr>
          <a:xfrm>
            <a:off x="1373433" y="1901748"/>
            <a:ext cx="1590940" cy="931982"/>
          </a:xfrm>
          <a:prstGeom prst="rect">
            <a:avLst/>
          </a:prstGeom>
        </p:spPr>
      </p:pic>
      <p:sp>
        <p:nvSpPr>
          <p:cNvPr id="35" name="Rectangle 34">
            <a:extLst>
              <a:ext uri="{FF2B5EF4-FFF2-40B4-BE49-F238E27FC236}">
                <a16:creationId xmlns:a16="http://schemas.microsoft.com/office/drawing/2014/main" id="{92D7C550-39E8-6241-B520-4DCAB6DEBBEB}"/>
              </a:ext>
            </a:extLst>
          </p:cNvPr>
          <p:cNvSpPr/>
          <p:nvPr/>
        </p:nvSpPr>
        <p:spPr>
          <a:xfrm>
            <a:off x="341116" y="793894"/>
            <a:ext cx="11539400" cy="954107"/>
          </a:xfrm>
          <a:prstGeom prst="rect">
            <a:avLst/>
          </a:prstGeom>
        </p:spPr>
        <p:txBody>
          <a:bodyPr wrap="square">
            <a:spAutoFit/>
          </a:bodyPr>
          <a:lstStyle/>
          <a:p>
            <a:pPr algn="just"/>
            <a:r>
              <a:rPr lang="fr-FR" sz="2800" b="1" dirty="0">
                <a:solidFill>
                  <a:srgbClr val="C0013B"/>
                </a:solidFill>
              </a:rPr>
              <a:t>Les situations de groupements et d’échanges (autour de l’écriture chiffrée du nombre) </a:t>
            </a:r>
          </a:p>
        </p:txBody>
      </p:sp>
      <p:sp>
        <p:nvSpPr>
          <p:cNvPr id="36" name="ZoneTexte 35">
            <a:extLst>
              <a:ext uri="{FF2B5EF4-FFF2-40B4-BE49-F238E27FC236}">
                <a16:creationId xmlns:a16="http://schemas.microsoft.com/office/drawing/2014/main" id="{E76653ED-461C-3642-9479-B6CEEA8B2DED}"/>
              </a:ext>
            </a:extLst>
          </p:cNvPr>
          <p:cNvSpPr txBox="1"/>
          <p:nvPr/>
        </p:nvSpPr>
        <p:spPr>
          <a:xfrm>
            <a:off x="320842" y="134978"/>
            <a:ext cx="11855116" cy="707886"/>
          </a:xfrm>
          <a:prstGeom prst="rect">
            <a:avLst/>
          </a:prstGeom>
          <a:noFill/>
        </p:spPr>
        <p:txBody>
          <a:bodyPr wrap="square" rtlCol="0">
            <a:spAutoFit/>
          </a:bodyPr>
          <a:lstStyle/>
          <a:p>
            <a:r>
              <a:rPr lang="fr-FR" sz="4000" b="1" dirty="0"/>
              <a:t>Leviers au cycle 2</a:t>
            </a:r>
          </a:p>
        </p:txBody>
      </p:sp>
      <p:sp>
        <p:nvSpPr>
          <p:cNvPr id="2" name="Rectangle 1">
            <a:extLst>
              <a:ext uri="{FF2B5EF4-FFF2-40B4-BE49-F238E27FC236}">
                <a16:creationId xmlns:a16="http://schemas.microsoft.com/office/drawing/2014/main" id="{55B40812-09B3-5D4F-817A-A557EE7FD6E1}"/>
              </a:ext>
            </a:extLst>
          </p:cNvPr>
          <p:cNvSpPr/>
          <p:nvPr/>
        </p:nvSpPr>
        <p:spPr>
          <a:xfrm>
            <a:off x="4301838" y="2940210"/>
            <a:ext cx="3773461" cy="2240057"/>
          </a:xfrm>
          <a:prstGeom prst="rect">
            <a:avLst/>
          </a:prstGeom>
          <a:noFill/>
          <a:ln w="76200">
            <a:solidFill>
              <a:srgbClr val="C00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959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0" grpId="1"/>
      <p:bldP spid="56" grpId="0"/>
      <p:bldP spid="57" grpId="0"/>
      <p:bldP spid="58"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48D7E08-549B-4F6C-A115-D48E5D753AEF}" type="slidenum">
              <a:rPr lang="fr-FR" smtClean="0">
                <a:solidFill>
                  <a:prstClr val="black">
                    <a:tint val="75000"/>
                  </a:prstClr>
                </a:solidFill>
              </a:rPr>
              <a:pPr/>
              <a:t>19</a:t>
            </a:fld>
            <a:endParaRPr lang="fr-FR" dirty="0">
              <a:solidFill>
                <a:prstClr val="black">
                  <a:tint val="75000"/>
                </a:prstClr>
              </a:solidFill>
            </a:endParaRPr>
          </a:p>
        </p:txBody>
      </p:sp>
      <p:pic>
        <p:nvPicPr>
          <p:cNvPr id="7" name="Image 6">
            <a:extLst>
              <a:ext uri="{FF2B5EF4-FFF2-40B4-BE49-F238E27FC236}">
                <a16:creationId xmlns:a16="http://schemas.microsoft.com/office/drawing/2014/main" id="{760E1E7A-C480-F941-9D18-78F96897FD94}"/>
              </a:ext>
            </a:extLst>
          </p:cNvPr>
          <p:cNvPicPr>
            <a:picLocks noChangeAspect="1"/>
          </p:cNvPicPr>
          <p:nvPr/>
        </p:nvPicPr>
        <p:blipFill>
          <a:blip r:embed="rId3"/>
          <a:stretch>
            <a:fillRect/>
          </a:stretch>
        </p:blipFill>
        <p:spPr>
          <a:xfrm>
            <a:off x="298203" y="2350864"/>
            <a:ext cx="11637124" cy="4170977"/>
          </a:xfrm>
          <a:prstGeom prst="rect">
            <a:avLst/>
          </a:prstGeom>
        </p:spPr>
      </p:pic>
      <p:sp>
        <p:nvSpPr>
          <p:cNvPr id="12" name="Rectangle 11">
            <a:extLst>
              <a:ext uri="{FF2B5EF4-FFF2-40B4-BE49-F238E27FC236}">
                <a16:creationId xmlns:a16="http://schemas.microsoft.com/office/drawing/2014/main" id="{C6865C11-2E9C-984D-9785-CD3A34CCF086}"/>
              </a:ext>
            </a:extLst>
          </p:cNvPr>
          <p:cNvSpPr/>
          <p:nvPr/>
        </p:nvSpPr>
        <p:spPr>
          <a:xfrm>
            <a:off x="346242" y="861455"/>
            <a:ext cx="11539400" cy="954107"/>
          </a:xfrm>
          <a:prstGeom prst="rect">
            <a:avLst/>
          </a:prstGeom>
        </p:spPr>
        <p:txBody>
          <a:bodyPr wrap="square">
            <a:spAutoFit/>
          </a:bodyPr>
          <a:lstStyle/>
          <a:p>
            <a:pPr algn="just"/>
            <a:r>
              <a:rPr lang="fr-FR" sz="2800" b="1" dirty="0">
                <a:solidFill>
                  <a:srgbClr val="C0013B"/>
                </a:solidFill>
              </a:rPr>
              <a:t>Les situations d’exploration des règles de la numération orale et de mise en relation avec la numération écrite</a:t>
            </a:r>
          </a:p>
        </p:txBody>
      </p:sp>
      <p:sp>
        <p:nvSpPr>
          <p:cNvPr id="13" name="Rectangle 12">
            <a:extLst>
              <a:ext uri="{FF2B5EF4-FFF2-40B4-BE49-F238E27FC236}">
                <a16:creationId xmlns:a16="http://schemas.microsoft.com/office/drawing/2014/main" id="{33BF0D8F-7709-764B-ADD6-051F4693E30B}"/>
              </a:ext>
            </a:extLst>
          </p:cNvPr>
          <p:cNvSpPr/>
          <p:nvPr/>
        </p:nvSpPr>
        <p:spPr>
          <a:xfrm>
            <a:off x="323603" y="2921000"/>
            <a:ext cx="5818562" cy="2108200"/>
          </a:xfrm>
          <a:prstGeom prst="rect">
            <a:avLst/>
          </a:prstGeom>
          <a:noFill/>
          <a:ln w="76200">
            <a:solidFill>
              <a:srgbClr val="00A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F10B55F4-6479-2440-BAFF-63A4BF0AB37F}"/>
              </a:ext>
            </a:extLst>
          </p:cNvPr>
          <p:cNvSpPr/>
          <p:nvPr/>
        </p:nvSpPr>
        <p:spPr>
          <a:xfrm>
            <a:off x="323602" y="4927600"/>
            <a:ext cx="11435039" cy="1203716"/>
          </a:xfrm>
          <a:prstGeom prst="rect">
            <a:avLst/>
          </a:prstGeom>
          <a:noFill/>
          <a:ln w="76200">
            <a:solidFill>
              <a:srgbClr val="F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0A684220-5D44-B24C-A4DE-1E4A3872F6A2}"/>
              </a:ext>
            </a:extLst>
          </p:cNvPr>
          <p:cNvSpPr txBox="1"/>
          <p:nvPr/>
        </p:nvSpPr>
        <p:spPr>
          <a:xfrm>
            <a:off x="320842" y="134978"/>
            <a:ext cx="11855116" cy="707886"/>
          </a:xfrm>
          <a:prstGeom prst="rect">
            <a:avLst/>
          </a:prstGeom>
          <a:noFill/>
        </p:spPr>
        <p:txBody>
          <a:bodyPr wrap="square" rtlCol="0">
            <a:spAutoFit/>
          </a:bodyPr>
          <a:lstStyle/>
          <a:p>
            <a:r>
              <a:rPr lang="fr-FR" sz="4000" b="1" dirty="0"/>
              <a:t>Leviers au cycle 2</a:t>
            </a:r>
          </a:p>
        </p:txBody>
      </p:sp>
    </p:spTree>
    <p:extLst>
      <p:ext uri="{BB962C8B-B14F-4D97-AF65-F5344CB8AC3E}">
        <p14:creationId xmlns:p14="http://schemas.microsoft.com/office/powerpoint/2010/main" val="41178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2037"/>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8D1ABC0-8C86-5845-AB81-99CA589FD17B}"/>
              </a:ext>
            </a:extLst>
          </p:cNvPr>
          <p:cNvSpPr/>
          <p:nvPr/>
        </p:nvSpPr>
        <p:spPr>
          <a:xfrm>
            <a:off x="6478577" y="1442280"/>
            <a:ext cx="5220000" cy="4716000"/>
          </a:xfrm>
          <a:prstGeom prst="rect">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A89836A4-26CB-DC4C-96B4-E0B29A8EB6C7}"/>
              </a:ext>
            </a:extLst>
          </p:cNvPr>
          <p:cNvPicPr>
            <a:picLocks noChangeAspect="1"/>
          </p:cNvPicPr>
          <p:nvPr/>
        </p:nvPicPr>
        <p:blipFill>
          <a:blip r:embed="rId3"/>
          <a:stretch>
            <a:fillRect/>
          </a:stretch>
        </p:blipFill>
        <p:spPr>
          <a:xfrm>
            <a:off x="6929959" y="4810660"/>
            <a:ext cx="1461288" cy="1020788"/>
          </a:xfrm>
          <a:prstGeom prst="rect">
            <a:avLst/>
          </a:prstGeom>
          <a:ln w="50800">
            <a:noFill/>
          </a:ln>
        </p:spPr>
      </p:pic>
      <p:pic>
        <p:nvPicPr>
          <p:cNvPr id="5" name="Image 4">
            <a:extLst>
              <a:ext uri="{FF2B5EF4-FFF2-40B4-BE49-F238E27FC236}">
                <a16:creationId xmlns:a16="http://schemas.microsoft.com/office/drawing/2014/main" id="{0AEFAB59-5A44-4D46-8397-37CDA227EDA9}"/>
              </a:ext>
            </a:extLst>
          </p:cNvPr>
          <p:cNvPicPr>
            <a:picLocks noChangeAspect="1"/>
          </p:cNvPicPr>
          <p:nvPr/>
        </p:nvPicPr>
        <p:blipFill>
          <a:blip r:embed="rId4"/>
          <a:stretch>
            <a:fillRect/>
          </a:stretch>
        </p:blipFill>
        <p:spPr>
          <a:xfrm>
            <a:off x="9536232" y="4393371"/>
            <a:ext cx="1841178" cy="803479"/>
          </a:xfrm>
          <a:prstGeom prst="rect">
            <a:avLst/>
          </a:prstGeom>
          <a:ln w="50800">
            <a:noFill/>
          </a:ln>
        </p:spPr>
      </p:pic>
      <p:pic>
        <p:nvPicPr>
          <p:cNvPr id="7" name="Image 6" descr="Une image contenant meubles, tabouret, table, fauteuil&#10;&#10;Description générée automatiquement">
            <a:extLst>
              <a:ext uri="{FF2B5EF4-FFF2-40B4-BE49-F238E27FC236}">
                <a16:creationId xmlns:a16="http://schemas.microsoft.com/office/drawing/2014/main" id="{5AD5B1B5-3BBB-B344-84AC-338709DD4D5A}"/>
              </a:ext>
            </a:extLst>
          </p:cNvPr>
          <p:cNvPicPr>
            <a:picLocks noChangeAspect="1"/>
          </p:cNvPicPr>
          <p:nvPr/>
        </p:nvPicPr>
        <p:blipFill>
          <a:blip r:embed="rId5"/>
          <a:stretch>
            <a:fillRect/>
          </a:stretch>
        </p:blipFill>
        <p:spPr>
          <a:xfrm>
            <a:off x="7660603" y="1770064"/>
            <a:ext cx="1787363" cy="2466857"/>
          </a:xfrm>
          <a:prstGeom prst="rect">
            <a:avLst/>
          </a:prstGeom>
          <a:ln w="50800">
            <a:noFill/>
          </a:ln>
        </p:spPr>
      </p:pic>
      <p:sp>
        <p:nvSpPr>
          <p:cNvPr id="10" name="ZoneTexte 9">
            <a:extLst>
              <a:ext uri="{FF2B5EF4-FFF2-40B4-BE49-F238E27FC236}">
                <a16:creationId xmlns:a16="http://schemas.microsoft.com/office/drawing/2014/main" id="{392F96C8-789A-2E44-BEED-93B771C9FA92}"/>
              </a:ext>
            </a:extLst>
          </p:cNvPr>
          <p:cNvSpPr txBox="1"/>
          <p:nvPr/>
        </p:nvSpPr>
        <p:spPr>
          <a:xfrm>
            <a:off x="132530" y="119045"/>
            <a:ext cx="11855116" cy="707886"/>
          </a:xfrm>
          <a:prstGeom prst="rect">
            <a:avLst/>
          </a:prstGeom>
          <a:noFill/>
        </p:spPr>
        <p:txBody>
          <a:bodyPr wrap="square" rtlCol="0">
            <a:spAutoFit/>
          </a:bodyPr>
          <a:lstStyle/>
          <a:p>
            <a:r>
              <a:rPr lang="fr-FR" sz="4000" b="1" dirty="0">
                <a:solidFill>
                  <a:schemeClr val="bg1"/>
                </a:solidFill>
              </a:rPr>
              <a:t>La construction du concept de nombres</a:t>
            </a:r>
          </a:p>
        </p:txBody>
      </p:sp>
      <p:cxnSp>
        <p:nvCxnSpPr>
          <p:cNvPr id="14" name="Connecteur droit 13">
            <a:extLst>
              <a:ext uri="{FF2B5EF4-FFF2-40B4-BE49-F238E27FC236}">
                <a16:creationId xmlns:a16="http://schemas.microsoft.com/office/drawing/2014/main" id="{3965C331-1729-F840-AD68-CA85B5BF40D8}"/>
              </a:ext>
            </a:extLst>
          </p:cNvPr>
          <p:cNvCxnSpPr>
            <a:cxnSpLocks/>
          </p:cNvCxnSpPr>
          <p:nvPr/>
        </p:nvCxnSpPr>
        <p:spPr>
          <a:xfrm flipH="1">
            <a:off x="7096594" y="4236921"/>
            <a:ext cx="941284" cy="1020789"/>
          </a:xfrm>
          <a:prstGeom prst="line">
            <a:avLst/>
          </a:prstGeom>
          <a:ln w="50800">
            <a:no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DEEC14D0-A43D-594B-8C5D-C8E505035B66}"/>
              </a:ext>
            </a:extLst>
          </p:cNvPr>
          <p:cNvCxnSpPr>
            <a:cxnSpLocks/>
          </p:cNvCxnSpPr>
          <p:nvPr/>
        </p:nvCxnSpPr>
        <p:spPr>
          <a:xfrm>
            <a:off x="9685487" y="4176062"/>
            <a:ext cx="941284" cy="1020789"/>
          </a:xfrm>
          <a:prstGeom prst="line">
            <a:avLst/>
          </a:prstGeom>
          <a:ln w="50800">
            <a:no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C37F5AF4-ED73-9249-8956-861BB33DA454}"/>
              </a:ext>
            </a:extLst>
          </p:cNvPr>
          <p:cNvSpPr txBox="1"/>
          <p:nvPr/>
        </p:nvSpPr>
        <p:spPr>
          <a:xfrm>
            <a:off x="453267" y="1442280"/>
            <a:ext cx="5220000" cy="4708981"/>
          </a:xfrm>
          <a:prstGeom prst="rect">
            <a:avLst/>
          </a:prstGeom>
          <a:solidFill>
            <a:schemeClr val="bg1"/>
          </a:solidFill>
        </p:spPr>
        <p:txBody>
          <a:bodyPr wrap="square" rtlCol="0">
            <a:spAutoFit/>
          </a:bodyPr>
          <a:lstStyle/>
          <a:p>
            <a:pPr algn="ctr"/>
            <a:r>
              <a:rPr lang="fr-FR" sz="10000" dirty="0"/>
              <a:t>8</a:t>
            </a:r>
            <a:r>
              <a:rPr lang="fr-FR" sz="6000" dirty="0"/>
              <a:t> </a:t>
            </a:r>
            <a:r>
              <a:rPr lang="fr-FR" sz="2400" dirty="0"/>
              <a:t>      </a:t>
            </a:r>
            <a:r>
              <a:rPr lang="fr-FR" sz="30000" dirty="0">
                <a:solidFill>
                  <a:srgbClr val="FF0000"/>
                </a:solidFill>
                <a:latin typeface="AvenirNext LT Pro Bold" panose="020B0804020202020204" pitchFamily="34" charset="0"/>
              </a:rPr>
              <a:t>3</a:t>
            </a:r>
          </a:p>
        </p:txBody>
      </p:sp>
    </p:spTree>
    <p:extLst>
      <p:ext uri="{BB962C8B-B14F-4D97-AF65-F5344CB8AC3E}">
        <p14:creationId xmlns:p14="http://schemas.microsoft.com/office/powerpoint/2010/main" val="22528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t="8827"/>
          <a:stretch/>
        </p:blipFill>
        <p:spPr>
          <a:xfrm>
            <a:off x="6728183" y="2117558"/>
            <a:ext cx="4998596" cy="4664159"/>
          </a:xfrm>
          <a:prstGeom prst="rect">
            <a:avLst/>
          </a:prstGeom>
        </p:spPr>
      </p:pic>
      <p:pic>
        <p:nvPicPr>
          <p:cNvPr id="6" name="Image 5"/>
          <p:cNvPicPr>
            <a:picLocks noChangeAspect="1"/>
          </p:cNvPicPr>
          <p:nvPr/>
        </p:nvPicPr>
        <p:blipFill>
          <a:blip r:embed="rId4"/>
          <a:stretch>
            <a:fillRect/>
          </a:stretch>
        </p:blipFill>
        <p:spPr>
          <a:xfrm>
            <a:off x="759772" y="2305032"/>
            <a:ext cx="5474811" cy="4256484"/>
          </a:xfrm>
          <a:prstGeom prst="rect">
            <a:avLst/>
          </a:prstGeom>
        </p:spPr>
      </p:pic>
      <p:sp>
        <p:nvSpPr>
          <p:cNvPr id="9" name="Rectangle 8">
            <a:extLst>
              <a:ext uri="{FF2B5EF4-FFF2-40B4-BE49-F238E27FC236}">
                <a16:creationId xmlns:a16="http://schemas.microsoft.com/office/drawing/2014/main" id="{8CA5608A-8DBE-ED48-B43B-42FE18E22D91}"/>
              </a:ext>
            </a:extLst>
          </p:cNvPr>
          <p:cNvSpPr/>
          <p:nvPr/>
        </p:nvSpPr>
        <p:spPr>
          <a:xfrm>
            <a:off x="326300" y="1003157"/>
            <a:ext cx="11539400" cy="954107"/>
          </a:xfrm>
          <a:prstGeom prst="rect">
            <a:avLst/>
          </a:prstGeom>
        </p:spPr>
        <p:txBody>
          <a:bodyPr wrap="square">
            <a:spAutoFit/>
          </a:bodyPr>
          <a:lstStyle/>
          <a:p>
            <a:pPr algn="just"/>
            <a:r>
              <a:rPr lang="fr-FR" sz="2800" b="1" dirty="0">
                <a:solidFill>
                  <a:srgbClr val="C0013B"/>
                </a:solidFill>
              </a:rPr>
              <a:t>Les situations abordant le point de vue algorithmique de la suite des écritures chiffrées.</a:t>
            </a:r>
          </a:p>
        </p:txBody>
      </p:sp>
      <p:sp>
        <p:nvSpPr>
          <p:cNvPr id="10" name="ZoneTexte 9">
            <a:extLst>
              <a:ext uri="{FF2B5EF4-FFF2-40B4-BE49-F238E27FC236}">
                <a16:creationId xmlns:a16="http://schemas.microsoft.com/office/drawing/2014/main" id="{D8273078-38C7-124F-B71A-E1E210022E35}"/>
              </a:ext>
            </a:extLst>
          </p:cNvPr>
          <p:cNvSpPr txBox="1"/>
          <p:nvPr/>
        </p:nvSpPr>
        <p:spPr>
          <a:xfrm>
            <a:off x="320842" y="134978"/>
            <a:ext cx="11855116" cy="707886"/>
          </a:xfrm>
          <a:prstGeom prst="rect">
            <a:avLst/>
          </a:prstGeom>
          <a:noFill/>
        </p:spPr>
        <p:txBody>
          <a:bodyPr wrap="square" rtlCol="0">
            <a:spAutoFit/>
          </a:bodyPr>
          <a:lstStyle/>
          <a:p>
            <a:r>
              <a:rPr lang="fr-FR" sz="4000" b="1" dirty="0"/>
              <a:t>Leviers au cycle 2</a:t>
            </a:r>
          </a:p>
        </p:txBody>
      </p:sp>
    </p:spTree>
    <p:extLst>
      <p:ext uri="{BB962C8B-B14F-4D97-AF65-F5344CB8AC3E}">
        <p14:creationId xmlns:p14="http://schemas.microsoft.com/office/powerpoint/2010/main" val="2574979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0F8EE1FE-2DA1-A847-AC30-07F36C936F28}"/>
              </a:ext>
            </a:extLst>
          </p:cNvPr>
          <p:cNvSpPr txBox="1"/>
          <p:nvPr/>
        </p:nvSpPr>
        <p:spPr>
          <a:xfrm>
            <a:off x="336884" y="110623"/>
            <a:ext cx="11855116" cy="707886"/>
          </a:xfrm>
          <a:prstGeom prst="rect">
            <a:avLst/>
          </a:prstGeom>
          <a:noFill/>
        </p:spPr>
        <p:txBody>
          <a:bodyPr wrap="square" rtlCol="0">
            <a:spAutoFit/>
          </a:bodyPr>
          <a:lstStyle/>
          <a:p>
            <a:r>
              <a:rPr lang="fr-FR" sz="4000" b="1" dirty="0"/>
              <a:t>Enjeux du cycle 3</a:t>
            </a:r>
          </a:p>
        </p:txBody>
      </p:sp>
      <p:sp>
        <p:nvSpPr>
          <p:cNvPr id="10" name="ZoneTexte 9">
            <a:extLst>
              <a:ext uri="{FF2B5EF4-FFF2-40B4-BE49-F238E27FC236}">
                <a16:creationId xmlns:a16="http://schemas.microsoft.com/office/drawing/2014/main" id="{A8A3D9D1-E3E5-834F-BFF1-5FC5C06BBAEE}"/>
              </a:ext>
            </a:extLst>
          </p:cNvPr>
          <p:cNvSpPr txBox="1"/>
          <p:nvPr/>
        </p:nvSpPr>
        <p:spPr>
          <a:xfrm>
            <a:off x="385726" y="2069405"/>
            <a:ext cx="11443990" cy="1384995"/>
          </a:xfrm>
          <a:prstGeom prst="rect">
            <a:avLst/>
          </a:prstGeom>
          <a:noFill/>
          <a:ln w="63500">
            <a:solidFill>
              <a:srgbClr val="E52037"/>
            </a:solidFill>
          </a:ln>
        </p:spPr>
        <p:txBody>
          <a:bodyPr wrap="square" rtlCol="0">
            <a:spAutoFit/>
          </a:bodyPr>
          <a:lstStyle/>
          <a:p>
            <a:pPr algn="just"/>
            <a:r>
              <a:rPr lang="fr-FR" sz="2800" b="1" dirty="0"/>
              <a:t>Entrer par les fractions simples </a:t>
            </a:r>
            <a:r>
              <a:rPr lang="fr-FR" sz="2800" dirty="0"/>
              <a:t>comme outils pour traiter des problèmes  nécessitant un fractionnement de l’unité (sans se limiter aux fractions inférieures à 1) – période 1 du CM1.</a:t>
            </a:r>
          </a:p>
        </p:txBody>
      </p:sp>
      <p:sp>
        <p:nvSpPr>
          <p:cNvPr id="11" name="Rectangle 10">
            <a:extLst>
              <a:ext uri="{FF2B5EF4-FFF2-40B4-BE49-F238E27FC236}">
                <a16:creationId xmlns:a16="http://schemas.microsoft.com/office/drawing/2014/main" id="{6685D2E7-85C4-804C-9ABE-F6E14F3DCB1B}"/>
              </a:ext>
            </a:extLst>
          </p:cNvPr>
          <p:cNvSpPr/>
          <p:nvPr/>
        </p:nvSpPr>
        <p:spPr>
          <a:xfrm>
            <a:off x="385726" y="915974"/>
            <a:ext cx="11443990" cy="861435"/>
          </a:xfrm>
          <a:prstGeom prst="rect">
            <a:avLst/>
          </a:prstGeom>
          <a:solidFill>
            <a:srgbClr val="E52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cap="all" dirty="0">
                <a:ln>
                  <a:solidFill>
                    <a:schemeClr val="bg1"/>
                  </a:solidFill>
                </a:ln>
                <a:solidFill>
                  <a:schemeClr val="bg1"/>
                </a:solidFill>
              </a:rPr>
              <a:t>APPREHENDER de nouveaux nombres </a:t>
            </a:r>
          </a:p>
          <a:p>
            <a:pPr algn="ctr"/>
            <a:r>
              <a:rPr lang="fr-FR" sz="2800" b="1" cap="all" dirty="0">
                <a:ln>
                  <a:solidFill>
                    <a:schemeClr val="bg1"/>
                  </a:solidFill>
                </a:ln>
                <a:solidFill>
                  <a:schemeClr val="bg1"/>
                </a:solidFill>
              </a:rPr>
              <a:t>POUR PALLIER L’INSUFFISANCE DES ENTIERS</a:t>
            </a:r>
          </a:p>
        </p:txBody>
      </p:sp>
      <p:sp>
        <p:nvSpPr>
          <p:cNvPr id="13" name="ZoneTexte 12">
            <a:extLst>
              <a:ext uri="{FF2B5EF4-FFF2-40B4-BE49-F238E27FC236}">
                <a16:creationId xmlns:a16="http://schemas.microsoft.com/office/drawing/2014/main" id="{DE4209E7-4C7E-5445-8A02-4B2133F1B398}"/>
              </a:ext>
            </a:extLst>
          </p:cNvPr>
          <p:cNvSpPr txBox="1"/>
          <p:nvPr/>
        </p:nvSpPr>
        <p:spPr>
          <a:xfrm>
            <a:off x="385726" y="3695597"/>
            <a:ext cx="11443990" cy="954107"/>
          </a:xfrm>
          <a:prstGeom prst="rect">
            <a:avLst/>
          </a:prstGeom>
          <a:noFill/>
          <a:ln w="63500">
            <a:solidFill>
              <a:srgbClr val="E52037"/>
            </a:solidFill>
          </a:ln>
        </p:spPr>
        <p:txBody>
          <a:bodyPr wrap="square" rtlCol="0">
            <a:spAutoFit/>
          </a:bodyPr>
          <a:lstStyle/>
          <a:p>
            <a:pPr algn="just"/>
            <a:r>
              <a:rPr lang="fr-FR" sz="2800" b="1" dirty="0"/>
              <a:t>Passer à la fraction décimale </a:t>
            </a:r>
            <a:r>
              <a:rPr lang="fr-FR" sz="2800" dirty="0"/>
              <a:t>à partir des fractions simples ayant un dénominateur égal à 10 – période 2 du CM1 </a:t>
            </a:r>
          </a:p>
        </p:txBody>
      </p:sp>
      <p:sp>
        <p:nvSpPr>
          <p:cNvPr id="14" name="ZoneTexte 13">
            <a:extLst>
              <a:ext uri="{FF2B5EF4-FFF2-40B4-BE49-F238E27FC236}">
                <a16:creationId xmlns:a16="http://schemas.microsoft.com/office/drawing/2014/main" id="{6BF4C968-9709-5545-A789-A6ED61D60451}"/>
              </a:ext>
            </a:extLst>
          </p:cNvPr>
          <p:cNvSpPr txBox="1"/>
          <p:nvPr/>
        </p:nvSpPr>
        <p:spPr>
          <a:xfrm>
            <a:off x="385726" y="5017901"/>
            <a:ext cx="11443990" cy="1384995"/>
          </a:xfrm>
          <a:prstGeom prst="rect">
            <a:avLst/>
          </a:prstGeom>
          <a:noFill/>
          <a:ln w="63500">
            <a:solidFill>
              <a:srgbClr val="E52037"/>
            </a:solidFill>
          </a:ln>
        </p:spPr>
        <p:txBody>
          <a:bodyPr wrap="square" rtlCol="0">
            <a:spAutoFit/>
          </a:bodyPr>
          <a:lstStyle/>
          <a:p>
            <a:pPr algn="just"/>
            <a:r>
              <a:rPr lang="fr-FR" sz="2800" b="1" dirty="0"/>
              <a:t>Introduire l’écriture à virgule </a:t>
            </a:r>
            <a:r>
              <a:rPr lang="fr-FR" sz="2800" dirty="0"/>
              <a:t>comme une convention qui permet d’écrire les nombres décimaux en prolongeant le système décimal de position utilisé pour écrire les nombres entiers. – période 3 du CM1.</a:t>
            </a:r>
          </a:p>
        </p:txBody>
      </p:sp>
    </p:spTree>
    <p:extLst>
      <p:ext uri="{BB962C8B-B14F-4D97-AF65-F5344CB8AC3E}">
        <p14:creationId xmlns:p14="http://schemas.microsoft.com/office/powerpoint/2010/main" val="257084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597F9785-F3ED-4E49-A5EA-F295F94BAA7C}"/>
              </a:ext>
            </a:extLst>
          </p:cNvPr>
          <p:cNvSpPr txBox="1"/>
          <p:nvPr/>
        </p:nvSpPr>
        <p:spPr>
          <a:xfrm>
            <a:off x="336884" y="110623"/>
            <a:ext cx="11726779" cy="707886"/>
          </a:xfrm>
          <a:prstGeom prst="rect">
            <a:avLst/>
          </a:prstGeom>
          <a:noFill/>
        </p:spPr>
        <p:txBody>
          <a:bodyPr wrap="square" rtlCol="0">
            <a:spAutoFit/>
          </a:bodyPr>
          <a:lstStyle/>
          <a:p>
            <a:r>
              <a:rPr lang="fr-FR" sz="4000" b="1" dirty="0"/>
              <a:t>Obstacles et difficultés au cycle 3</a:t>
            </a:r>
          </a:p>
        </p:txBody>
      </p:sp>
      <p:sp>
        <p:nvSpPr>
          <p:cNvPr id="16" name="ZoneTexte 15">
            <a:extLst>
              <a:ext uri="{FF2B5EF4-FFF2-40B4-BE49-F238E27FC236}">
                <a16:creationId xmlns:a16="http://schemas.microsoft.com/office/drawing/2014/main" id="{5F7B43D2-02F7-3547-9D93-5F1AD599F7A1}"/>
              </a:ext>
            </a:extLst>
          </p:cNvPr>
          <p:cNvSpPr txBox="1"/>
          <p:nvPr/>
        </p:nvSpPr>
        <p:spPr>
          <a:xfrm>
            <a:off x="453149" y="846564"/>
            <a:ext cx="11307051" cy="954107"/>
          </a:xfrm>
          <a:prstGeom prst="rect">
            <a:avLst/>
          </a:prstGeom>
          <a:noFill/>
          <a:ln w="50800">
            <a:solidFill>
              <a:srgbClr val="E52037"/>
            </a:solidFill>
          </a:ln>
        </p:spPr>
        <p:txBody>
          <a:bodyPr wrap="square" rtlCol="0">
            <a:spAutoFit/>
          </a:bodyPr>
          <a:lstStyle/>
          <a:p>
            <a:r>
              <a:rPr lang="fr-FR" sz="2800" b="1" dirty="0"/>
              <a:t>Un nombre décimal n’a pas de successeur (passage du discret au continu). Les nombres décimaux ne se récitent pas dans l’ordre. </a:t>
            </a:r>
          </a:p>
        </p:txBody>
      </p:sp>
      <p:sp>
        <p:nvSpPr>
          <p:cNvPr id="18" name="ZoneTexte 17">
            <a:extLst>
              <a:ext uri="{FF2B5EF4-FFF2-40B4-BE49-F238E27FC236}">
                <a16:creationId xmlns:a16="http://schemas.microsoft.com/office/drawing/2014/main" id="{8BA949B7-D050-B344-AE5E-42F3A0408A46}"/>
              </a:ext>
            </a:extLst>
          </p:cNvPr>
          <p:cNvSpPr txBox="1"/>
          <p:nvPr/>
        </p:nvSpPr>
        <p:spPr>
          <a:xfrm>
            <a:off x="438485" y="1936279"/>
            <a:ext cx="11307052" cy="954107"/>
          </a:xfrm>
          <a:prstGeom prst="rect">
            <a:avLst/>
          </a:prstGeom>
          <a:noFill/>
          <a:ln w="50800">
            <a:solidFill>
              <a:srgbClr val="E52037"/>
            </a:solidFill>
          </a:ln>
        </p:spPr>
        <p:txBody>
          <a:bodyPr wrap="square" rtlCol="0">
            <a:spAutoFit/>
          </a:bodyPr>
          <a:lstStyle/>
          <a:p>
            <a:pPr algn="just"/>
            <a:r>
              <a:rPr lang="fr-FR" sz="2800" b="1" dirty="0"/>
              <a:t>Le nombre le plus grand n’est pas nécessairement celui qui a le plus de chiffres</a:t>
            </a:r>
            <a:r>
              <a:rPr lang="fr-FR" sz="2400" b="1" dirty="0"/>
              <a:t>.</a:t>
            </a:r>
          </a:p>
        </p:txBody>
      </p:sp>
      <p:sp>
        <p:nvSpPr>
          <p:cNvPr id="19" name="ZoneTexte 18">
            <a:extLst>
              <a:ext uri="{FF2B5EF4-FFF2-40B4-BE49-F238E27FC236}">
                <a16:creationId xmlns:a16="http://schemas.microsoft.com/office/drawing/2014/main" id="{D35CADD4-D1EF-3244-B324-00D24FC549A3}"/>
              </a:ext>
            </a:extLst>
          </p:cNvPr>
          <p:cNvSpPr txBox="1"/>
          <p:nvPr/>
        </p:nvSpPr>
        <p:spPr>
          <a:xfrm>
            <a:off x="438485" y="3707624"/>
            <a:ext cx="11304444" cy="523220"/>
          </a:xfrm>
          <a:prstGeom prst="rect">
            <a:avLst/>
          </a:prstGeom>
          <a:noFill/>
          <a:ln w="50800">
            <a:solidFill>
              <a:srgbClr val="E52037"/>
            </a:solidFill>
          </a:ln>
        </p:spPr>
        <p:txBody>
          <a:bodyPr wrap="square" rtlCol="0">
            <a:spAutoFit/>
          </a:bodyPr>
          <a:lstStyle/>
          <a:p>
            <a:r>
              <a:rPr lang="fr-FR" sz="2800" b="1" dirty="0"/>
              <a:t>La multiplication (par un décimal) n’agrandit pas toujours</a:t>
            </a:r>
            <a:r>
              <a:rPr lang="fr-FR" sz="2400" b="1" dirty="0"/>
              <a:t>.</a:t>
            </a:r>
          </a:p>
        </p:txBody>
      </p:sp>
      <p:sp>
        <p:nvSpPr>
          <p:cNvPr id="20" name="ZoneTexte 19">
            <a:extLst>
              <a:ext uri="{FF2B5EF4-FFF2-40B4-BE49-F238E27FC236}">
                <a16:creationId xmlns:a16="http://schemas.microsoft.com/office/drawing/2014/main" id="{308EFA5D-F19D-9746-8753-6293ED2664C8}"/>
              </a:ext>
            </a:extLst>
          </p:cNvPr>
          <p:cNvSpPr txBox="1"/>
          <p:nvPr/>
        </p:nvSpPr>
        <p:spPr>
          <a:xfrm>
            <a:off x="453149" y="3029679"/>
            <a:ext cx="11304444" cy="523220"/>
          </a:xfrm>
          <a:prstGeom prst="rect">
            <a:avLst/>
          </a:prstGeom>
          <a:noFill/>
          <a:ln w="50800">
            <a:solidFill>
              <a:srgbClr val="E52037"/>
            </a:solidFill>
          </a:ln>
        </p:spPr>
        <p:txBody>
          <a:bodyPr wrap="square" rtlCol="0">
            <a:spAutoFit/>
          </a:bodyPr>
          <a:lstStyle/>
          <a:p>
            <a:r>
              <a:rPr lang="fr-FR" sz="2800" b="1" dirty="0"/>
              <a:t>L’ajout d’un 0 à droite du nombre ne le rend plus 10 fois plus grand</a:t>
            </a:r>
            <a:r>
              <a:rPr lang="fr-FR" sz="2400" b="1" dirty="0"/>
              <a:t>.</a:t>
            </a:r>
          </a:p>
        </p:txBody>
      </p:sp>
      <p:sp>
        <p:nvSpPr>
          <p:cNvPr id="21" name="ZoneTexte 20">
            <a:extLst>
              <a:ext uri="{FF2B5EF4-FFF2-40B4-BE49-F238E27FC236}">
                <a16:creationId xmlns:a16="http://schemas.microsoft.com/office/drawing/2014/main" id="{2E712566-3DCC-1445-AC46-E2F7BAA54910}"/>
              </a:ext>
            </a:extLst>
          </p:cNvPr>
          <p:cNvSpPr txBox="1"/>
          <p:nvPr/>
        </p:nvSpPr>
        <p:spPr>
          <a:xfrm>
            <a:off x="453150" y="4349999"/>
            <a:ext cx="11304444" cy="1384995"/>
          </a:xfrm>
          <a:prstGeom prst="rect">
            <a:avLst/>
          </a:prstGeom>
          <a:noFill/>
          <a:ln w="50800">
            <a:solidFill>
              <a:srgbClr val="E52037"/>
            </a:solidFill>
          </a:ln>
        </p:spPr>
        <p:txBody>
          <a:bodyPr wrap="square" rtlCol="0">
            <a:spAutoFit/>
          </a:bodyPr>
          <a:lstStyle/>
          <a:p>
            <a:pPr indent="-57150" algn="just"/>
            <a:r>
              <a:rPr lang="fr-FR" sz="2800" b="1" dirty="0"/>
              <a:t>Le nombre décimal n’est pas la juxtaposition de deux entiers séparés par une virgule </a:t>
            </a:r>
            <a:r>
              <a:rPr lang="fr-FR" sz="2800" dirty="0"/>
              <a:t>comme pourraient le faire croire certaines formes d’</a:t>
            </a:r>
            <a:r>
              <a:rPr lang="fr-FR" sz="2800" dirty="0" err="1"/>
              <a:t>oralisation</a:t>
            </a:r>
            <a:r>
              <a:rPr lang="fr-FR" sz="2800" dirty="0"/>
              <a:t> liées aux « pratiques sociales ».  </a:t>
            </a:r>
            <a:endParaRPr lang="fr-FR" dirty="0"/>
          </a:p>
        </p:txBody>
      </p:sp>
      <p:sp>
        <p:nvSpPr>
          <p:cNvPr id="22" name="ZoneTexte 21">
            <a:extLst>
              <a:ext uri="{FF2B5EF4-FFF2-40B4-BE49-F238E27FC236}">
                <a16:creationId xmlns:a16="http://schemas.microsoft.com/office/drawing/2014/main" id="{CCD8F651-006B-A640-A2E8-C5F37646E58B}"/>
              </a:ext>
            </a:extLst>
          </p:cNvPr>
          <p:cNvSpPr txBox="1"/>
          <p:nvPr/>
        </p:nvSpPr>
        <p:spPr>
          <a:xfrm>
            <a:off x="453149" y="5854149"/>
            <a:ext cx="11304444" cy="954107"/>
          </a:xfrm>
          <a:prstGeom prst="rect">
            <a:avLst/>
          </a:prstGeom>
          <a:noFill/>
          <a:ln w="47625">
            <a:solidFill>
              <a:srgbClr val="E52037"/>
            </a:solidFill>
          </a:ln>
        </p:spPr>
        <p:txBody>
          <a:bodyPr wrap="square" rtlCol="0">
            <a:spAutoFit/>
          </a:bodyPr>
          <a:lstStyle/>
          <a:p>
            <a:pPr algn="just"/>
            <a:r>
              <a:rPr lang="fr-FR" sz="2800" b="1" dirty="0"/>
              <a:t>Un même nombre peut avoir plusieurs écritures et plusieurs écritures peuvent désigner un même nombre.</a:t>
            </a:r>
          </a:p>
        </p:txBody>
      </p:sp>
    </p:spTree>
    <p:extLst>
      <p:ext uri="{BB962C8B-B14F-4D97-AF65-F5344CB8AC3E}">
        <p14:creationId xmlns:p14="http://schemas.microsoft.com/office/powerpoint/2010/main" val="564863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0F8EE1FE-2DA1-A847-AC30-07F36C936F28}"/>
              </a:ext>
            </a:extLst>
          </p:cNvPr>
          <p:cNvSpPr txBox="1"/>
          <p:nvPr/>
        </p:nvSpPr>
        <p:spPr>
          <a:xfrm>
            <a:off x="168442" y="196326"/>
            <a:ext cx="11855116" cy="707886"/>
          </a:xfrm>
          <a:prstGeom prst="rect">
            <a:avLst/>
          </a:prstGeom>
          <a:noFill/>
        </p:spPr>
        <p:txBody>
          <a:bodyPr wrap="square" rtlCol="0">
            <a:spAutoFit/>
          </a:bodyPr>
          <a:lstStyle/>
          <a:p>
            <a:r>
              <a:rPr lang="fr-FR" sz="4000" b="1" dirty="0"/>
              <a:t>Leviers au cycle 3</a:t>
            </a:r>
          </a:p>
        </p:txBody>
      </p:sp>
      <p:sp>
        <p:nvSpPr>
          <p:cNvPr id="2" name="Rectangle 1">
            <a:extLst>
              <a:ext uri="{FF2B5EF4-FFF2-40B4-BE49-F238E27FC236}">
                <a16:creationId xmlns:a16="http://schemas.microsoft.com/office/drawing/2014/main" id="{698CF85A-7659-6242-8CCB-F96920A3247D}"/>
              </a:ext>
            </a:extLst>
          </p:cNvPr>
          <p:cNvSpPr/>
          <p:nvPr/>
        </p:nvSpPr>
        <p:spPr>
          <a:xfrm>
            <a:off x="336883" y="1129161"/>
            <a:ext cx="11295135" cy="1815882"/>
          </a:xfrm>
          <a:prstGeom prst="rect">
            <a:avLst/>
          </a:prstGeom>
          <a:ln w="63500">
            <a:solidFill>
              <a:srgbClr val="E52037"/>
            </a:solidFill>
          </a:ln>
        </p:spPr>
        <p:txBody>
          <a:bodyPr wrap="square">
            <a:spAutoFit/>
          </a:bodyPr>
          <a:lstStyle/>
          <a:p>
            <a:pPr algn="just"/>
            <a:r>
              <a:rPr lang="fr-FR" sz="2800" b="1" dirty="0"/>
              <a:t>Mettre en évidence la continuité entre les nombres entiers et les nombres décimaux </a:t>
            </a:r>
            <a:r>
              <a:rPr lang="fr-FR" sz="2800" dirty="0"/>
              <a:t>: le rang détermine la valeur, les rapports de valeur entre rangs sont identiques (fondés sur des groupements par dix ou des partages de dix), la virgule sert à repérer la place de l’unité.</a:t>
            </a:r>
          </a:p>
        </p:txBody>
      </p:sp>
      <p:sp>
        <p:nvSpPr>
          <p:cNvPr id="13" name="Rectangle 12">
            <a:extLst>
              <a:ext uri="{FF2B5EF4-FFF2-40B4-BE49-F238E27FC236}">
                <a16:creationId xmlns:a16="http://schemas.microsoft.com/office/drawing/2014/main" id="{90CF31B3-0334-0E48-A10C-6F1951FF5B94}"/>
              </a:ext>
            </a:extLst>
          </p:cNvPr>
          <p:cNvSpPr/>
          <p:nvPr/>
        </p:nvSpPr>
        <p:spPr>
          <a:xfrm>
            <a:off x="336883" y="3168635"/>
            <a:ext cx="11295135" cy="954107"/>
          </a:xfrm>
          <a:prstGeom prst="rect">
            <a:avLst/>
          </a:prstGeom>
          <a:ln w="63500">
            <a:solidFill>
              <a:srgbClr val="E52037"/>
            </a:solidFill>
          </a:ln>
        </p:spPr>
        <p:txBody>
          <a:bodyPr wrap="square">
            <a:spAutoFit/>
          </a:bodyPr>
          <a:lstStyle/>
          <a:p>
            <a:pPr algn="just"/>
            <a:r>
              <a:rPr lang="fr-FR" sz="2800" b="1" dirty="0"/>
              <a:t>Multiplier les situations permettant les liens entre les différentes unités de numération et la manipulation de diverses écritures.</a:t>
            </a:r>
            <a:endParaRPr lang="fr-FR" sz="2800" dirty="0"/>
          </a:p>
        </p:txBody>
      </p:sp>
      <p:sp>
        <p:nvSpPr>
          <p:cNvPr id="16" name="Rectangle 15">
            <a:extLst>
              <a:ext uri="{FF2B5EF4-FFF2-40B4-BE49-F238E27FC236}">
                <a16:creationId xmlns:a16="http://schemas.microsoft.com/office/drawing/2014/main" id="{FEF31C37-5C36-814D-B2FF-417D80BBE471}"/>
              </a:ext>
            </a:extLst>
          </p:cNvPr>
          <p:cNvSpPr/>
          <p:nvPr/>
        </p:nvSpPr>
        <p:spPr>
          <a:xfrm>
            <a:off x="336883" y="4320934"/>
            <a:ext cx="11295135" cy="2246769"/>
          </a:xfrm>
          <a:prstGeom prst="rect">
            <a:avLst/>
          </a:prstGeom>
          <a:ln w="63500">
            <a:solidFill>
              <a:srgbClr val="E52037"/>
            </a:solidFill>
          </a:ln>
        </p:spPr>
        <p:txBody>
          <a:bodyPr wrap="square">
            <a:spAutoFit/>
          </a:bodyPr>
          <a:lstStyle/>
          <a:p>
            <a:pPr algn="just"/>
            <a:r>
              <a:rPr lang="fr-FR" sz="2800" b="1" dirty="0"/>
              <a:t>Accorder une grande place à l’oral : </a:t>
            </a:r>
          </a:p>
          <a:p>
            <a:pPr algn="just"/>
            <a:r>
              <a:rPr lang="fr-FR" sz="2800" dirty="0"/>
              <a:t>- Varier les formulations et faire vivre différentes manières de désigner les nombres décimaux. La verbalisation est un préalable à l’introduction de la notation symbolique.</a:t>
            </a:r>
          </a:p>
          <a:p>
            <a:pPr algn="just"/>
            <a:r>
              <a:rPr lang="fr-FR" sz="2800" dirty="0"/>
              <a:t>- Faire verbaliser les élèves pour repérer ces conceptions erronées.</a:t>
            </a:r>
          </a:p>
        </p:txBody>
      </p:sp>
    </p:spTree>
    <p:extLst>
      <p:ext uri="{BB962C8B-B14F-4D97-AF65-F5344CB8AC3E}">
        <p14:creationId xmlns:p14="http://schemas.microsoft.com/office/powerpoint/2010/main" val="296867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2037"/>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A48B413-AD3E-6F44-93C4-54E69E7CED12}"/>
              </a:ext>
            </a:extLst>
          </p:cNvPr>
          <p:cNvSpPr txBox="1"/>
          <p:nvPr/>
        </p:nvSpPr>
        <p:spPr>
          <a:xfrm>
            <a:off x="4613340" y="474289"/>
            <a:ext cx="723841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solidFill>
                  <a:schemeClr val="tx1"/>
                </a:solidFill>
                <a:ea typeface="+mj-ea"/>
                <a:cs typeface="+mj-cs"/>
              </a:rPr>
              <a:t>Quelques considérations historiques …</a:t>
            </a:r>
          </a:p>
        </p:txBody>
      </p:sp>
      <p:sp>
        <p:nvSpPr>
          <p:cNvPr id="23" name="Freeform: Shape 22">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Image 17" descr="Une image contenant matériau de construction, pierre, bâtiment&#10;&#10;Description générée automatiquement">
            <a:extLst>
              <a:ext uri="{FF2B5EF4-FFF2-40B4-BE49-F238E27FC236}">
                <a16:creationId xmlns:a16="http://schemas.microsoft.com/office/drawing/2014/main" id="{1AE2DA5B-CAE4-6745-AEA8-0F60FCA385D5}"/>
              </a:ext>
            </a:extLst>
          </p:cNvPr>
          <p:cNvPicPr>
            <a:picLocks noChangeAspect="1"/>
          </p:cNvPicPr>
          <p:nvPr/>
        </p:nvPicPr>
        <p:blipFill rotWithShape="1">
          <a:blip r:embed="rId3"/>
          <a:srcRect l="20381" r="13368" b="-2"/>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9" name="Image 8" descr="Une image contenant texte&#10;&#10;Description générée automatiquement">
            <a:extLst>
              <a:ext uri="{FF2B5EF4-FFF2-40B4-BE49-F238E27FC236}">
                <a16:creationId xmlns:a16="http://schemas.microsoft.com/office/drawing/2014/main" id="{378EBBC4-A64D-C642-AB10-57356365F5A1}"/>
              </a:ext>
            </a:extLst>
          </p:cNvPr>
          <p:cNvPicPr>
            <a:picLocks noChangeAspect="1"/>
          </p:cNvPicPr>
          <p:nvPr/>
        </p:nvPicPr>
        <p:blipFill rotWithShape="1">
          <a:blip r:embed="rId4"/>
          <a:srcRect t="18906" r="2" b="20983"/>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6" name="Image 15" descr="Une image contenant texte&#10;&#10;Description générée automatiquement">
            <a:extLst>
              <a:ext uri="{FF2B5EF4-FFF2-40B4-BE49-F238E27FC236}">
                <a16:creationId xmlns:a16="http://schemas.microsoft.com/office/drawing/2014/main" id="{B910CB05-D9EE-CA4A-AC2F-F948E9754665}"/>
              </a:ext>
            </a:extLst>
          </p:cNvPr>
          <p:cNvPicPr>
            <a:picLocks noChangeAspect="1"/>
          </p:cNvPicPr>
          <p:nvPr/>
        </p:nvPicPr>
        <p:blipFill rotWithShape="1">
          <a:blip r:embed="rId5"/>
          <a:srcRect t="3838" r="4" b="24333"/>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ln>
            <a:solidFill>
              <a:srgbClr val="E52037"/>
            </a:solidFill>
          </a:ln>
        </p:spPr>
      </p:pic>
      <p:sp>
        <p:nvSpPr>
          <p:cNvPr id="15" name="ZoneTexte 14">
            <a:extLst>
              <a:ext uri="{FF2B5EF4-FFF2-40B4-BE49-F238E27FC236}">
                <a16:creationId xmlns:a16="http://schemas.microsoft.com/office/drawing/2014/main" id="{C86727C9-E469-1F44-9D1A-FDB0F74D07D6}"/>
              </a:ext>
            </a:extLst>
          </p:cNvPr>
          <p:cNvSpPr txBox="1"/>
          <p:nvPr/>
        </p:nvSpPr>
        <p:spPr>
          <a:xfrm>
            <a:off x="6773465" y="3750450"/>
            <a:ext cx="5095760" cy="3181684"/>
          </a:xfrm>
          <a:prstGeom prst="rect">
            <a:avLst/>
          </a:prstGeom>
        </p:spPr>
        <p:txBody>
          <a:bodyPr vert="horz" lIns="91440" tIns="45720" rIns="91440" bIns="45720" rtlCol="0" anchor="t">
            <a:normAutofit/>
          </a:bodyPr>
          <a:lstStyle/>
          <a:p>
            <a:pPr algn="just">
              <a:lnSpc>
                <a:spcPct val="150000"/>
              </a:lnSpc>
              <a:spcAft>
                <a:spcPts val="600"/>
              </a:spcAft>
            </a:pPr>
            <a:r>
              <a:rPr lang="en-US" sz="3200" b="1" dirty="0"/>
              <a:t>… pour apprehender les difficultés d’apprentissage derrière ces notions si familières.</a:t>
            </a:r>
          </a:p>
        </p:txBody>
      </p:sp>
    </p:spTree>
    <p:extLst>
      <p:ext uri="{BB962C8B-B14F-4D97-AF65-F5344CB8AC3E}">
        <p14:creationId xmlns:p14="http://schemas.microsoft.com/office/powerpoint/2010/main" val="326891840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9B3F16B1-6875-D544-B59A-BAF4D88D60FF}"/>
              </a:ext>
            </a:extLst>
          </p:cNvPr>
          <p:cNvSpPr/>
          <p:nvPr/>
        </p:nvSpPr>
        <p:spPr>
          <a:xfrm>
            <a:off x="4239491" y="2404052"/>
            <a:ext cx="3643746" cy="2049896"/>
          </a:xfrm>
          <a:prstGeom prst="ellipse">
            <a:avLst/>
          </a:prstGeom>
          <a:solidFill>
            <a:srgbClr val="E52037"/>
          </a:solidFill>
          <a:ln w="254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3600" b="1" dirty="0"/>
              <a:t>CONCEPT</a:t>
            </a:r>
          </a:p>
          <a:p>
            <a:pPr algn="ctr"/>
            <a:r>
              <a:rPr lang="fr-FR" sz="3600" b="1" dirty="0"/>
              <a:t>DE NOMBRE</a:t>
            </a:r>
          </a:p>
        </p:txBody>
      </p:sp>
      <p:sp>
        <p:nvSpPr>
          <p:cNvPr id="4" name="Rectangle 3">
            <a:extLst>
              <a:ext uri="{FF2B5EF4-FFF2-40B4-BE49-F238E27FC236}">
                <a16:creationId xmlns:a16="http://schemas.microsoft.com/office/drawing/2014/main" id="{5B2D738E-C69C-B843-9973-07D68E12BADA}"/>
              </a:ext>
            </a:extLst>
          </p:cNvPr>
          <p:cNvSpPr/>
          <p:nvPr/>
        </p:nvSpPr>
        <p:spPr>
          <a:xfrm>
            <a:off x="235284" y="1104900"/>
            <a:ext cx="3879273" cy="1607128"/>
          </a:xfrm>
          <a:prstGeom prst="rect">
            <a:avLst/>
          </a:prstGeom>
          <a:solidFill>
            <a:srgbClr val="70AE47"/>
          </a:solidFill>
          <a:ln w="254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b="1" dirty="0"/>
              <a:t>DES SITUATIONS PROBLEMATIQUES </a:t>
            </a:r>
          </a:p>
          <a:p>
            <a:pPr algn="ctr"/>
            <a:r>
              <a:rPr lang="fr-FR" sz="2400" dirty="0"/>
              <a:t>QUI LUI DONNENT DU SENS</a:t>
            </a:r>
          </a:p>
        </p:txBody>
      </p:sp>
      <p:sp>
        <p:nvSpPr>
          <p:cNvPr id="6" name="Rectangle 5">
            <a:extLst>
              <a:ext uri="{FF2B5EF4-FFF2-40B4-BE49-F238E27FC236}">
                <a16:creationId xmlns:a16="http://schemas.microsoft.com/office/drawing/2014/main" id="{DCA17D3C-D396-DF45-AAFB-0BAB0972EFCF}"/>
              </a:ext>
            </a:extLst>
          </p:cNvPr>
          <p:cNvSpPr/>
          <p:nvPr/>
        </p:nvSpPr>
        <p:spPr>
          <a:xfrm>
            <a:off x="8108373" y="1090177"/>
            <a:ext cx="3879273" cy="1607128"/>
          </a:xfrm>
          <a:prstGeom prst="rect">
            <a:avLst/>
          </a:prstGeom>
          <a:solidFill>
            <a:srgbClr val="01B0F0"/>
          </a:solidFill>
          <a:ln w="254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b="1" dirty="0"/>
              <a:t>DES  REPRESENTATIONS LANGAGIERES ET SYMBOLIQUES </a:t>
            </a:r>
            <a:endParaRPr lang="fr-FR" sz="2400" dirty="0"/>
          </a:p>
        </p:txBody>
      </p:sp>
      <p:sp>
        <p:nvSpPr>
          <p:cNvPr id="7" name="Rectangle 6">
            <a:extLst>
              <a:ext uri="{FF2B5EF4-FFF2-40B4-BE49-F238E27FC236}">
                <a16:creationId xmlns:a16="http://schemas.microsoft.com/office/drawing/2014/main" id="{B8AD91FA-5357-9540-9E18-61B38EE3B817}"/>
              </a:ext>
            </a:extLst>
          </p:cNvPr>
          <p:cNvSpPr/>
          <p:nvPr/>
        </p:nvSpPr>
        <p:spPr>
          <a:xfrm>
            <a:off x="4156363" y="5140037"/>
            <a:ext cx="3879273" cy="1607128"/>
          </a:xfrm>
          <a:prstGeom prst="rect">
            <a:avLst/>
          </a:prstGeom>
          <a:solidFill>
            <a:srgbClr val="7030A0"/>
          </a:solidFill>
          <a:ln w="254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b="1" dirty="0"/>
              <a:t>DES  PROPRIETES </a:t>
            </a:r>
          </a:p>
          <a:p>
            <a:pPr algn="ctr"/>
            <a:r>
              <a:rPr lang="fr-FR" sz="2400" b="1" dirty="0"/>
              <a:t>ET DES TECHNIQUES</a:t>
            </a:r>
            <a:endParaRPr lang="fr-FR" sz="2400" dirty="0"/>
          </a:p>
        </p:txBody>
      </p:sp>
      <p:cxnSp>
        <p:nvCxnSpPr>
          <p:cNvPr id="9" name="Connecteur droit 8">
            <a:extLst>
              <a:ext uri="{FF2B5EF4-FFF2-40B4-BE49-F238E27FC236}">
                <a16:creationId xmlns:a16="http://schemas.microsoft.com/office/drawing/2014/main" id="{51EF2D94-752A-5E4B-8763-E5155A06C583}"/>
              </a:ext>
            </a:extLst>
          </p:cNvPr>
          <p:cNvCxnSpPr>
            <a:stCxn id="4" idx="2"/>
            <a:endCxn id="2" idx="2"/>
          </p:cNvCxnSpPr>
          <p:nvPr/>
        </p:nvCxnSpPr>
        <p:spPr>
          <a:xfrm>
            <a:off x="2174921" y="2712028"/>
            <a:ext cx="2064570" cy="716972"/>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46E2D218-3BA8-1D4C-BD87-F64362D8F7F1}"/>
              </a:ext>
            </a:extLst>
          </p:cNvPr>
          <p:cNvCxnSpPr>
            <a:stCxn id="6" idx="2"/>
            <a:endCxn id="2" idx="6"/>
          </p:cNvCxnSpPr>
          <p:nvPr/>
        </p:nvCxnSpPr>
        <p:spPr>
          <a:xfrm flipH="1">
            <a:off x="7883237" y="2697305"/>
            <a:ext cx="2164773" cy="731695"/>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4BCA189F-F336-3248-8FAD-58710A19C2B2}"/>
              </a:ext>
            </a:extLst>
          </p:cNvPr>
          <p:cNvCxnSpPr>
            <a:stCxn id="2" idx="4"/>
          </p:cNvCxnSpPr>
          <p:nvPr/>
        </p:nvCxnSpPr>
        <p:spPr>
          <a:xfrm>
            <a:off x="6061364" y="4453948"/>
            <a:ext cx="0" cy="686089"/>
          </a:xfrm>
          <a:prstGeom prst="line">
            <a:avLst/>
          </a:prstGeom>
          <a:ln w="38100"/>
        </p:spPr>
        <p:style>
          <a:lnRef idx="1">
            <a:schemeClr val="dk1"/>
          </a:lnRef>
          <a:fillRef idx="0">
            <a:schemeClr val="dk1"/>
          </a:fillRef>
          <a:effectRef idx="0">
            <a:schemeClr val="dk1"/>
          </a:effectRef>
          <a:fontRef idx="minor">
            <a:schemeClr val="tx1"/>
          </a:fontRef>
        </p:style>
      </p:cxnSp>
      <p:sp>
        <p:nvSpPr>
          <p:cNvPr id="15" name="ZoneTexte 14">
            <a:extLst>
              <a:ext uri="{FF2B5EF4-FFF2-40B4-BE49-F238E27FC236}">
                <a16:creationId xmlns:a16="http://schemas.microsoft.com/office/drawing/2014/main" id="{29C476A0-34C9-B144-B781-C80F2FF5F767}"/>
              </a:ext>
            </a:extLst>
          </p:cNvPr>
          <p:cNvSpPr txBox="1"/>
          <p:nvPr/>
        </p:nvSpPr>
        <p:spPr>
          <a:xfrm>
            <a:off x="346364" y="4083483"/>
            <a:ext cx="3546763" cy="584775"/>
          </a:xfrm>
          <a:prstGeom prst="rect">
            <a:avLst/>
          </a:prstGeom>
          <a:noFill/>
        </p:spPr>
        <p:txBody>
          <a:bodyPr wrap="square" rtlCol="0">
            <a:spAutoFit/>
          </a:bodyPr>
          <a:lstStyle/>
          <a:p>
            <a:pPr algn="ctr"/>
            <a:r>
              <a:rPr lang="fr-FR" sz="3200" b="1" dirty="0"/>
              <a:t>NOMBRE OUTIL</a:t>
            </a:r>
          </a:p>
        </p:txBody>
      </p:sp>
      <p:sp>
        <p:nvSpPr>
          <p:cNvPr id="16" name="ZoneTexte 15">
            <a:extLst>
              <a:ext uri="{FF2B5EF4-FFF2-40B4-BE49-F238E27FC236}">
                <a16:creationId xmlns:a16="http://schemas.microsoft.com/office/drawing/2014/main" id="{010FE183-9EFE-344E-9830-48B53C84828E}"/>
              </a:ext>
            </a:extLst>
          </p:cNvPr>
          <p:cNvSpPr txBox="1"/>
          <p:nvPr/>
        </p:nvSpPr>
        <p:spPr>
          <a:xfrm>
            <a:off x="8229602" y="4083483"/>
            <a:ext cx="3546763" cy="584775"/>
          </a:xfrm>
          <a:prstGeom prst="rect">
            <a:avLst/>
          </a:prstGeom>
          <a:noFill/>
        </p:spPr>
        <p:txBody>
          <a:bodyPr wrap="square" rtlCol="0">
            <a:spAutoFit/>
          </a:bodyPr>
          <a:lstStyle/>
          <a:p>
            <a:pPr algn="ctr"/>
            <a:r>
              <a:rPr lang="fr-FR" sz="3200" b="1" dirty="0"/>
              <a:t>NOMBRE OBJET</a:t>
            </a:r>
          </a:p>
        </p:txBody>
      </p:sp>
      <p:sp>
        <p:nvSpPr>
          <p:cNvPr id="18" name="ZoneTexte 17">
            <a:extLst>
              <a:ext uri="{FF2B5EF4-FFF2-40B4-BE49-F238E27FC236}">
                <a16:creationId xmlns:a16="http://schemas.microsoft.com/office/drawing/2014/main" id="{0DA05CC4-6E48-484C-A144-2C119FD774D3}"/>
              </a:ext>
            </a:extLst>
          </p:cNvPr>
          <p:cNvSpPr txBox="1"/>
          <p:nvPr/>
        </p:nvSpPr>
        <p:spPr>
          <a:xfrm>
            <a:off x="132530" y="33985"/>
            <a:ext cx="11855116" cy="707886"/>
          </a:xfrm>
          <a:prstGeom prst="rect">
            <a:avLst/>
          </a:prstGeom>
          <a:noFill/>
        </p:spPr>
        <p:txBody>
          <a:bodyPr wrap="square" rtlCol="0">
            <a:spAutoFit/>
          </a:bodyPr>
          <a:lstStyle/>
          <a:p>
            <a:r>
              <a:rPr lang="fr-FR" sz="4000" b="1" dirty="0"/>
              <a:t>La construction du concept de nombre</a:t>
            </a:r>
          </a:p>
        </p:txBody>
      </p:sp>
    </p:spTree>
    <p:extLst>
      <p:ext uri="{BB962C8B-B14F-4D97-AF65-F5344CB8AC3E}">
        <p14:creationId xmlns:p14="http://schemas.microsoft.com/office/powerpoint/2010/main" val="28737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7E2BFC-E1D1-E240-B083-261695AF7FF6}"/>
              </a:ext>
            </a:extLst>
          </p:cNvPr>
          <p:cNvSpPr/>
          <p:nvPr/>
        </p:nvSpPr>
        <p:spPr>
          <a:xfrm>
            <a:off x="225126" y="813701"/>
            <a:ext cx="9047211" cy="707886"/>
          </a:xfrm>
          <a:prstGeom prst="rect">
            <a:avLst/>
          </a:prstGeom>
          <a:ln w="254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b="1" dirty="0"/>
              <a:t>DES SITUATIONS PROBLEMATIQUES </a:t>
            </a:r>
            <a:r>
              <a:rPr lang="fr-FR" sz="2400" dirty="0"/>
              <a:t>QUI LUI DONNENT DU SENS</a:t>
            </a:r>
          </a:p>
        </p:txBody>
      </p:sp>
      <p:sp>
        <p:nvSpPr>
          <p:cNvPr id="4" name="Rectangle 3">
            <a:extLst>
              <a:ext uri="{FF2B5EF4-FFF2-40B4-BE49-F238E27FC236}">
                <a16:creationId xmlns:a16="http://schemas.microsoft.com/office/drawing/2014/main" id="{900B758F-253E-3B40-AA6E-A1A0C709641A}"/>
              </a:ext>
            </a:extLst>
          </p:cNvPr>
          <p:cNvSpPr/>
          <p:nvPr/>
        </p:nvSpPr>
        <p:spPr>
          <a:xfrm>
            <a:off x="0" y="1798402"/>
            <a:ext cx="12192000" cy="3046988"/>
          </a:xfrm>
          <a:prstGeom prst="rect">
            <a:avLst/>
          </a:prstGeom>
        </p:spPr>
        <p:txBody>
          <a:bodyPr wrap="square">
            <a:spAutoFit/>
          </a:bodyPr>
          <a:lstStyle/>
          <a:p>
            <a:pPr marL="342900" indent="-342900" algn="just">
              <a:lnSpc>
                <a:spcPct val="150000"/>
              </a:lnSpc>
              <a:buFont typeface="Courier New" panose="02070309020205020404" pitchFamily="49" charset="0"/>
              <a:buChar char="o"/>
            </a:pPr>
            <a:r>
              <a:rPr lang="fr-FR" sz="2400" b="1" dirty="0"/>
              <a:t>Conserver la mémoire des quantités (aspect cardinal)</a:t>
            </a:r>
          </a:p>
          <a:p>
            <a:pPr marL="800100" lvl="1" indent="-342900" algn="just">
              <a:buFont typeface="Arial" panose="020B0604020202020204" pitchFamily="34" charset="0"/>
              <a:buChar char="•"/>
            </a:pPr>
            <a:r>
              <a:rPr lang="fr-FR" sz="2400" dirty="0"/>
              <a:t>Réaliser une collection équipotente à une collection donnée</a:t>
            </a:r>
          </a:p>
          <a:p>
            <a:pPr marL="800100" lvl="1" indent="-342900" algn="just">
              <a:buFont typeface="Arial" panose="020B0604020202020204" pitchFamily="34" charset="0"/>
              <a:buChar char="•"/>
            </a:pPr>
            <a:r>
              <a:rPr lang="fr-FR" sz="2400" dirty="0"/>
              <a:t>Compléter une collection pour la rendre équipotente</a:t>
            </a:r>
          </a:p>
          <a:p>
            <a:pPr marL="800100" lvl="1" indent="-342900" algn="just">
              <a:buFont typeface="Arial" panose="020B0604020202020204" pitchFamily="34" charset="0"/>
              <a:buChar char="•"/>
            </a:pPr>
            <a:r>
              <a:rPr lang="fr-FR" sz="2400" dirty="0"/>
              <a:t>Comparer des collections</a:t>
            </a:r>
          </a:p>
          <a:p>
            <a:pPr marL="342900" indent="-342900">
              <a:lnSpc>
                <a:spcPct val="150000"/>
              </a:lnSpc>
              <a:buFont typeface="Courier New" panose="02070309020205020404" pitchFamily="49" charset="0"/>
              <a:buChar char="o"/>
            </a:pPr>
            <a:r>
              <a:rPr lang="fr-FR" sz="2400" b="1" dirty="0"/>
              <a:t>Conserver la mémoire des positions dans une liste rangée (aspect ordinal) </a:t>
            </a:r>
          </a:p>
          <a:p>
            <a:pPr marL="800100" lvl="1" indent="-342900" algn="just">
              <a:buFont typeface="Arial" panose="020B0604020202020204" pitchFamily="34" charset="0"/>
              <a:buChar char="•"/>
            </a:pPr>
            <a:r>
              <a:rPr lang="fr-FR" sz="2400" dirty="0"/>
              <a:t>Repérer la position d’un élément dans une liste ordonnée</a:t>
            </a:r>
          </a:p>
          <a:p>
            <a:pPr marL="800100" lvl="1" indent="-342900" algn="just">
              <a:buFont typeface="Arial" panose="020B0604020202020204" pitchFamily="34" charset="0"/>
              <a:buChar char="•"/>
            </a:pPr>
            <a:r>
              <a:rPr lang="fr-FR" sz="2400" dirty="0"/>
              <a:t>Comparer des positions</a:t>
            </a:r>
            <a:endParaRPr lang="fr-FR" sz="2400" b="1" dirty="0"/>
          </a:p>
        </p:txBody>
      </p:sp>
      <p:pic>
        <p:nvPicPr>
          <p:cNvPr id="5" name="Image 4">
            <a:extLst>
              <a:ext uri="{FF2B5EF4-FFF2-40B4-BE49-F238E27FC236}">
                <a16:creationId xmlns:a16="http://schemas.microsoft.com/office/drawing/2014/main" id="{9F69770F-087B-A944-AA1C-B26E0B179BA8}"/>
              </a:ext>
            </a:extLst>
          </p:cNvPr>
          <p:cNvPicPr>
            <a:picLocks noChangeAspect="1"/>
          </p:cNvPicPr>
          <p:nvPr/>
        </p:nvPicPr>
        <p:blipFill>
          <a:blip r:embed="rId3"/>
          <a:stretch>
            <a:fillRect/>
          </a:stretch>
        </p:blipFill>
        <p:spPr>
          <a:xfrm>
            <a:off x="7846927" y="5169294"/>
            <a:ext cx="4345073" cy="1703413"/>
          </a:xfrm>
          <a:prstGeom prst="rect">
            <a:avLst/>
          </a:prstGeom>
        </p:spPr>
      </p:pic>
      <p:sp>
        <p:nvSpPr>
          <p:cNvPr id="6" name="Rectangle 5">
            <a:extLst>
              <a:ext uri="{FF2B5EF4-FFF2-40B4-BE49-F238E27FC236}">
                <a16:creationId xmlns:a16="http://schemas.microsoft.com/office/drawing/2014/main" id="{EE4ADC87-DC9F-E94E-A0D7-0673E57FAA92}"/>
              </a:ext>
            </a:extLst>
          </p:cNvPr>
          <p:cNvSpPr/>
          <p:nvPr/>
        </p:nvSpPr>
        <p:spPr>
          <a:xfrm>
            <a:off x="9359451" y="883837"/>
            <a:ext cx="2541080" cy="523220"/>
          </a:xfrm>
          <a:prstGeom prst="rect">
            <a:avLst/>
          </a:prstGeom>
        </p:spPr>
        <p:txBody>
          <a:bodyPr wrap="none">
            <a:spAutoFit/>
          </a:bodyPr>
          <a:lstStyle/>
          <a:p>
            <a:r>
              <a:rPr lang="fr-FR" sz="2800" b="1" dirty="0">
                <a:solidFill>
                  <a:srgbClr val="70AE47"/>
                </a:solidFill>
              </a:rPr>
              <a:t>NOMBRE OUTIL</a:t>
            </a:r>
          </a:p>
        </p:txBody>
      </p:sp>
      <p:sp>
        <p:nvSpPr>
          <p:cNvPr id="7" name="ZoneTexte 6">
            <a:extLst>
              <a:ext uri="{FF2B5EF4-FFF2-40B4-BE49-F238E27FC236}">
                <a16:creationId xmlns:a16="http://schemas.microsoft.com/office/drawing/2014/main" id="{600DFF0B-DD1D-EE4D-B9E9-7261D6F40462}"/>
              </a:ext>
            </a:extLst>
          </p:cNvPr>
          <p:cNvSpPr txBox="1"/>
          <p:nvPr/>
        </p:nvSpPr>
        <p:spPr>
          <a:xfrm>
            <a:off x="132530" y="119045"/>
            <a:ext cx="11855116" cy="707886"/>
          </a:xfrm>
          <a:prstGeom prst="rect">
            <a:avLst/>
          </a:prstGeom>
          <a:noFill/>
        </p:spPr>
        <p:txBody>
          <a:bodyPr wrap="square" rtlCol="0">
            <a:spAutoFit/>
          </a:bodyPr>
          <a:lstStyle/>
          <a:p>
            <a:r>
              <a:rPr lang="fr-FR" sz="4000" b="1" dirty="0"/>
              <a:t>La construction du concept de nombres</a:t>
            </a:r>
          </a:p>
        </p:txBody>
      </p:sp>
      <p:sp>
        <p:nvSpPr>
          <p:cNvPr id="8" name="Rectangle 7">
            <a:extLst>
              <a:ext uri="{FF2B5EF4-FFF2-40B4-BE49-F238E27FC236}">
                <a16:creationId xmlns:a16="http://schemas.microsoft.com/office/drawing/2014/main" id="{45C436FA-C0F0-EA4A-8C4C-D84FA7B7B8DB}"/>
              </a:ext>
            </a:extLst>
          </p:cNvPr>
          <p:cNvSpPr/>
          <p:nvPr/>
        </p:nvSpPr>
        <p:spPr>
          <a:xfrm>
            <a:off x="61646" y="5173522"/>
            <a:ext cx="7706485" cy="1569660"/>
          </a:xfrm>
          <a:prstGeom prst="rect">
            <a:avLst/>
          </a:prstGeom>
        </p:spPr>
        <p:txBody>
          <a:bodyPr wrap="square">
            <a:spAutoFit/>
          </a:bodyPr>
          <a:lstStyle/>
          <a:p>
            <a:pPr marL="342900" indent="-342900">
              <a:buFont typeface="Courier New" panose="02070309020205020404" pitchFamily="49" charset="0"/>
              <a:buChar char="o"/>
            </a:pPr>
            <a:r>
              <a:rPr lang="fr-FR" sz="2400" b="1" dirty="0"/>
              <a:t>Anticiper / prévoir le résultat d’une action sur une collection </a:t>
            </a:r>
            <a:r>
              <a:rPr lang="fr-FR" sz="2400" dirty="0"/>
              <a:t>(ajout, retrait, valeur de la transformation, réunion, partage…) </a:t>
            </a:r>
            <a:r>
              <a:rPr lang="fr-FR" sz="2400" b="1" dirty="0"/>
              <a:t>ou d’un déplacement </a:t>
            </a:r>
            <a:r>
              <a:rPr lang="fr-FR" sz="2400" dirty="0"/>
              <a:t>(position d’arrivée, valeur du déplacement…)</a:t>
            </a:r>
          </a:p>
        </p:txBody>
      </p:sp>
    </p:spTree>
    <p:extLst>
      <p:ext uri="{BB962C8B-B14F-4D97-AF65-F5344CB8AC3E}">
        <p14:creationId xmlns:p14="http://schemas.microsoft.com/office/powerpoint/2010/main" val="201407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71EB5EE7-6C42-9D4C-96BF-BA1F45D8A874}"/>
              </a:ext>
            </a:extLst>
          </p:cNvPr>
          <p:cNvSpPr/>
          <p:nvPr/>
        </p:nvSpPr>
        <p:spPr>
          <a:xfrm>
            <a:off x="4433455" y="1758719"/>
            <a:ext cx="3602182" cy="2244436"/>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ZoneTexte 8">
            <a:extLst>
              <a:ext uri="{FF2B5EF4-FFF2-40B4-BE49-F238E27FC236}">
                <a16:creationId xmlns:a16="http://schemas.microsoft.com/office/drawing/2014/main" id="{D51186B5-A440-C34F-9746-737CAA6178C2}"/>
              </a:ext>
            </a:extLst>
          </p:cNvPr>
          <p:cNvSpPr txBox="1"/>
          <p:nvPr/>
        </p:nvSpPr>
        <p:spPr>
          <a:xfrm>
            <a:off x="2521528" y="4095239"/>
            <a:ext cx="7426036" cy="461665"/>
          </a:xfrm>
          <a:prstGeom prst="rect">
            <a:avLst/>
          </a:prstGeom>
          <a:noFill/>
        </p:spPr>
        <p:txBody>
          <a:bodyPr wrap="square" rtlCol="0">
            <a:spAutoFit/>
          </a:bodyPr>
          <a:lstStyle/>
          <a:p>
            <a:pPr algn="ctr"/>
            <a:r>
              <a:rPr lang="fr-FR" sz="2400" dirty="0"/>
              <a:t>Représentation analogique</a:t>
            </a:r>
          </a:p>
        </p:txBody>
      </p:sp>
      <p:sp>
        <p:nvSpPr>
          <p:cNvPr id="10" name="Ellipse 9">
            <a:extLst>
              <a:ext uri="{FF2B5EF4-FFF2-40B4-BE49-F238E27FC236}">
                <a16:creationId xmlns:a16="http://schemas.microsoft.com/office/drawing/2014/main" id="{2DE7F3C9-5AA1-0645-8BEB-FA27BD31D471}"/>
              </a:ext>
            </a:extLst>
          </p:cNvPr>
          <p:cNvSpPr/>
          <p:nvPr/>
        </p:nvSpPr>
        <p:spPr>
          <a:xfrm>
            <a:off x="238918" y="4234014"/>
            <a:ext cx="3602182" cy="2244436"/>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ZoneTexte 10">
            <a:extLst>
              <a:ext uri="{FF2B5EF4-FFF2-40B4-BE49-F238E27FC236}">
                <a16:creationId xmlns:a16="http://schemas.microsoft.com/office/drawing/2014/main" id="{CAD2BC36-4862-AB4A-A3E7-6ED33FC3FAF4}"/>
              </a:ext>
            </a:extLst>
          </p:cNvPr>
          <p:cNvSpPr txBox="1"/>
          <p:nvPr/>
        </p:nvSpPr>
        <p:spPr>
          <a:xfrm>
            <a:off x="-1673009" y="6475364"/>
            <a:ext cx="7426036" cy="461665"/>
          </a:xfrm>
          <a:prstGeom prst="rect">
            <a:avLst/>
          </a:prstGeom>
          <a:noFill/>
        </p:spPr>
        <p:txBody>
          <a:bodyPr wrap="square" rtlCol="0">
            <a:spAutoFit/>
          </a:bodyPr>
          <a:lstStyle/>
          <a:p>
            <a:pPr algn="ctr"/>
            <a:r>
              <a:rPr lang="fr-FR" sz="2400" dirty="0"/>
              <a:t>Représentation verbale</a:t>
            </a:r>
          </a:p>
        </p:txBody>
      </p:sp>
      <p:sp>
        <p:nvSpPr>
          <p:cNvPr id="12" name="Ellipse 11">
            <a:extLst>
              <a:ext uri="{FF2B5EF4-FFF2-40B4-BE49-F238E27FC236}">
                <a16:creationId xmlns:a16="http://schemas.microsoft.com/office/drawing/2014/main" id="{506B1404-82C7-D041-A221-75BAE8E694AF}"/>
              </a:ext>
            </a:extLst>
          </p:cNvPr>
          <p:cNvSpPr/>
          <p:nvPr/>
        </p:nvSpPr>
        <p:spPr>
          <a:xfrm>
            <a:off x="8313809" y="4218737"/>
            <a:ext cx="3602182" cy="2244436"/>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3" name="ZoneTexte 12">
            <a:extLst>
              <a:ext uri="{FF2B5EF4-FFF2-40B4-BE49-F238E27FC236}">
                <a16:creationId xmlns:a16="http://schemas.microsoft.com/office/drawing/2014/main" id="{04E19834-7BB6-D44E-97F0-635C300A7B0D}"/>
              </a:ext>
            </a:extLst>
          </p:cNvPr>
          <p:cNvSpPr txBox="1"/>
          <p:nvPr/>
        </p:nvSpPr>
        <p:spPr>
          <a:xfrm>
            <a:off x="6401882" y="6470197"/>
            <a:ext cx="7426036" cy="461665"/>
          </a:xfrm>
          <a:prstGeom prst="rect">
            <a:avLst/>
          </a:prstGeom>
          <a:noFill/>
        </p:spPr>
        <p:txBody>
          <a:bodyPr wrap="square" rtlCol="0">
            <a:spAutoFit/>
          </a:bodyPr>
          <a:lstStyle/>
          <a:p>
            <a:pPr algn="ctr"/>
            <a:r>
              <a:rPr lang="fr-FR" sz="2400" dirty="0"/>
              <a:t>Représentation symbolique</a:t>
            </a:r>
          </a:p>
        </p:txBody>
      </p:sp>
      <p:cxnSp>
        <p:nvCxnSpPr>
          <p:cNvPr id="15" name="Connecteur droit avec flèche 14">
            <a:extLst>
              <a:ext uri="{FF2B5EF4-FFF2-40B4-BE49-F238E27FC236}">
                <a16:creationId xmlns:a16="http://schemas.microsoft.com/office/drawing/2014/main" id="{BD4F5597-6CAD-DB46-9879-1DDAA35065C1}"/>
              </a:ext>
            </a:extLst>
          </p:cNvPr>
          <p:cNvCxnSpPr>
            <a:cxnSpLocks/>
            <a:stCxn id="4" idx="2"/>
            <a:endCxn id="10" idx="0"/>
          </p:cNvCxnSpPr>
          <p:nvPr/>
        </p:nvCxnSpPr>
        <p:spPr>
          <a:xfrm flipH="1">
            <a:off x="2040009" y="2880937"/>
            <a:ext cx="2393446" cy="1353077"/>
          </a:xfrm>
          <a:prstGeom prst="straightConnector1">
            <a:avLst/>
          </a:prstGeom>
          <a:ln w="38100">
            <a:solidFill>
              <a:schemeClr val="tx1"/>
            </a:solidFill>
            <a:beve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0EB12DF4-14A6-B345-A94F-52B5ACD04502}"/>
              </a:ext>
            </a:extLst>
          </p:cNvPr>
          <p:cNvCxnSpPr>
            <a:cxnSpLocks/>
            <a:stCxn id="4" idx="6"/>
            <a:endCxn id="12" idx="0"/>
          </p:cNvCxnSpPr>
          <p:nvPr/>
        </p:nvCxnSpPr>
        <p:spPr>
          <a:xfrm>
            <a:off x="8035637" y="2880937"/>
            <a:ext cx="2079263" cy="1337800"/>
          </a:xfrm>
          <a:prstGeom prst="straightConnector1">
            <a:avLst/>
          </a:prstGeom>
          <a:ln w="38100">
            <a:solidFill>
              <a:schemeClr val="tx1"/>
            </a:solidFill>
            <a:beve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0E8EBC9F-DF8C-9D44-86B8-8BF8DE4266AB}"/>
              </a:ext>
            </a:extLst>
          </p:cNvPr>
          <p:cNvCxnSpPr>
            <a:cxnSpLocks/>
          </p:cNvCxnSpPr>
          <p:nvPr/>
        </p:nvCxnSpPr>
        <p:spPr>
          <a:xfrm flipH="1">
            <a:off x="3841100" y="5396373"/>
            <a:ext cx="4472709" cy="0"/>
          </a:xfrm>
          <a:prstGeom prst="straightConnector1">
            <a:avLst/>
          </a:prstGeom>
          <a:ln w="38100">
            <a:solidFill>
              <a:schemeClr val="tx1"/>
            </a:solidFill>
            <a:bevel/>
            <a:headEnd type="arrow"/>
            <a:tailEnd type="arrow"/>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4D4CED31-13A6-9543-A94A-E4D266F8490A}"/>
              </a:ext>
            </a:extLst>
          </p:cNvPr>
          <p:cNvSpPr txBox="1"/>
          <p:nvPr/>
        </p:nvSpPr>
        <p:spPr>
          <a:xfrm>
            <a:off x="8875457" y="4840070"/>
            <a:ext cx="2478886" cy="1015663"/>
          </a:xfrm>
          <a:prstGeom prst="rect">
            <a:avLst/>
          </a:prstGeom>
          <a:noFill/>
        </p:spPr>
        <p:txBody>
          <a:bodyPr wrap="square" rtlCol="0">
            <a:spAutoFit/>
          </a:bodyPr>
          <a:lstStyle/>
          <a:p>
            <a:pPr algn="ctr"/>
            <a:r>
              <a:rPr lang="fr-FR" sz="6000" b="1" dirty="0"/>
              <a:t>3</a:t>
            </a:r>
          </a:p>
        </p:txBody>
      </p:sp>
      <p:pic>
        <p:nvPicPr>
          <p:cNvPr id="3" name="Image 2" descr="Une image contenant gants, clipart&#10;&#10;Description générée automatiquement">
            <a:extLst>
              <a:ext uri="{FF2B5EF4-FFF2-40B4-BE49-F238E27FC236}">
                <a16:creationId xmlns:a16="http://schemas.microsoft.com/office/drawing/2014/main" id="{69BBBE77-DAA7-8C4E-B23C-71CFCB5C3649}"/>
              </a:ext>
            </a:extLst>
          </p:cNvPr>
          <p:cNvPicPr>
            <a:picLocks noChangeAspect="1"/>
          </p:cNvPicPr>
          <p:nvPr/>
        </p:nvPicPr>
        <p:blipFill>
          <a:blip r:embed="rId3"/>
          <a:stretch>
            <a:fillRect/>
          </a:stretch>
        </p:blipFill>
        <p:spPr>
          <a:xfrm>
            <a:off x="4978400" y="2251976"/>
            <a:ext cx="1033892" cy="1286866"/>
          </a:xfrm>
          <a:prstGeom prst="rect">
            <a:avLst/>
          </a:prstGeom>
        </p:spPr>
      </p:pic>
      <p:pic>
        <p:nvPicPr>
          <p:cNvPr id="17" name="Image 16">
            <a:extLst>
              <a:ext uri="{FF2B5EF4-FFF2-40B4-BE49-F238E27FC236}">
                <a16:creationId xmlns:a16="http://schemas.microsoft.com/office/drawing/2014/main" id="{75865EE1-D189-6E48-BEE0-30130BE4EADB}"/>
              </a:ext>
            </a:extLst>
          </p:cNvPr>
          <p:cNvPicPr>
            <a:picLocks noChangeAspect="1"/>
          </p:cNvPicPr>
          <p:nvPr/>
        </p:nvPicPr>
        <p:blipFill>
          <a:blip r:embed="rId4"/>
          <a:stretch>
            <a:fillRect/>
          </a:stretch>
        </p:blipFill>
        <p:spPr>
          <a:xfrm>
            <a:off x="6180209" y="1975773"/>
            <a:ext cx="886711" cy="886711"/>
          </a:xfrm>
          <a:prstGeom prst="rect">
            <a:avLst/>
          </a:prstGeom>
        </p:spPr>
      </p:pic>
      <p:cxnSp>
        <p:nvCxnSpPr>
          <p:cNvPr id="20" name="Connecteur droit 19">
            <a:extLst>
              <a:ext uri="{FF2B5EF4-FFF2-40B4-BE49-F238E27FC236}">
                <a16:creationId xmlns:a16="http://schemas.microsoft.com/office/drawing/2014/main" id="{EE5B7E11-5B0A-1D47-9809-F2895B556D7F}"/>
              </a:ext>
            </a:extLst>
          </p:cNvPr>
          <p:cNvCxnSpPr/>
          <p:nvPr/>
        </p:nvCxnSpPr>
        <p:spPr>
          <a:xfrm>
            <a:off x="6654800" y="3037955"/>
            <a:ext cx="0" cy="812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CDD0658D-BCCF-234E-8261-7A85D79C3A07}"/>
              </a:ext>
            </a:extLst>
          </p:cNvPr>
          <p:cNvCxnSpPr/>
          <p:nvPr/>
        </p:nvCxnSpPr>
        <p:spPr>
          <a:xfrm>
            <a:off x="6858000" y="3037955"/>
            <a:ext cx="0" cy="812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480783A5-DCDE-714E-BFBC-DF49D9133F6E}"/>
              </a:ext>
            </a:extLst>
          </p:cNvPr>
          <p:cNvCxnSpPr/>
          <p:nvPr/>
        </p:nvCxnSpPr>
        <p:spPr>
          <a:xfrm>
            <a:off x="7066920" y="3037955"/>
            <a:ext cx="0" cy="812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Espace réservé du contenu 18">
            <a:extLst>
              <a:ext uri="{FF2B5EF4-FFF2-40B4-BE49-F238E27FC236}">
                <a16:creationId xmlns:a16="http://schemas.microsoft.com/office/drawing/2014/main" id="{2D4E83AE-52B1-4A42-9962-27410598A8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956" y="5039907"/>
            <a:ext cx="698044" cy="698044"/>
          </a:xfrm>
          <a:prstGeom prst="rect">
            <a:avLst/>
          </a:prstGeom>
        </p:spPr>
      </p:pic>
      <p:sp>
        <p:nvSpPr>
          <p:cNvPr id="27" name="ZoneTexte 26">
            <a:extLst>
              <a:ext uri="{FF2B5EF4-FFF2-40B4-BE49-F238E27FC236}">
                <a16:creationId xmlns:a16="http://schemas.microsoft.com/office/drawing/2014/main" id="{FC70C42D-C376-ED44-B2BE-E9D654EBCCF0}"/>
              </a:ext>
            </a:extLst>
          </p:cNvPr>
          <p:cNvSpPr txBox="1"/>
          <p:nvPr/>
        </p:nvSpPr>
        <p:spPr>
          <a:xfrm>
            <a:off x="1665772" y="5034986"/>
            <a:ext cx="2149928" cy="707886"/>
          </a:xfrm>
          <a:prstGeom prst="rect">
            <a:avLst/>
          </a:prstGeom>
          <a:noFill/>
        </p:spPr>
        <p:txBody>
          <a:bodyPr wrap="square" rtlCol="0">
            <a:spAutoFit/>
          </a:bodyPr>
          <a:lstStyle/>
          <a:p>
            <a:r>
              <a:rPr lang="fr-FR" sz="4000" b="1" dirty="0"/>
              <a:t>« trois »</a:t>
            </a:r>
          </a:p>
        </p:txBody>
      </p:sp>
      <p:sp>
        <p:nvSpPr>
          <p:cNvPr id="28" name="ZoneTexte 27">
            <a:extLst>
              <a:ext uri="{FF2B5EF4-FFF2-40B4-BE49-F238E27FC236}">
                <a16:creationId xmlns:a16="http://schemas.microsoft.com/office/drawing/2014/main" id="{795290BC-3DB9-9943-B74E-85B8A0E609A7}"/>
              </a:ext>
            </a:extLst>
          </p:cNvPr>
          <p:cNvSpPr txBox="1"/>
          <p:nvPr/>
        </p:nvSpPr>
        <p:spPr>
          <a:xfrm>
            <a:off x="97966" y="97182"/>
            <a:ext cx="11855116" cy="707886"/>
          </a:xfrm>
          <a:prstGeom prst="rect">
            <a:avLst/>
          </a:prstGeom>
          <a:noFill/>
        </p:spPr>
        <p:txBody>
          <a:bodyPr wrap="square" rtlCol="0">
            <a:spAutoFit/>
          </a:bodyPr>
          <a:lstStyle/>
          <a:p>
            <a:r>
              <a:rPr lang="fr-FR" sz="4000" b="1" dirty="0"/>
              <a:t>La construction du concept de nombres</a:t>
            </a:r>
          </a:p>
        </p:txBody>
      </p:sp>
      <p:sp>
        <p:nvSpPr>
          <p:cNvPr id="30" name="Rectangle 29">
            <a:extLst>
              <a:ext uri="{FF2B5EF4-FFF2-40B4-BE49-F238E27FC236}">
                <a16:creationId xmlns:a16="http://schemas.microsoft.com/office/drawing/2014/main" id="{6632E02A-F4A5-7948-B2BD-97868C0A10C0}"/>
              </a:ext>
            </a:extLst>
          </p:cNvPr>
          <p:cNvSpPr/>
          <p:nvPr/>
        </p:nvSpPr>
        <p:spPr>
          <a:xfrm>
            <a:off x="9503222" y="872615"/>
            <a:ext cx="2090637" cy="523220"/>
          </a:xfrm>
          <a:prstGeom prst="rect">
            <a:avLst/>
          </a:prstGeom>
        </p:spPr>
        <p:txBody>
          <a:bodyPr wrap="none">
            <a:spAutoFit/>
          </a:bodyPr>
          <a:lstStyle/>
          <a:p>
            <a:r>
              <a:rPr lang="fr-FR" sz="2800" b="1" dirty="0">
                <a:solidFill>
                  <a:srgbClr val="01B0F0"/>
                </a:solidFill>
              </a:rPr>
              <a:t>TRIPLE CODE</a:t>
            </a:r>
          </a:p>
        </p:txBody>
      </p:sp>
      <p:sp>
        <p:nvSpPr>
          <p:cNvPr id="32" name="Rectangle 31">
            <a:extLst>
              <a:ext uri="{FF2B5EF4-FFF2-40B4-BE49-F238E27FC236}">
                <a16:creationId xmlns:a16="http://schemas.microsoft.com/office/drawing/2014/main" id="{382692FA-1B4B-9D44-A18F-3D680A831C15}"/>
              </a:ext>
            </a:extLst>
          </p:cNvPr>
          <p:cNvSpPr/>
          <p:nvPr/>
        </p:nvSpPr>
        <p:spPr>
          <a:xfrm>
            <a:off x="204354" y="809376"/>
            <a:ext cx="8939646" cy="707886"/>
          </a:xfrm>
          <a:prstGeom prst="rect">
            <a:avLst/>
          </a:prstGeom>
          <a:solidFill>
            <a:srgbClr val="00B0F0"/>
          </a:solidFill>
          <a:ln w="254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b="1" dirty="0"/>
              <a:t>DES  REPRESENTATIONS LANGAGIERES ET SYMBOLIQUES </a:t>
            </a:r>
            <a:endParaRPr lang="fr-FR" sz="2400" dirty="0"/>
          </a:p>
        </p:txBody>
      </p:sp>
    </p:spTree>
    <p:extLst>
      <p:ext uri="{BB962C8B-B14F-4D97-AF65-F5344CB8AC3E}">
        <p14:creationId xmlns:p14="http://schemas.microsoft.com/office/powerpoint/2010/main" val="289390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71EB5EE7-6C42-9D4C-96BF-BA1F45D8A874}"/>
              </a:ext>
            </a:extLst>
          </p:cNvPr>
          <p:cNvSpPr/>
          <p:nvPr/>
        </p:nvSpPr>
        <p:spPr>
          <a:xfrm>
            <a:off x="4433455" y="1865044"/>
            <a:ext cx="3602182" cy="2244436"/>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ZoneTexte 8">
            <a:extLst>
              <a:ext uri="{FF2B5EF4-FFF2-40B4-BE49-F238E27FC236}">
                <a16:creationId xmlns:a16="http://schemas.microsoft.com/office/drawing/2014/main" id="{D51186B5-A440-C34F-9746-737CAA6178C2}"/>
              </a:ext>
            </a:extLst>
          </p:cNvPr>
          <p:cNvSpPr txBox="1"/>
          <p:nvPr/>
        </p:nvSpPr>
        <p:spPr>
          <a:xfrm>
            <a:off x="2521528" y="4159034"/>
            <a:ext cx="7426036" cy="461665"/>
          </a:xfrm>
          <a:prstGeom prst="rect">
            <a:avLst/>
          </a:prstGeom>
          <a:noFill/>
        </p:spPr>
        <p:txBody>
          <a:bodyPr wrap="square" rtlCol="0">
            <a:spAutoFit/>
          </a:bodyPr>
          <a:lstStyle/>
          <a:p>
            <a:pPr algn="ctr"/>
            <a:r>
              <a:rPr lang="fr-FR" sz="2400" dirty="0"/>
              <a:t>Représentation analogique</a:t>
            </a:r>
          </a:p>
        </p:txBody>
      </p:sp>
      <p:sp>
        <p:nvSpPr>
          <p:cNvPr id="10" name="Ellipse 9">
            <a:extLst>
              <a:ext uri="{FF2B5EF4-FFF2-40B4-BE49-F238E27FC236}">
                <a16:creationId xmlns:a16="http://schemas.microsoft.com/office/drawing/2014/main" id="{2DE7F3C9-5AA1-0645-8BEB-FA27BD31D471}"/>
              </a:ext>
            </a:extLst>
          </p:cNvPr>
          <p:cNvSpPr/>
          <p:nvPr/>
        </p:nvSpPr>
        <p:spPr>
          <a:xfrm>
            <a:off x="238918" y="4170219"/>
            <a:ext cx="3602182" cy="2244436"/>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ZoneTexte 10">
            <a:extLst>
              <a:ext uri="{FF2B5EF4-FFF2-40B4-BE49-F238E27FC236}">
                <a16:creationId xmlns:a16="http://schemas.microsoft.com/office/drawing/2014/main" id="{CAD2BC36-4862-AB4A-A3E7-6ED33FC3FAF4}"/>
              </a:ext>
            </a:extLst>
          </p:cNvPr>
          <p:cNvSpPr txBox="1"/>
          <p:nvPr/>
        </p:nvSpPr>
        <p:spPr>
          <a:xfrm>
            <a:off x="-1647609" y="6421679"/>
            <a:ext cx="7426036" cy="461665"/>
          </a:xfrm>
          <a:prstGeom prst="rect">
            <a:avLst/>
          </a:prstGeom>
          <a:noFill/>
        </p:spPr>
        <p:txBody>
          <a:bodyPr wrap="square" rtlCol="0">
            <a:spAutoFit/>
          </a:bodyPr>
          <a:lstStyle/>
          <a:p>
            <a:pPr algn="ctr"/>
            <a:r>
              <a:rPr lang="fr-FR" sz="2400" dirty="0"/>
              <a:t>Représentation verbale</a:t>
            </a:r>
          </a:p>
        </p:txBody>
      </p:sp>
      <p:sp>
        <p:nvSpPr>
          <p:cNvPr id="12" name="Ellipse 11">
            <a:extLst>
              <a:ext uri="{FF2B5EF4-FFF2-40B4-BE49-F238E27FC236}">
                <a16:creationId xmlns:a16="http://schemas.microsoft.com/office/drawing/2014/main" id="{506B1404-82C7-D041-A221-75BAE8E694AF}"/>
              </a:ext>
            </a:extLst>
          </p:cNvPr>
          <p:cNvSpPr/>
          <p:nvPr/>
        </p:nvSpPr>
        <p:spPr>
          <a:xfrm>
            <a:off x="8313809" y="4154942"/>
            <a:ext cx="3602182" cy="2244436"/>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3" name="ZoneTexte 12">
            <a:extLst>
              <a:ext uri="{FF2B5EF4-FFF2-40B4-BE49-F238E27FC236}">
                <a16:creationId xmlns:a16="http://schemas.microsoft.com/office/drawing/2014/main" id="{04E19834-7BB6-D44E-97F0-635C300A7B0D}"/>
              </a:ext>
            </a:extLst>
          </p:cNvPr>
          <p:cNvSpPr txBox="1"/>
          <p:nvPr/>
        </p:nvSpPr>
        <p:spPr>
          <a:xfrm>
            <a:off x="6401882" y="6406402"/>
            <a:ext cx="7426036" cy="461665"/>
          </a:xfrm>
          <a:prstGeom prst="rect">
            <a:avLst/>
          </a:prstGeom>
          <a:noFill/>
        </p:spPr>
        <p:txBody>
          <a:bodyPr wrap="square" rtlCol="0">
            <a:spAutoFit/>
          </a:bodyPr>
          <a:lstStyle/>
          <a:p>
            <a:pPr algn="ctr"/>
            <a:r>
              <a:rPr lang="fr-FR" sz="2400" dirty="0"/>
              <a:t>Représentation symbolique</a:t>
            </a:r>
          </a:p>
        </p:txBody>
      </p:sp>
      <p:cxnSp>
        <p:nvCxnSpPr>
          <p:cNvPr id="15" name="Connecteur droit avec flèche 14">
            <a:extLst>
              <a:ext uri="{FF2B5EF4-FFF2-40B4-BE49-F238E27FC236}">
                <a16:creationId xmlns:a16="http://schemas.microsoft.com/office/drawing/2014/main" id="{BD4F5597-6CAD-DB46-9879-1DDAA35065C1}"/>
              </a:ext>
            </a:extLst>
          </p:cNvPr>
          <p:cNvCxnSpPr>
            <a:cxnSpLocks/>
            <a:stCxn id="4" idx="2"/>
            <a:endCxn id="10" idx="0"/>
          </p:cNvCxnSpPr>
          <p:nvPr/>
        </p:nvCxnSpPr>
        <p:spPr>
          <a:xfrm flipH="1">
            <a:off x="2040009" y="2987262"/>
            <a:ext cx="2393446" cy="1182957"/>
          </a:xfrm>
          <a:prstGeom prst="straightConnector1">
            <a:avLst/>
          </a:prstGeom>
          <a:ln w="38100">
            <a:solidFill>
              <a:schemeClr val="tx1"/>
            </a:solidFill>
            <a:beve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0EB12DF4-14A6-B345-A94F-52B5ACD04502}"/>
              </a:ext>
            </a:extLst>
          </p:cNvPr>
          <p:cNvCxnSpPr>
            <a:cxnSpLocks/>
            <a:stCxn id="4" idx="6"/>
            <a:endCxn id="12" idx="0"/>
          </p:cNvCxnSpPr>
          <p:nvPr/>
        </p:nvCxnSpPr>
        <p:spPr>
          <a:xfrm>
            <a:off x="8035637" y="2987262"/>
            <a:ext cx="2079263" cy="1167680"/>
          </a:xfrm>
          <a:prstGeom prst="straightConnector1">
            <a:avLst/>
          </a:prstGeom>
          <a:ln w="38100">
            <a:solidFill>
              <a:schemeClr val="tx1"/>
            </a:solidFill>
            <a:beve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0E8EBC9F-DF8C-9D44-86B8-8BF8DE4266AB}"/>
              </a:ext>
            </a:extLst>
          </p:cNvPr>
          <p:cNvCxnSpPr>
            <a:cxnSpLocks/>
          </p:cNvCxnSpPr>
          <p:nvPr/>
        </p:nvCxnSpPr>
        <p:spPr>
          <a:xfrm flipH="1">
            <a:off x="3841100" y="5332578"/>
            <a:ext cx="4472709" cy="0"/>
          </a:xfrm>
          <a:prstGeom prst="straightConnector1">
            <a:avLst/>
          </a:prstGeom>
          <a:ln w="38100">
            <a:solidFill>
              <a:schemeClr val="tx1"/>
            </a:solidFill>
            <a:bevel/>
            <a:headEnd type="arrow"/>
            <a:tailEnd type="arrow"/>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4D4CED31-13A6-9543-A94A-E4D266F8490A}"/>
              </a:ext>
            </a:extLst>
          </p:cNvPr>
          <p:cNvSpPr txBox="1"/>
          <p:nvPr/>
        </p:nvSpPr>
        <p:spPr>
          <a:xfrm>
            <a:off x="8542409" y="4784605"/>
            <a:ext cx="3373582" cy="1015663"/>
          </a:xfrm>
          <a:prstGeom prst="rect">
            <a:avLst/>
          </a:prstGeom>
          <a:noFill/>
        </p:spPr>
        <p:txBody>
          <a:bodyPr wrap="square" rtlCol="0">
            <a:spAutoFit/>
          </a:bodyPr>
          <a:lstStyle/>
          <a:p>
            <a:pPr algn="ctr"/>
            <a:r>
              <a:rPr lang="fr-FR" sz="6000" b="1" dirty="0"/>
              <a:t>245</a:t>
            </a:r>
          </a:p>
        </p:txBody>
      </p:sp>
      <p:pic>
        <p:nvPicPr>
          <p:cNvPr id="26" name="Espace réservé du contenu 18">
            <a:extLst>
              <a:ext uri="{FF2B5EF4-FFF2-40B4-BE49-F238E27FC236}">
                <a16:creationId xmlns:a16="http://schemas.microsoft.com/office/drawing/2014/main" id="{2D4E83AE-52B1-4A42-9962-27410598A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987" y="4273147"/>
            <a:ext cx="698044" cy="698044"/>
          </a:xfrm>
          <a:prstGeom prst="rect">
            <a:avLst/>
          </a:prstGeom>
        </p:spPr>
      </p:pic>
      <p:sp>
        <p:nvSpPr>
          <p:cNvPr id="27" name="ZoneTexte 26">
            <a:extLst>
              <a:ext uri="{FF2B5EF4-FFF2-40B4-BE49-F238E27FC236}">
                <a16:creationId xmlns:a16="http://schemas.microsoft.com/office/drawing/2014/main" id="{FC70C42D-C376-ED44-B2BE-E9D654EBCCF0}"/>
              </a:ext>
            </a:extLst>
          </p:cNvPr>
          <p:cNvSpPr txBox="1"/>
          <p:nvPr/>
        </p:nvSpPr>
        <p:spPr>
          <a:xfrm>
            <a:off x="504609" y="4971191"/>
            <a:ext cx="2993987" cy="954107"/>
          </a:xfrm>
          <a:prstGeom prst="rect">
            <a:avLst/>
          </a:prstGeom>
          <a:noFill/>
        </p:spPr>
        <p:txBody>
          <a:bodyPr wrap="square" rtlCol="0">
            <a:spAutoFit/>
          </a:bodyPr>
          <a:lstStyle/>
          <a:p>
            <a:pPr algn="ctr"/>
            <a:r>
              <a:rPr lang="fr-FR" sz="2800" b="1" i="1" dirty="0"/>
              <a:t>« deux cent quarante-cinq »</a:t>
            </a:r>
          </a:p>
        </p:txBody>
      </p:sp>
      <p:pic>
        <p:nvPicPr>
          <p:cNvPr id="23" name="Image 22">
            <a:extLst>
              <a:ext uri="{FF2B5EF4-FFF2-40B4-BE49-F238E27FC236}">
                <a16:creationId xmlns:a16="http://schemas.microsoft.com/office/drawing/2014/main" id="{A36BB993-445A-384B-954A-41647D10FFAD}"/>
              </a:ext>
            </a:extLst>
          </p:cNvPr>
          <p:cNvPicPr>
            <a:picLocks noChangeAspect="1"/>
          </p:cNvPicPr>
          <p:nvPr/>
        </p:nvPicPr>
        <p:blipFill>
          <a:blip r:embed="rId4"/>
          <a:stretch>
            <a:fillRect/>
          </a:stretch>
        </p:blipFill>
        <p:spPr>
          <a:xfrm>
            <a:off x="6826901" y="2638243"/>
            <a:ext cx="919082" cy="778322"/>
          </a:xfrm>
          <a:prstGeom prst="rect">
            <a:avLst/>
          </a:prstGeom>
        </p:spPr>
      </p:pic>
      <p:pic>
        <p:nvPicPr>
          <p:cNvPr id="14" name="Image 13" descr="Une image contenant table&#10;&#10;Description générée automatiquement">
            <a:extLst>
              <a:ext uri="{FF2B5EF4-FFF2-40B4-BE49-F238E27FC236}">
                <a16:creationId xmlns:a16="http://schemas.microsoft.com/office/drawing/2014/main" id="{E943E639-7C99-DF40-9672-25AEEAC54333}"/>
              </a:ext>
            </a:extLst>
          </p:cNvPr>
          <p:cNvPicPr>
            <a:picLocks noChangeAspect="1"/>
          </p:cNvPicPr>
          <p:nvPr/>
        </p:nvPicPr>
        <p:blipFill>
          <a:blip r:embed="rId5"/>
          <a:stretch>
            <a:fillRect/>
          </a:stretch>
        </p:blipFill>
        <p:spPr>
          <a:xfrm>
            <a:off x="5242096" y="2203630"/>
            <a:ext cx="720000" cy="718323"/>
          </a:xfrm>
          <a:prstGeom prst="rect">
            <a:avLst/>
          </a:prstGeom>
        </p:spPr>
      </p:pic>
      <p:pic>
        <p:nvPicPr>
          <p:cNvPr id="28" name="Image 27" descr="Une image contenant table&#10;&#10;Description générée automatiquement">
            <a:extLst>
              <a:ext uri="{FF2B5EF4-FFF2-40B4-BE49-F238E27FC236}">
                <a16:creationId xmlns:a16="http://schemas.microsoft.com/office/drawing/2014/main" id="{972E7669-24F2-6641-B05E-EEEF5DE52F2E}"/>
              </a:ext>
            </a:extLst>
          </p:cNvPr>
          <p:cNvPicPr>
            <a:picLocks noChangeAspect="1"/>
          </p:cNvPicPr>
          <p:nvPr/>
        </p:nvPicPr>
        <p:blipFill>
          <a:blip r:embed="rId5"/>
          <a:stretch>
            <a:fillRect/>
          </a:stretch>
        </p:blipFill>
        <p:spPr>
          <a:xfrm>
            <a:off x="6064000" y="2209945"/>
            <a:ext cx="720000" cy="718323"/>
          </a:xfrm>
          <a:prstGeom prst="rect">
            <a:avLst/>
          </a:prstGeom>
        </p:spPr>
      </p:pic>
      <p:pic>
        <p:nvPicPr>
          <p:cNvPr id="22" name="Image 21" descr="Une image contenant table&#10;&#10;Description générée automatiquement">
            <a:extLst>
              <a:ext uri="{FF2B5EF4-FFF2-40B4-BE49-F238E27FC236}">
                <a16:creationId xmlns:a16="http://schemas.microsoft.com/office/drawing/2014/main" id="{BC2F1A46-BDF1-CC41-9DD5-B202A0F10E4D}"/>
              </a:ext>
            </a:extLst>
          </p:cNvPr>
          <p:cNvPicPr>
            <a:picLocks noChangeAspect="1"/>
          </p:cNvPicPr>
          <p:nvPr/>
        </p:nvPicPr>
        <p:blipFill>
          <a:blip r:embed="rId6"/>
          <a:stretch>
            <a:fillRect/>
          </a:stretch>
        </p:blipFill>
        <p:spPr>
          <a:xfrm>
            <a:off x="5602096" y="3081934"/>
            <a:ext cx="343981" cy="720000"/>
          </a:xfrm>
          <a:prstGeom prst="rect">
            <a:avLst/>
          </a:prstGeom>
        </p:spPr>
      </p:pic>
      <p:pic>
        <p:nvPicPr>
          <p:cNvPr id="32" name="Image 31" descr="Une image contenant carré&#10;&#10;Description générée automatiquement">
            <a:extLst>
              <a:ext uri="{FF2B5EF4-FFF2-40B4-BE49-F238E27FC236}">
                <a16:creationId xmlns:a16="http://schemas.microsoft.com/office/drawing/2014/main" id="{DA236705-95C1-7D4A-BDB1-6FCC6FCB3C5F}"/>
              </a:ext>
            </a:extLst>
          </p:cNvPr>
          <p:cNvPicPr>
            <a:picLocks noChangeAspect="1"/>
          </p:cNvPicPr>
          <p:nvPr/>
        </p:nvPicPr>
        <p:blipFill>
          <a:blip r:embed="rId7"/>
          <a:stretch>
            <a:fillRect/>
          </a:stretch>
        </p:blipFill>
        <p:spPr>
          <a:xfrm>
            <a:off x="6232145" y="3363483"/>
            <a:ext cx="98528" cy="108000"/>
          </a:xfrm>
          <a:prstGeom prst="rect">
            <a:avLst/>
          </a:prstGeom>
        </p:spPr>
      </p:pic>
      <p:pic>
        <p:nvPicPr>
          <p:cNvPr id="33" name="Image 32" descr="Une image contenant carré&#10;&#10;Description générée automatiquement">
            <a:extLst>
              <a:ext uri="{FF2B5EF4-FFF2-40B4-BE49-F238E27FC236}">
                <a16:creationId xmlns:a16="http://schemas.microsoft.com/office/drawing/2014/main" id="{A6D77D50-A03F-484C-9F5F-752349F507AD}"/>
              </a:ext>
            </a:extLst>
          </p:cNvPr>
          <p:cNvPicPr>
            <a:picLocks noChangeAspect="1"/>
          </p:cNvPicPr>
          <p:nvPr/>
        </p:nvPicPr>
        <p:blipFill>
          <a:blip r:embed="rId7"/>
          <a:stretch>
            <a:fillRect/>
          </a:stretch>
        </p:blipFill>
        <p:spPr>
          <a:xfrm>
            <a:off x="6384545" y="3515883"/>
            <a:ext cx="98528" cy="108000"/>
          </a:xfrm>
          <a:prstGeom prst="rect">
            <a:avLst/>
          </a:prstGeom>
        </p:spPr>
      </p:pic>
      <p:pic>
        <p:nvPicPr>
          <p:cNvPr id="34" name="Image 33" descr="Une image contenant carré&#10;&#10;Description générée automatiquement">
            <a:extLst>
              <a:ext uri="{FF2B5EF4-FFF2-40B4-BE49-F238E27FC236}">
                <a16:creationId xmlns:a16="http://schemas.microsoft.com/office/drawing/2014/main" id="{04915BEC-2E80-9D48-9205-055E7E4239BA}"/>
              </a:ext>
            </a:extLst>
          </p:cNvPr>
          <p:cNvPicPr>
            <a:picLocks noChangeAspect="1"/>
          </p:cNvPicPr>
          <p:nvPr/>
        </p:nvPicPr>
        <p:blipFill>
          <a:blip r:embed="rId7"/>
          <a:stretch>
            <a:fillRect/>
          </a:stretch>
        </p:blipFill>
        <p:spPr>
          <a:xfrm>
            <a:off x="6536945" y="3668283"/>
            <a:ext cx="98528" cy="108000"/>
          </a:xfrm>
          <a:prstGeom prst="rect">
            <a:avLst/>
          </a:prstGeom>
        </p:spPr>
      </p:pic>
      <p:pic>
        <p:nvPicPr>
          <p:cNvPr id="35" name="Image 34" descr="Une image contenant carré&#10;&#10;Description générée automatiquement">
            <a:extLst>
              <a:ext uri="{FF2B5EF4-FFF2-40B4-BE49-F238E27FC236}">
                <a16:creationId xmlns:a16="http://schemas.microsoft.com/office/drawing/2014/main" id="{5C082C23-38DD-FC44-8892-2BD62C1DBF35}"/>
              </a:ext>
            </a:extLst>
          </p:cNvPr>
          <p:cNvPicPr>
            <a:picLocks noChangeAspect="1"/>
          </p:cNvPicPr>
          <p:nvPr/>
        </p:nvPicPr>
        <p:blipFill>
          <a:blip r:embed="rId7"/>
          <a:stretch>
            <a:fillRect/>
          </a:stretch>
        </p:blipFill>
        <p:spPr>
          <a:xfrm>
            <a:off x="6084380" y="3537712"/>
            <a:ext cx="98528" cy="108000"/>
          </a:xfrm>
          <a:prstGeom prst="rect">
            <a:avLst/>
          </a:prstGeom>
        </p:spPr>
      </p:pic>
      <p:pic>
        <p:nvPicPr>
          <p:cNvPr id="36" name="Image 35" descr="Une image contenant carré&#10;&#10;Description générée automatiquement">
            <a:extLst>
              <a:ext uri="{FF2B5EF4-FFF2-40B4-BE49-F238E27FC236}">
                <a16:creationId xmlns:a16="http://schemas.microsoft.com/office/drawing/2014/main" id="{6EBF89D7-53FC-7045-9FBC-CDF45B6BFEA3}"/>
              </a:ext>
            </a:extLst>
          </p:cNvPr>
          <p:cNvPicPr>
            <a:picLocks noChangeAspect="1"/>
          </p:cNvPicPr>
          <p:nvPr/>
        </p:nvPicPr>
        <p:blipFill>
          <a:blip r:embed="rId7"/>
          <a:stretch>
            <a:fillRect/>
          </a:stretch>
        </p:blipFill>
        <p:spPr>
          <a:xfrm>
            <a:off x="6487681" y="3356874"/>
            <a:ext cx="98528" cy="108000"/>
          </a:xfrm>
          <a:prstGeom prst="rect">
            <a:avLst/>
          </a:prstGeom>
        </p:spPr>
      </p:pic>
      <p:sp>
        <p:nvSpPr>
          <p:cNvPr id="38" name="ZoneTexte 37">
            <a:extLst>
              <a:ext uri="{FF2B5EF4-FFF2-40B4-BE49-F238E27FC236}">
                <a16:creationId xmlns:a16="http://schemas.microsoft.com/office/drawing/2014/main" id="{B23DF90C-6560-4644-9513-270756BD8EF6}"/>
              </a:ext>
            </a:extLst>
          </p:cNvPr>
          <p:cNvSpPr txBox="1"/>
          <p:nvPr/>
        </p:nvSpPr>
        <p:spPr>
          <a:xfrm>
            <a:off x="97966" y="97182"/>
            <a:ext cx="11855116" cy="707886"/>
          </a:xfrm>
          <a:prstGeom prst="rect">
            <a:avLst/>
          </a:prstGeom>
          <a:noFill/>
        </p:spPr>
        <p:txBody>
          <a:bodyPr wrap="square" rtlCol="0">
            <a:spAutoFit/>
          </a:bodyPr>
          <a:lstStyle/>
          <a:p>
            <a:r>
              <a:rPr lang="fr-FR" sz="4000" b="1" dirty="0"/>
              <a:t>La construction du concept de nombres</a:t>
            </a:r>
          </a:p>
        </p:txBody>
      </p:sp>
      <p:sp>
        <p:nvSpPr>
          <p:cNvPr id="39" name="Rectangle 38">
            <a:extLst>
              <a:ext uri="{FF2B5EF4-FFF2-40B4-BE49-F238E27FC236}">
                <a16:creationId xmlns:a16="http://schemas.microsoft.com/office/drawing/2014/main" id="{652AE752-2BD9-8D47-A9B0-27CAEEBFCE89}"/>
              </a:ext>
            </a:extLst>
          </p:cNvPr>
          <p:cNvSpPr/>
          <p:nvPr/>
        </p:nvSpPr>
        <p:spPr>
          <a:xfrm>
            <a:off x="9503222" y="567815"/>
            <a:ext cx="2090637" cy="523220"/>
          </a:xfrm>
          <a:prstGeom prst="rect">
            <a:avLst/>
          </a:prstGeom>
        </p:spPr>
        <p:txBody>
          <a:bodyPr wrap="none">
            <a:spAutoFit/>
          </a:bodyPr>
          <a:lstStyle/>
          <a:p>
            <a:r>
              <a:rPr lang="fr-FR" sz="2800" b="1" dirty="0">
                <a:solidFill>
                  <a:srgbClr val="01B0F0"/>
                </a:solidFill>
              </a:rPr>
              <a:t>TRIPLE CODE</a:t>
            </a:r>
          </a:p>
        </p:txBody>
      </p:sp>
      <p:sp>
        <p:nvSpPr>
          <p:cNvPr id="40" name="Rectangle 39">
            <a:extLst>
              <a:ext uri="{FF2B5EF4-FFF2-40B4-BE49-F238E27FC236}">
                <a16:creationId xmlns:a16="http://schemas.microsoft.com/office/drawing/2014/main" id="{FF723C5D-91C7-6246-84A2-500D897CEB5D}"/>
              </a:ext>
            </a:extLst>
          </p:cNvPr>
          <p:cNvSpPr/>
          <p:nvPr/>
        </p:nvSpPr>
        <p:spPr>
          <a:xfrm>
            <a:off x="204354" y="809376"/>
            <a:ext cx="8939646" cy="707886"/>
          </a:xfrm>
          <a:prstGeom prst="rect">
            <a:avLst/>
          </a:prstGeom>
          <a:solidFill>
            <a:srgbClr val="00B0F0"/>
          </a:solidFill>
          <a:ln w="254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b="1" dirty="0"/>
              <a:t>DES  REPRESENTATIONS LANGAGIERES ET SYMBOLIQUES </a:t>
            </a:r>
            <a:endParaRPr lang="fr-FR" sz="2400" dirty="0"/>
          </a:p>
        </p:txBody>
      </p:sp>
    </p:spTree>
    <p:extLst>
      <p:ext uri="{BB962C8B-B14F-4D97-AF65-F5344CB8AC3E}">
        <p14:creationId xmlns:p14="http://schemas.microsoft.com/office/powerpoint/2010/main" val="216425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71EB5EE7-6C42-9D4C-96BF-BA1F45D8A874}"/>
              </a:ext>
            </a:extLst>
          </p:cNvPr>
          <p:cNvSpPr/>
          <p:nvPr/>
        </p:nvSpPr>
        <p:spPr>
          <a:xfrm>
            <a:off x="4433455" y="1737454"/>
            <a:ext cx="3602182" cy="2244436"/>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ZoneTexte 8">
            <a:extLst>
              <a:ext uri="{FF2B5EF4-FFF2-40B4-BE49-F238E27FC236}">
                <a16:creationId xmlns:a16="http://schemas.microsoft.com/office/drawing/2014/main" id="{D51186B5-A440-C34F-9746-737CAA6178C2}"/>
              </a:ext>
            </a:extLst>
          </p:cNvPr>
          <p:cNvSpPr txBox="1"/>
          <p:nvPr/>
        </p:nvSpPr>
        <p:spPr>
          <a:xfrm>
            <a:off x="2521528" y="4010179"/>
            <a:ext cx="7426036" cy="461665"/>
          </a:xfrm>
          <a:prstGeom prst="rect">
            <a:avLst/>
          </a:prstGeom>
          <a:noFill/>
        </p:spPr>
        <p:txBody>
          <a:bodyPr wrap="square" rtlCol="0">
            <a:spAutoFit/>
          </a:bodyPr>
          <a:lstStyle/>
          <a:p>
            <a:pPr algn="ctr"/>
            <a:r>
              <a:rPr lang="fr-FR" sz="2400" dirty="0"/>
              <a:t>Représentation analogique</a:t>
            </a:r>
          </a:p>
        </p:txBody>
      </p:sp>
      <p:sp>
        <p:nvSpPr>
          <p:cNvPr id="10" name="Ellipse 9">
            <a:extLst>
              <a:ext uri="{FF2B5EF4-FFF2-40B4-BE49-F238E27FC236}">
                <a16:creationId xmlns:a16="http://schemas.microsoft.com/office/drawing/2014/main" id="{2DE7F3C9-5AA1-0645-8BEB-FA27BD31D471}"/>
              </a:ext>
            </a:extLst>
          </p:cNvPr>
          <p:cNvSpPr/>
          <p:nvPr/>
        </p:nvSpPr>
        <p:spPr>
          <a:xfrm>
            <a:off x="238918" y="4170219"/>
            <a:ext cx="3602182" cy="2244436"/>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ZoneTexte 10">
            <a:extLst>
              <a:ext uri="{FF2B5EF4-FFF2-40B4-BE49-F238E27FC236}">
                <a16:creationId xmlns:a16="http://schemas.microsoft.com/office/drawing/2014/main" id="{CAD2BC36-4862-AB4A-A3E7-6ED33FC3FAF4}"/>
              </a:ext>
            </a:extLst>
          </p:cNvPr>
          <p:cNvSpPr txBox="1"/>
          <p:nvPr/>
        </p:nvSpPr>
        <p:spPr>
          <a:xfrm>
            <a:off x="-1647609" y="6421679"/>
            <a:ext cx="7426036" cy="461665"/>
          </a:xfrm>
          <a:prstGeom prst="rect">
            <a:avLst/>
          </a:prstGeom>
          <a:noFill/>
        </p:spPr>
        <p:txBody>
          <a:bodyPr wrap="square" rtlCol="0">
            <a:spAutoFit/>
          </a:bodyPr>
          <a:lstStyle/>
          <a:p>
            <a:pPr algn="ctr"/>
            <a:r>
              <a:rPr lang="fr-FR" sz="2400" dirty="0"/>
              <a:t>Représentation verbale</a:t>
            </a:r>
          </a:p>
        </p:txBody>
      </p:sp>
      <p:sp>
        <p:nvSpPr>
          <p:cNvPr id="12" name="Ellipse 11">
            <a:extLst>
              <a:ext uri="{FF2B5EF4-FFF2-40B4-BE49-F238E27FC236}">
                <a16:creationId xmlns:a16="http://schemas.microsoft.com/office/drawing/2014/main" id="{506B1404-82C7-D041-A221-75BAE8E694AF}"/>
              </a:ext>
            </a:extLst>
          </p:cNvPr>
          <p:cNvSpPr/>
          <p:nvPr/>
        </p:nvSpPr>
        <p:spPr>
          <a:xfrm>
            <a:off x="8313809" y="4154942"/>
            <a:ext cx="3602182" cy="2244436"/>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3" name="ZoneTexte 12">
            <a:extLst>
              <a:ext uri="{FF2B5EF4-FFF2-40B4-BE49-F238E27FC236}">
                <a16:creationId xmlns:a16="http://schemas.microsoft.com/office/drawing/2014/main" id="{04E19834-7BB6-D44E-97F0-635C300A7B0D}"/>
              </a:ext>
            </a:extLst>
          </p:cNvPr>
          <p:cNvSpPr txBox="1"/>
          <p:nvPr/>
        </p:nvSpPr>
        <p:spPr>
          <a:xfrm>
            <a:off x="6401882" y="6406402"/>
            <a:ext cx="7426036" cy="461665"/>
          </a:xfrm>
          <a:prstGeom prst="rect">
            <a:avLst/>
          </a:prstGeom>
          <a:noFill/>
        </p:spPr>
        <p:txBody>
          <a:bodyPr wrap="square" rtlCol="0">
            <a:spAutoFit/>
          </a:bodyPr>
          <a:lstStyle/>
          <a:p>
            <a:pPr algn="ctr"/>
            <a:r>
              <a:rPr lang="fr-FR" sz="2400" dirty="0"/>
              <a:t>Représentation symbolique</a:t>
            </a:r>
          </a:p>
        </p:txBody>
      </p:sp>
      <p:cxnSp>
        <p:nvCxnSpPr>
          <p:cNvPr id="15" name="Connecteur droit avec flèche 14">
            <a:extLst>
              <a:ext uri="{FF2B5EF4-FFF2-40B4-BE49-F238E27FC236}">
                <a16:creationId xmlns:a16="http://schemas.microsoft.com/office/drawing/2014/main" id="{BD4F5597-6CAD-DB46-9879-1DDAA35065C1}"/>
              </a:ext>
            </a:extLst>
          </p:cNvPr>
          <p:cNvCxnSpPr>
            <a:cxnSpLocks/>
            <a:stCxn id="4" idx="2"/>
            <a:endCxn id="10" idx="0"/>
          </p:cNvCxnSpPr>
          <p:nvPr/>
        </p:nvCxnSpPr>
        <p:spPr>
          <a:xfrm flipH="1">
            <a:off x="2040009" y="2859672"/>
            <a:ext cx="2393446" cy="1310547"/>
          </a:xfrm>
          <a:prstGeom prst="straightConnector1">
            <a:avLst/>
          </a:prstGeom>
          <a:ln w="38100">
            <a:solidFill>
              <a:schemeClr val="tx1"/>
            </a:solidFill>
            <a:beve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0EB12DF4-14A6-B345-A94F-52B5ACD04502}"/>
              </a:ext>
            </a:extLst>
          </p:cNvPr>
          <p:cNvCxnSpPr>
            <a:cxnSpLocks/>
            <a:stCxn id="4" idx="6"/>
            <a:endCxn id="12" idx="0"/>
          </p:cNvCxnSpPr>
          <p:nvPr/>
        </p:nvCxnSpPr>
        <p:spPr>
          <a:xfrm>
            <a:off x="8035637" y="2859672"/>
            <a:ext cx="2079263" cy="1295270"/>
          </a:xfrm>
          <a:prstGeom prst="straightConnector1">
            <a:avLst/>
          </a:prstGeom>
          <a:ln w="38100">
            <a:solidFill>
              <a:schemeClr val="tx1"/>
            </a:solidFill>
            <a:beve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0E8EBC9F-DF8C-9D44-86B8-8BF8DE4266AB}"/>
              </a:ext>
            </a:extLst>
          </p:cNvPr>
          <p:cNvCxnSpPr>
            <a:cxnSpLocks/>
          </p:cNvCxnSpPr>
          <p:nvPr/>
        </p:nvCxnSpPr>
        <p:spPr>
          <a:xfrm flipH="1">
            <a:off x="3841100" y="5332578"/>
            <a:ext cx="4472709" cy="0"/>
          </a:xfrm>
          <a:prstGeom prst="straightConnector1">
            <a:avLst/>
          </a:prstGeom>
          <a:ln w="38100">
            <a:solidFill>
              <a:schemeClr val="tx1"/>
            </a:solidFill>
            <a:bevel/>
            <a:headEnd type="arrow"/>
            <a:tailEnd type="arrow"/>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4D4CED31-13A6-9543-A94A-E4D266F8490A}"/>
              </a:ext>
            </a:extLst>
          </p:cNvPr>
          <p:cNvSpPr txBox="1"/>
          <p:nvPr/>
        </p:nvSpPr>
        <p:spPr>
          <a:xfrm>
            <a:off x="8485909" y="4632480"/>
            <a:ext cx="3373582" cy="1323439"/>
          </a:xfrm>
          <a:prstGeom prst="rect">
            <a:avLst/>
          </a:prstGeom>
          <a:noFill/>
        </p:spPr>
        <p:txBody>
          <a:bodyPr wrap="square" rtlCol="0">
            <a:spAutoFit/>
          </a:bodyPr>
          <a:lstStyle/>
          <a:p>
            <a:pPr algn="ctr"/>
            <a:r>
              <a:rPr lang="fr-FR" sz="4000" b="1" dirty="0"/>
              <a:t>18</a:t>
            </a:r>
          </a:p>
          <a:p>
            <a:pPr algn="ctr"/>
            <a:r>
              <a:rPr lang="fr-FR" sz="4000" b="1" dirty="0"/>
              <a:t>5</a:t>
            </a:r>
          </a:p>
        </p:txBody>
      </p:sp>
      <p:pic>
        <p:nvPicPr>
          <p:cNvPr id="26" name="Espace réservé du contenu 18">
            <a:extLst>
              <a:ext uri="{FF2B5EF4-FFF2-40B4-BE49-F238E27FC236}">
                <a16:creationId xmlns:a16="http://schemas.microsoft.com/office/drawing/2014/main" id="{2D4E83AE-52B1-4A42-9962-27410598A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987" y="4273147"/>
            <a:ext cx="698044" cy="698044"/>
          </a:xfrm>
          <a:prstGeom prst="rect">
            <a:avLst/>
          </a:prstGeom>
        </p:spPr>
      </p:pic>
      <p:sp>
        <p:nvSpPr>
          <p:cNvPr id="27" name="ZoneTexte 26">
            <a:extLst>
              <a:ext uri="{FF2B5EF4-FFF2-40B4-BE49-F238E27FC236}">
                <a16:creationId xmlns:a16="http://schemas.microsoft.com/office/drawing/2014/main" id="{FC70C42D-C376-ED44-B2BE-E9D654EBCCF0}"/>
              </a:ext>
            </a:extLst>
          </p:cNvPr>
          <p:cNvSpPr txBox="1"/>
          <p:nvPr/>
        </p:nvSpPr>
        <p:spPr>
          <a:xfrm>
            <a:off x="504609" y="4971191"/>
            <a:ext cx="2993987" cy="954107"/>
          </a:xfrm>
          <a:prstGeom prst="rect">
            <a:avLst/>
          </a:prstGeom>
          <a:noFill/>
        </p:spPr>
        <p:txBody>
          <a:bodyPr wrap="square" rtlCol="0">
            <a:spAutoFit/>
          </a:bodyPr>
          <a:lstStyle/>
          <a:p>
            <a:pPr algn="ctr"/>
            <a:r>
              <a:rPr lang="fr-FR" sz="2800" b="1" i="1" dirty="0"/>
              <a:t>« dix-huit cinquièmes»</a:t>
            </a:r>
          </a:p>
        </p:txBody>
      </p:sp>
      <p:pic>
        <p:nvPicPr>
          <p:cNvPr id="3" name="Image 2">
            <a:extLst>
              <a:ext uri="{FF2B5EF4-FFF2-40B4-BE49-F238E27FC236}">
                <a16:creationId xmlns:a16="http://schemas.microsoft.com/office/drawing/2014/main" id="{1C2D3278-673E-4B4D-91DF-A68CB3E73978}"/>
              </a:ext>
            </a:extLst>
          </p:cNvPr>
          <p:cNvPicPr>
            <a:picLocks noChangeAspect="1"/>
          </p:cNvPicPr>
          <p:nvPr/>
        </p:nvPicPr>
        <p:blipFill>
          <a:blip r:embed="rId4"/>
          <a:stretch>
            <a:fillRect/>
          </a:stretch>
        </p:blipFill>
        <p:spPr>
          <a:xfrm>
            <a:off x="4627632" y="2466223"/>
            <a:ext cx="3168000" cy="704000"/>
          </a:xfrm>
          <a:prstGeom prst="rect">
            <a:avLst/>
          </a:prstGeom>
          <a:ln>
            <a:solidFill>
              <a:srgbClr val="77B5FF"/>
            </a:solidFill>
          </a:ln>
        </p:spPr>
      </p:pic>
      <p:cxnSp>
        <p:nvCxnSpPr>
          <p:cNvPr id="7" name="Connecteur droit 6">
            <a:extLst>
              <a:ext uri="{FF2B5EF4-FFF2-40B4-BE49-F238E27FC236}">
                <a16:creationId xmlns:a16="http://schemas.microsoft.com/office/drawing/2014/main" id="{45D96353-948A-1D4E-8622-9052CA442251}"/>
              </a:ext>
            </a:extLst>
          </p:cNvPr>
          <p:cNvCxnSpPr/>
          <p:nvPr/>
        </p:nvCxnSpPr>
        <p:spPr>
          <a:xfrm>
            <a:off x="9747504" y="5282026"/>
            <a:ext cx="804672" cy="0"/>
          </a:xfrm>
          <a:prstGeom prst="line">
            <a:avLst/>
          </a:prstGeom>
          <a:ln w="25400"/>
        </p:spPr>
        <p:style>
          <a:lnRef idx="1">
            <a:schemeClr val="dk1"/>
          </a:lnRef>
          <a:fillRef idx="0">
            <a:schemeClr val="dk1"/>
          </a:fillRef>
          <a:effectRef idx="0">
            <a:schemeClr val="dk1"/>
          </a:effectRef>
          <a:fontRef idx="minor">
            <a:schemeClr val="tx1"/>
          </a:fontRef>
        </p:style>
      </p:cxnSp>
      <p:sp>
        <p:nvSpPr>
          <p:cNvPr id="17" name="Ellipse 16">
            <a:extLst>
              <a:ext uri="{FF2B5EF4-FFF2-40B4-BE49-F238E27FC236}">
                <a16:creationId xmlns:a16="http://schemas.microsoft.com/office/drawing/2014/main" id="{6906821B-AF2C-6C49-A4D7-F1C195A8B533}"/>
              </a:ext>
            </a:extLst>
          </p:cNvPr>
          <p:cNvSpPr/>
          <p:nvPr/>
        </p:nvSpPr>
        <p:spPr>
          <a:xfrm>
            <a:off x="9163924" y="2309648"/>
            <a:ext cx="540000" cy="540000"/>
          </a:xfrm>
          <a:prstGeom prst="ellipse">
            <a:avLst/>
          </a:prstGeom>
          <a:solidFill>
            <a:srgbClr val="77B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F0F426C5-0EEC-7747-9019-4DA417408B3E}"/>
              </a:ext>
            </a:extLst>
          </p:cNvPr>
          <p:cNvSpPr txBox="1"/>
          <p:nvPr/>
        </p:nvSpPr>
        <p:spPr>
          <a:xfrm>
            <a:off x="9703924" y="2392612"/>
            <a:ext cx="1956816" cy="369332"/>
          </a:xfrm>
          <a:prstGeom prst="rect">
            <a:avLst/>
          </a:prstGeom>
          <a:noFill/>
        </p:spPr>
        <p:txBody>
          <a:bodyPr wrap="square" rtlCol="0">
            <a:spAutoFit/>
          </a:bodyPr>
          <a:lstStyle/>
          <a:p>
            <a:r>
              <a:rPr lang="fr-FR" dirty="0"/>
              <a:t>= 1 unité</a:t>
            </a:r>
          </a:p>
        </p:txBody>
      </p:sp>
      <p:sp>
        <p:nvSpPr>
          <p:cNvPr id="39" name="ZoneTexte 38">
            <a:extLst>
              <a:ext uri="{FF2B5EF4-FFF2-40B4-BE49-F238E27FC236}">
                <a16:creationId xmlns:a16="http://schemas.microsoft.com/office/drawing/2014/main" id="{A10D9877-99D6-C548-A467-4D9420C8C1EC}"/>
              </a:ext>
            </a:extLst>
          </p:cNvPr>
          <p:cNvSpPr txBox="1"/>
          <p:nvPr/>
        </p:nvSpPr>
        <p:spPr>
          <a:xfrm>
            <a:off x="97966" y="97182"/>
            <a:ext cx="11855116" cy="707886"/>
          </a:xfrm>
          <a:prstGeom prst="rect">
            <a:avLst/>
          </a:prstGeom>
          <a:noFill/>
        </p:spPr>
        <p:txBody>
          <a:bodyPr wrap="square" rtlCol="0">
            <a:spAutoFit/>
          </a:bodyPr>
          <a:lstStyle/>
          <a:p>
            <a:r>
              <a:rPr lang="fr-FR" sz="4000" b="1" dirty="0"/>
              <a:t>La construction du concept de nombres</a:t>
            </a:r>
          </a:p>
        </p:txBody>
      </p:sp>
      <p:sp>
        <p:nvSpPr>
          <p:cNvPr id="40" name="Rectangle 39">
            <a:extLst>
              <a:ext uri="{FF2B5EF4-FFF2-40B4-BE49-F238E27FC236}">
                <a16:creationId xmlns:a16="http://schemas.microsoft.com/office/drawing/2014/main" id="{BC5AD3FC-647A-1A4C-9D69-34BBB46E48D7}"/>
              </a:ext>
            </a:extLst>
          </p:cNvPr>
          <p:cNvSpPr/>
          <p:nvPr/>
        </p:nvSpPr>
        <p:spPr>
          <a:xfrm>
            <a:off x="9503222" y="567815"/>
            <a:ext cx="2090637" cy="523220"/>
          </a:xfrm>
          <a:prstGeom prst="rect">
            <a:avLst/>
          </a:prstGeom>
        </p:spPr>
        <p:txBody>
          <a:bodyPr wrap="none">
            <a:spAutoFit/>
          </a:bodyPr>
          <a:lstStyle/>
          <a:p>
            <a:r>
              <a:rPr lang="fr-FR" sz="2800" b="1" dirty="0">
                <a:solidFill>
                  <a:srgbClr val="01B0F0"/>
                </a:solidFill>
              </a:rPr>
              <a:t>TRIPLE CODE</a:t>
            </a:r>
          </a:p>
        </p:txBody>
      </p:sp>
      <p:sp>
        <p:nvSpPr>
          <p:cNvPr id="41" name="Rectangle 40">
            <a:extLst>
              <a:ext uri="{FF2B5EF4-FFF2-40B4-BE49-F238E27FC236}">
                <a16:creationId xmlns:a16="http://schemas.microsoft.com/office/drawing/2014/main" id="{447DBD27-35E4-B54B-AE04-B9DF7C55C0A9}"/>
              </a:ext>
            </a:extLst>
          </p:cNvPr>
          <p:cNvSpPr/>
          <p:nvPr/>
        </p:nvSpPr>
        <p:spPr>
          <a:xfrm>
            <a:off x="204354" y="809376"/>
            <a:ext cx="8939646" cy="707886"/>
          </a:xfrm>
          <a:prstGeom prst="rect">
            <a:avLst/>
          </a:prstGeom>
          <a:solidFill>
            <a:srgbClr val="00B0F0"/>
          </a:solidFill>
          <a:ln w="254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b="1" dirty="0"/>
              <a:t>DES  REPRESENTATIONS LANGAGIERES ET SYMBOLIQUES </a:t>
            </a:r>
            <a:endParaRPr lang="fr-FR" sz="2400" dirty="0"/>
          </a:p>
        </p:txBody>
      </p:sp>
    </p:spTree>
    <p:extLst>
      <p:ext uri="{BB962C8B-B14F-4D97-AF65-F5344CB8AC3E}">
        <p14:creationId xmlns:p14="http://schemas.microsoft.com/office/powerpoint/2010/main" val="78148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71EB5EE7-6C42-9D4C-96BF-BA1F45D8A874}"/>
              </a:ext>
            </a:extLst>
          </p:cNvPr>
          <p:cNvSpPr/>
          <p:nvPr/>
        </p:nvSpPr>
        <p:spPr>
          <a:xfrm>
            <a:off x="4415167" y="1716189"/>
            <a:ext cx="3602182" cy="2244436"/>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ZoneTexte 8">
            <a:extLst>
              <a:ext uri="{FF2B5EF4-FFF2-40B4-BE49-F238E27FC236}">
                <a16:creationId xmlns:a16="http://schemas.microsoft.com/office/drawing/2014/main" id="{D51186B5-A440-C34F-9746-737CAA6178C2}"/>
              </a:ext>
            </a:extLst>
          </p:cNvPr>
          <p:cNvSpPr txBox="1"/>
          <p:nvPr/>
        </p:nvSpPr>
        <p:spPr>
          <a:xfrm>
            <a:off x="2521528" y="3946384"/>
            <a:ext cx="7426036" cy="461665"/>
          </a:xfrm>
          <a:prstGeom prst="rect">
            <a:avLst/>
          </a:prstGeom>
          <a:noFill/>
        </p:spPr>
        <p:txBody>
          <a:bodyPr wrap="square" rtlCol="0">
            <a:spAutoFit/>
          </a:bodyPr>
          <a:lstStyle/>
          <a:p>
            <a:pPr algn="ctr"/>
            <a:r>
              <a:rPr lang="fr-FR" sz="2400" dirty="0"/>
              <a:t>Représentation analogique</a:t>
            </a:r>
          </a:p>
        </p:txBody>
      </p:sp>
      <p:sp>
        <p:nvSpPr>
          <p:cNvPr id="10" name="Ellipse 9">
            <a:extLst>
              <a:ext uri="{FF2B5EF4-FFF2-40B4-BE49-F238E27FC236}">
                <a16:creationId xmlns:a16="http://schemas.microsoft.com/office/drawing/2014/main" id="{2DE7F3C9-5AA1-0645-8BEB-FA27BD31D471}"/>
              </a:ext>
            </a:extLst>
          </p:cNvPr>
          <p:cNvSpPr/>
          <p:nvPr/>
        </p:nvSpPr>
        <p:spPr>
          <a:xfrm>
            <a:off x="238918" y="4170219"/>
            <a:ext cx="3602182" cy="2244436"/>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ZoneTexte 10">
            <a:extLst>
              <a:ext uri="{FF2B5EF4-FFF2-40B4-BE49-F238E27FC236}">
                <a16:creationId xmlns:a16="http://schemas.microsoft.com/office/drawing/2014/main" id="{CAD2BC36-4862-AB4A-A3E7-6ED33FC3FAF4}"/>
              </a:ext>
            </a:extLst>
          </p:cNvPr>
          <p:cNvSpPr txBox="1"/>
          <p:nvPr/>
        </p:nvSpPr>
        <p:spPr>
          <a:xfrm>
            <a:off x="-1647609" y="6421679"/>
            <a:ext cx="7426036" cy="461665"/>
          </a:xfrm>
          <a:prstGeom prst="rect">
            <a:avLst/>
          </a:prstGeom>
          <a:noFill/>
        </p:spPr>
        <p:txBody>
          <a:bodyPr wrap="square" rtlCol="0">
            <a:spAutoFit/>
          </a:bodyPr>
          <a:lstStyle/>
          <a:p>
            <a:pPr algn="ctr"/>
            <a:r>
              <a:rPr lang="fr-FR" sz="2400" dirty="0"/>
              <a:t>Représentation verbale</a:t>
            </a:r>
          </a:p>
        </p:txBody>
      </p:sp>
      <p:sp>
        <p:nvSpPr>
          <p:cNvPr id="12" name="Ellipse 11">
            <a:extLst>
              <a:ext uri="{FF2B5EF4-FFF2-40B4-BE49-F238E27FC236}">
                <a16:creationId xmlns:a16="http://schemas.microsoft.com/office/drawing/2014/main" id="{506B1404-82C7-D041-A221-75BAE8E694AF}"/>
              </a:ext>
            </a:extLst>
          </p:cNvPr>
          <p:cNvSpPr/>
          <p:nvPr/>
        </p:nvSpPr>
        <p:spPr>
          <a:xfrm>
            <a:off x="8313809" y="4154942"/>
            <a:ext cx="3602182" cy="2244436"/>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3" name="ZoneTexte 12">
            <a:extLst>
              <a:ext uri="{FF2B5EF4-FFF2-40B4-BE49-F238E27FC236}">
                <a16:creationId xmlns:a16="http://schemas.microsoft.com/office/drawing/2014/main" id="{04E19834-7BB6-D44E-97F0-635C300A7B0D}"/>
              </a:ext>
            </a:extLst>
          </p:cNvPr>
          <p:cNvSpPr txBox="1"/>
          <p:nvPr/>
        </p:nvSpPr>
        <p:spPr>
          <a:xfrm>
            <a:off x="6401882" y="6406402"/>
            <a:ext cx="7426036" cy="461665"/>
          </a:xfrm>
          <a:prstGeom prst="rect">
            <a:avLst/>
          </a:prstGeom>
          <a:noFill/>
        </p:spPr>
        <p:txBody>
          <a:bodyPr wrap="square" rtlCol="0">
            <a:spAutoFit/>
          </a:bodyPr>
          <a:lstStyle/>
          <a:p>
            <a:pPr algn="ctr"/>
            <a:r>
              <a:rPr lang="fr-FR" sz="2400" dirty="0"/>
              <a:t>Représentation symbolique</a:t>
            </a:r>
          </a:p>
        </p:txBody>
      </p:sp>
      <p:cxnSp>
        <p:nvCxnSpPr>
          <p:cNvPr id="15" name="Connecteur droit avec flèche 14">
            <a:extLst>
              <a:ext uri="{FF2B5EF4-FFF2-40B4-BE49-F238E27FC236}">
                <a16:creationId xmlns:a16="http://schemas.microsoft.com/office/drawing/2014/main" id="{BD4F5597-6CAD-DB46-9879-1DDAA35065C1}"/>
              </a:ext>
            </a:extLst>
          </p:cNvPr>
          <p:cNvCxnSpPr>
            <a:cxnSpLocks/>
            <a:stCxn id="4" idx="2"/>
            <a:endCxn id="10" idx="0"/>
          </p:cNvCxnSpPr>
          <p:nvPr/>
        </p:nvCxnSpPr>
        <p:spPr>
          <a:xfrm flipH="1">
            <a:off x="2040009" y="2838407"/>
            <a:ext cx="2375158" cy="1331812"/>
          </a:xfrm>
          <a:prstGeom prst="straightConnector1">
            <a:avLst/>
          </a:prstGeom>
          <a:ln w="38100">
            <a:solidFill>
              <a:schemeClr val="tx1"/>
            </a:solidFill>
            <a:beve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0EB12DF4-14A6-B345-A94F-52B5ACD04502}"/>
              </a:ext>
            </a:extLst>
          </p:cNvPr>
          <p:cNvCxnSpPr>
            <a:cxnSpLocks/>
            <a:stCxn id="4" idx="6"/>
            <a:endCxn id="12" idx="0"/>
          </p:cNvCxnSpPr>
          <p:nvPr/>
        </p:nvCxnSpPr>
        <p:spPr>
          <a:xfrm>
            <a:off x="8017349" y="2838407"/>
            <a:ext cx="2097551" cy="1316535"/>
          </a:xfrm>
          <a:prstGeom prst="straightConnector1">
            <a:avLst/>
          </a:prstGeom>
          <a:ln w="38100">
            <a:solidFill>
              <a:schemeClr val="tx1"/>
            </a:solidFill>
            <a:beve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0E8EBC9F-DF8C-9D44-86B8-8BF8DE4266AB}"/>
              </a:ext>
            </a:extLst>
          </p:cNvPr>
          <p:cNvCxnSpPr>
            <a:cxnSpLocks/>
          </p:cNvCxnSpPr>
          <p:nvPr/>
        </p:nvCxnSpPr>
        <p:spPr>
          <a:xfrm flipH="1">
            <a:off x="3841100" y="5332578"/>
            <a:ext cx="4472709" cy="0"/>
          </a:xfrm>
          <a:prstGeom prst="straightConnector1">
            <a:avLst/>
          </a:prstGeom>
          <a:ln w="38100">
            <a:solidFill>
              <a:schemeClr val="tx1"/>
            </a:solidFill>
            <a:bevel/>
            <a:headEnd type="arrow"/>
            <a:tailEnd type="arrow"/>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4D4CED31-13A6-9543-A94A-E4D266F8490A}"/>
              </a:ext>
            </a:extLst>
          </p:cNvPr>
          <p:cNvSpPr txBox="1"/>
          <p:nvPr/>
        </p:nvSpPr>
        <p:spPr>
          <a:xfrm>
            <a:off x="8485909" y="4987650"/>
            <a:ext cx="3373582" cy="707886"/>
          </a:xfrm>
          <a:prstGeom prst="rect">
            <a:avLst/>
          </a:prstGeom>
          <a:noFill/>
        </p:spPr>
        <p:txBody>
          <a:bodyPr wrap="square" rtlCol="0">
            <a:spAutoFit/>
          </a:bodyPr>
          <a:lstStyle/>
          <a:p>
            <a:pPr algn="ctr"/>
            <a:r>
              <a:rPr lang="fr-FR" sz="4000" b="1" dirty="0"/>
              <a:t>3,6</a:t>
            </a:r>
          </a:p>
        </p:txBody>
      </p:sp>
      <p:pic>
        <p:nvPicPr>
          <p:cNvPr id="26" name="Espace réservé du contenu 18">
            <a:extLst>
              <a:ext uri="{FF2B5EF4-FFF2-40B4-BE49-F238E27FC236}">
                <a16:creationId xmlns:a16="http://schemas.microsoft.com/office/drawing/2014/main" id="{2D4E83AE-52B1-4A42-9962-27410598A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987" y="4273147"/>
            <a:ext cx="698044" cy="698044"/>
          </a:xfrm>
          <a:prstGeom prst="rect">
            <a:avLst/>
          </a:prstGeom>
        </p:spPr>
      </p:pic>
      <p:sp>
        <p:nvSpPr>
          <p:cNvPr id="27" name="ZoneTexte 26">
            <a:extLst>
              <a:ext uri="{FF2B5EF4-FFF2-40B4-BE49-F238E27FC236}">
                <a16:creationId xmlns:a16="http://schemas.microsoft.com/office/drawing/2014/main" id="{FC70C42D-C376-ED44-B2BE-E9D654EBCCF0}"/>
              </a:ext>
            </a:extLst>
          </p:cNvPr>
          <p:cNvSpPr txBox="1"/>
          <p:nvPr/>
        </p:nvSpPr>
        <p:spPr>
          <a:xfrm>
            <a:off x="504609" y="4971191"/>
            <a:ext cx="2993987" cy="954107"/>
          </a:xfrm>
          <a:prstGeom prst="rect">
            <a:avLst/>
          </a:prstGeom>
          <a:noFill/>
        </p:spPr>
        <p:txBody>
          <a:bodyPr wrap="square" rtlCol="0">
            <a:spAutoFit/>
          </a:bodyPr>
          <a:lstStyle/>
          <a:p>
            <a:pPr algn="ctr"/>
            <a:r>
              <a:rPr lang="fr-FR" sz="2800" b="1" i="1" dirty="0"/>
              <a:t>« trois virgule six dixièmes»</a:t>
            </a:r>
          </a:p>
        </p:txBody>
      </p:sp>
      <p:pic>
        <p:nvPicPr>
          <p:cNvPr id="22" name="Image 21">
            <a:extLst>
              <a:ext uri="{FF2B5EF4-FFF2-40B4-BE49-F238E27FC236}">
                <a16:creationId xmlns:a16="http://schemas.microsoft.com/office/drawing/2014/main" id="{F9A006CA-B5A0-C54F-8A05-3715D1AA4A3E}"/>
              </a:ext>
            </a:extLst>
          </p:cNvPr>
          <p:cNvPicPr>
            <a:picLocks noChangeAspect="1"/>
          </p:cNvPicPr>
          <p:nvPr/>
        </p:nvPicPr>
        <p:blipFill>
          <a:blip r:embed="rId4"/>
          <a:stretch>
            <a:fillRect/>
          </a:stretch>
        </p:blipFill>
        <p:spPr>
          <a:xfrm>
            <a:off x="4616183" y="2809186"/>
            <a:ext cx="3276000" cy="109934"/>
          </a:xfrm>
          <a:prstGeom prst="rect">
            <a:avLst/>
          </a:prstGeom>
        </p:spPr>
      </p:pic>
      <p:sp>
        <p:nvSpPr>
          <p:cNvPr id="23" name="ZoneTexte 22">
            <a:extLst>
              <a:ext uri="{FF2B5EF4-FFF2-40B4-BE49-F238E27FC236}">
                <a16:creationId xmlns:a16="http://schemas.microsoft.com/office/drawing/2014/main" id="{D1CEA779-FAD6-8D4D-BF3D-BFDBFACB49E4}"/>
              </a:ext>
            </a:extLst>
          </p:cNvPr>
          <p:cNvSpPr txBox="1"/>
          <p:nvPr/>
        </p:nvSpPr>
        <p:spPr>
          <a:xfrm>
            <a:off x="4872940" y="2545621"/>
            <a:ext cx="266217" cy="369332"/>
          </a:xfrm>
          <a:prstGeom prst="rect">
            <a:avLst/>
          </a:prstGeom>
          <a:noFill/>
        </p:spPr>
        <p:txBody>
          <a:bodyPr wrap="square" rtlCol="0">
            <a:spAutoFit/>
          </a:bodyPr>
          <a:lstStyle/>
          <a:p>
            <a:r>
              <a:rPr lang="fr-FR" dirty="0"/>
              <a:t>3</a:t>
            </a:r>
          </a:p>
        </p:txBody>
      </p:sp>
      <p:sp>
        <p:nvSpPr>
          <p:cNvPr id="28" name="ZoneTexte 27">
            <a:extLst>
              <a:ext uri="{FF2B5EF4-FFF2-40B4-BE49-F238E27FC236}">
                <a16:creationId xmlns:a16="http://schemas.microsoft.com/office/drawing/2014/main" id="{BC982F2A-D14B-AB4B-AB7D-2F6BCEBABBD5}"/>
              </a:ext>
            </a:extLst>
          </p:cNvPr>
          <p:cNvSpPr txBox="1"/>
          <p:nvPr/>
        </p:nvSpPr>
        <p:spPr>
          <a:xfrm>
            <a:off x="5615646" y="2547550"/>
            <a:ext cx="266217" cy="369332"/>
          </a:xfrm>
          <a:prstGeom prst="rect">
            <a:avLst/>
          </a:prstGeom>
          <a:noFill/>
        </p:spPr>
        <p:txBody>
          <a:bodyPr wrap="square" rtlCol="0">
            <a:spAutoFit/>
          </a:bodyPr>
          <a:lstStyle/>
          <a:p>
            <a:r>
              <a:rPr lang="fr-FR" dirty="0"/>
              <a:t>4</a:t>
            </a:r>
          </a:p>
        </p:txBody>
      </p:sp>
      <p:sp>
        <p:nvSpPr>
          <p:cNvPr id="29" name="ZoneTexte 28">
            <a:extLst>
              <a:ext uri="{FF2B5EF4-FFF2-40B4-BE49-F238E27FC236}">
                <a16:creationId xmlns:a16="http://schemas.microsoft.com/office/drawing/2014/main" id="{99D055AC-C3A5-014E-A62C-52B23CEEAA3A}"/>
              </a:ext>
            </a:extLst>
          </p:cNvPr>
          <p:cNvSpPr txBox="1"/>
          <p:nvPr/>
        </p:nvSpPr>
        <p:spPr>
          <a:xfrm>
            <a:off x="6383083" y="2549955"/>
            <a:ext cx="266217" cy="369332"/>
          </a:xfrm>
          <a:prstGeom prst="rect">
            <a:avLst/>
          </a:prstGeom>
          <a:noFill/>
        </p:spPr>
        <p:txBody>
          <a:bodyPr wrap="square" rtlCol="0">
            <a:spAutoFit/>
          </a:bodyPr>
          <a:lstStyle/>
          <a:p>
            <a:r>
              <a:rPr lang="fr-FR" dirty="0"/>
              <a:t>5</a:t>
            </a:r>
          </a:p>
        </p:txBody>
      </p:sp>
      <p:sp>
        <p:nvSpPr>
          <p:cNvPr id="30" name="ZoneTexte 29">
            <a:extLst>
              <a:ext uri="{FF2B5EF4-FFF2-40B4-BE49-F238E27FC236}">
                <a16:creationId xmlns:a16="http://schemas.microsoft.com/office/drawing/2014/main" id="{B0EC5CAB-D509-9246-BF56-F8147FF75BC8}"/>
              </a:ext>
            </a:extLst>
          </p:cNvPr>
          <p:cNvSpPr txBox="1"/>
          <p:nvPr/>
        </p:nvSpPr>
        <p:spPr>
          <a:xfrm>
            <a:off x="7136049" y="2560438"/>
            <a:ext cx="266217" cy="369332"/>
          </a:xfrm>
          <a:prstGeom prst="rect">
            <a:avLst/>
          </a:prstGeom>
          <a:noFill/>
        </p:spPr>
        <p:txBody>
          <a:bodyPr wrap="square" rtlCol="0">
            <a:spAutoFit/>
          </a:bodyPr>
          <a:lstStyle/>
          <a:p>
            <a:r>
              <a:rPr lang="fr-FR" dirty="0"/>
              <a:t>6</a:t>
            </a:r>
          </a:p>
        </p:txBody>
      </p:sp>
      <p:cxnSp>
        <p:nvCxnSpPr>
          <p:cNvPr id="31" name="Connecteur droit avec flèche 30">
            <a:extLst>
              <a:ext uri="{FF2B5EF4-FFF2-40B4-BE49-F238E27FC236}">
                <a16:creationId xmlns:a16="http://schemas.microsoft.com/office/drawing/2014/main" id="{E66482F1-D455-0D41-9105-E3486B059A03}"/>
              </a:ext>
            </a:extLst>
          </p:cNvPr>
          <p:cNvCxnSpPr/>
          <p:nvPr/>
        </p:nvCxnSpPr>
        <p:spPr>
          <a:xfrm flipV="1">
            <a:off x="5463249" y="2864153"/>
            <a:ext cx="0" cy="3990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234B1819-A7CA-A041-9D02-03B32F1391B4}"/>
              </a:ext>
            </a:extLst>
          </p:cNvPr>
          <p:cNvSpPr txBox="1"/>
          <p:nvPr/>
        </p:nvSpPr>
        <p:spPr>
          <a:xfrm>
            <a:off x="97966" y="97182"/>
            <a:ext cx="11855116" cy="707886"/>
          </a:xfrm>
          <a:prstGeom prst="rect">
            <a:avLst/>
          </a:prstGeom>
          <a:noFill/>
        </p:spPr>
        <p:txBody>
          <a:bodyPr wrap="square" rtlCol="0">
            <a:spAutoFit/>
          </a:bodyPr>
          <a:lstStyle/>
          <a:p>
            <a:r>
              <a:rPr lang="fr-FR" sz="4000" b="1" dirty="0"/>
              <a:t>La construction du concept de nombres</a:t>
            </a:r>
          </a:p>
        </p:txBody>
      </p:sp>
      <p:sp>
        <p:nvSpPr>
          <p:cNvPr id="37" name="Rectangle 36">
            <a:extLst>
              <a:ext uri="{FF2B5EF4-FFF2-40B4-BE49-F238E27FC236}">
                <a16:creationId xmlns:a16="http://schemas.microsoft.com/office/drawing/2014/main" id="{C6735559-2B68-B64C-BF0F-E00C6B1D1824}"/>
              </a:ext>
            </a:extLst>
          </p:cNvPr>
          <p:cNvSpPr/>
          <p:nvPr/>
        </p:nvSpPr>
        <p:spPr>
          <a:xfrm>
            <a:off x="9503222" y="567815"/>
            <a:ext cx="2090637" cy="523220"/>
          </a:xfrm>
          <a:prstGeom prst="rect">
            <a:avLst/>
          </a:prstGeom>
        </p:spPr>
        <p:txBody>
          <a:bodyPr wrap="none">
            <a:spAutoFit/>
          </a:bodyPr>
          <a:lstStyle/>
          <a:p>
            <a:r>
              <a:rPr lang="fr-FR" sz="2800" b="1" dirty="0">
                <a:solidFill>
                  <a:srgbClr val="01B0F0"/>
                </a:solidFill>
              </a:rPr>
              <a:t>TRIPLE CODE</a:t>
            </a:r>
          </a:p>
        </p:txBody>
      </p:sp>
      <p:sp>
        <p:nvSpPr>
          <p:cNvPr id="38" name="Rectangle 37">
            <a:extLst>
              <a:ext uri="{FF2B5EF4-FFF2-40B4-BE49-F238E27FC236}">
                <a16:creationId xmlns:a16="http://schemas.microsoft.com/office/drawing/2014/main" id="{BA499BFE-4AC2-1A4E-B2D7-373E929B7187}"/>
              </a:ext>
            </a:extLst>
          </p:cNvPr>
          <p:cNvSpPr/>
          <p:nvPr/>
        </p:nvSpPr>
        <p:spPr>
          <a:xfrm>
            <a:off x="204354" y="809376"/>
            <a:ext cx="8939646" cy="709200"/>
          </a:xfrm>
          <a:prstGeom prst="rect">
            <a:avLst/>
          </a:prstGeom>
          <a:solidFill>
            <a:srgbClr val="00B0F0"/>
          </a:solidFill>
          <a:ln w="254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b="1" dirty="0"/>
              <a:t>DES  REPRESENTATIONS LANGAGIERES ET SYMBOLIQUES </a:t>
            </a:r>
            <a:endParaRPr lang="fr-FR" sz="2400" dirty="0"/>
          </a:p>
        </p:txBody>
      </p:sp>
    </p:spTree>
    <p:extLst>
      <p:ext uri="{BB962C8B-B14F-4D97-AF65-F5344CB8AC3E}">
        <p14:creationId xmlns:p14="http://schemas.microsoft.com/office/powerpoint/2010/main" val="344855933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8723</TotalTime>
  <Words>5877</Words>
  <Application>Microsoft Macintosh PowerPoint</Application>
  <PresentationFormat>Grand écran</PresentationFormat>
  <Paragraphs>435</Paragraphs>
  <Slides>23</Slides>
  <Notes>23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AvenirNext LT Pro Bold</vt:lpstr>
      <vt:lpstr>Arial</vt:lpstr>
      <vt:lpstr>Calibri</vt:lpstr>
      <vt:lpstr>Calibri Light</vt:lpstr>
      <vt:lpstr>Courier New</vt:lpstr>
      <vt:lpstr>Marianne</vt:lpstr>
      <vt:lpstr>Rockwell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Amalric DAVY</dc:creator>
  <cp:lastModifiedBy>Amalric DAVY</cp:lastModifiedBy>
  <cp:revision>37</cp:revision>
  <cp:lastPrinted>2021-10-01T03:16:50Z</cp:lastPrinted>
  <dcterms:created xsi:type="dcterms:W3CDTF">2021-09-19T12:45:57Z</dcterms:created>
  <dcterms:modified xsi:type="dcterms:W3CDTF">2021-12-17T08:06:41Z</dcterms:modified>
</cp:coreProperties>
</file>