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5" r:id="rId5"/>
    <p:sldId id="266" r:id="rId6"/>
    <p:sldId id="267" r:id="rId7"/>
    <p:sldId id="264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71522" autoAdjust="0"/>
  </p:normalViewPr>
  <p:slideViewPr>
    <p:cSldViewPr snapToGrid="0">
      <p:cViewPr varScale="1">
        <p:scale>
          <a:sx n="52" d="100"/>
          <a:sy n="52" d="100"/>
        </p:scale>
        <p:origin x="14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337B1-B1C9-4F6F-BAA3-1DBBDE06D961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92D13-1C63-40D7-AAB9-BB6B5E93E7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8944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 CP </a:t>
            </a:r>
          </a:p>
          <a:p>
            <a:r>
              <a:rPr lang="fr-FR" dirty="0" smtClean="0"/>
              <a:t> Dès la période 2 : des groupements par 10 sur des nombres allant au moins jusqu’à 30. </a:t>
            </a:r>
          </a:p>
          <a:p>
            <a:r>
              <a:rPr lang="fr-FR" dirty="0" smtClean="0"/>
              <a:t> Janvier/février au plus tard  : les nombres jusqu’à 60 pour travailler longuement sur la numération : groupement par 10, cassage de dizaine, somme de deux entiers, différence entre deux entiers, etc. </a:t>
            </a:r>
          </a:p>
          <a:p>
            <a:r>
              <a:rPr lang="fr-FR" dirty="0" smtClean="0"/>
              <a:t> Début avril au plus tard  : les nombres jusqu’à 100  (pour disposer d’au moins trois mois pour travailler sur les nombres entre 60 et 100)</a:t>
            </a:r>
          </a:p>
          <a:p>
            <a:r>
              <a:rPr lang="fr-FR" dirty="0" smtClean="0"/>
              <a:t> </a:t>
            </a:r>
          </a:p>
          <a:p>
            <a:r>
              <a:rPr lang="fr-FR" dirty="0" smtClean="0"/>
              <a:t>En CE1 </a:t>
            </a:r>
          </a:p>
          <a:p>
            <a:r>
              <a:rPr lang="fr-FR" dirty="0" smtClean="0"/>
              <a:t> Introduction précoce des nombres jusqu’à 1000 (rencontre des centaines en période 1 et 1000 est atteint en période 2), tout en poursuivant le travail sur les nombres inférieurs à 100.</a:t>
            </a:r>
          </a:p>
          <a:p>
            <a:r>
              <a:rPr lang="fr-FR" dirty="0" smtClean="0"/>
              <a:t> un travail tout au long de l’année sur les nombres jusqu’à 10 000 pour que ces nombres soient bien maîtrisés à l’entrée du CE2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92D13-1C63-40D7-AAB9-BB6B5E93E7B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038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92D13-1C63-40D7-AAB9-BB6B5E93E7B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568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 </a:t>
            </a:r>
          </a:p>
          <a:p>
            <a:r>
              <a:rPr lang="fr-FR" dirty="0" smtClean="0"/>
              <a:t>En CE1 </a:t>
            </a:r>
          </a:p>
          <a:p>
            <a:r>
              <a:rPr lang="fr-FR" dirty="0" smtClean="0"/>
              <a:t> Introduction précoce des nombres jusqu’à 1000 (rencontre des centaines en période 1 et 1000 est atteint en période 2), tout en poursuivant le travail sur les nombres inférieurs à 100.</a:t>
            </a:r>
          </a:p>
          <a:p>
            <a:r>
              <a:rPr lang="fr-FR" dirty="0" smtClean="0"/>
              <a:t> un travail tout au long de l’année sur les nombres jusqu’à 10 000 pour que ces nombres soient bien maîtrisés à l’entrée du CE2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92D13-1C63-40D7-AAB9-BB6B5E93E7B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092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293F5-8B45-4B3E-91FE-B24E5D0B77F4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211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293F5-8B45-4B3E-91FE-B24E5D0B77F4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1702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8483-3D0C-4007-9990-7446448C6A75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70DC-01B1-45B7-B6F8-064946D66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63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8483-3D0C-4007-9990-7446448C6A75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70DC-01B1-45B7-B6F8-064946D66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021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8483-3D0C-4007-9990-7446448C6A75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70DC-01B1-45B7-B6F8-064946D66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30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8483-3D0C-4007-9990-7446448C6A75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70DC-01B1-45B7-B6F8-064946D66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248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8483-3D0C-4007-9990-7446448C6A75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70DC-01B1-45B7-B6F8-064946D66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26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8483-3D0C-4007-9990-7446448C6A75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70DC-01B1-45B7-B6F8-064946D66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68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8483-3D0C-4007-9990-7446448C6A75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70DC-01B1-45B7-B6F8-064946D66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0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8483-3D0C-4007-9990-7446448C6A75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70DC-01B1-45B7-B6F8-064946D66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65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8483-3D0C-4007-9990-7446448C6A75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70DC-01B1-45B7-B6F8-064946D66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1683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8483-3D0C-4007-9990-7446448C6A75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70DC-01B1-45B7-B6F8-064946D66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8006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8483-3D0C-4007-9990-7446448C6A75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70DC-01B1-45B7-B6F8-064946D66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5434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68483-3D0C-4007-9990-7446448C6A75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F70DC-01B1-45B7-B6F8-064946D66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799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524000" y="215470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sz="4000" dirty="0"/>
              <a:t>De la suite numérique au concept de nombre</a:t>
            </a:r>
            <a:br>
              <a:rPr lang="fr-FR" sz="4000" dirty="0"/>
            </a:br>
            <a:r>
              <a:rPr lang="fr-FR" sz="4000" dirty="0"/>
              <a:t>La numération écrite chiffrée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427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46909" y="260649"/>
            <a:ext cx="10106891" cy="632026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fr-FR" dirty="0"/>
          </a:p>
          <a:p>
            <a:pPr>
              <a:lnSpc>
                <a:spcPct val="120000"/>
              </a:lnSpc>
            </a:pPr>
            <a:r>
              <a:rPr lang="fr-FR" sz="2600" dirty="0"/>
              <a:t>La compréhension et l’appropriation de ce système de position se travaillent à l’aide de </a:t>
            </a:r>
            <a:r>
              <a:rPr lang="fr-FR" sz="2600" b="1" dirty="0"/>
              <a:t>décompositions et de recompositions</a:t>
            </a:r>
            <a:r>
              <a:rPr lang="fr-FR" sz="2600" dirty="0"/>
              <a:t>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FR" sz="2600" dirty="0"/>
              <a:t>      </a:t>
            </a:r>
            <a:r>
              <a:rPr lang="fr-FR" sz="2400" dirty="0"/>
              <a:t>Par exemple, 235 c’est  : </a:t>
            </a:r>
          </a:p>
          <a:p>
            <a:pPr lvl="2"/>
            <a:r>
              <a:rPr lang="fr-FR" dirty="0"/>
              <a:t>« 2 centaines, 3 dizaines et 5 unités », </a:t>
            </a:r>
          </a:p>
          <a:p>
            <a:pPr lvl="2"/>
            <a:r>
              <a:rPr lang="fr-FR" dirty="0"/>
              <a:t>ou « 235 unités », </a:t>
            </a:r>
          </a:p>
          <a:p>
            <a:pPr lvl="2"/>
            <a:r>
              <a:rPr lang="fr-FR" dirty="0"/>
              <a:t>ou « 23 dizaines et 5 unités »,</a:t>
            </a:r>
          </a:p>
          <a:p>
            <a:pPr lvl="2"/>
            <a:r>
              <a:rPr lang="fr-FR" dirty="0"/>
              <a:t>ou « 2 centaines et 35 unités »... </a:t>
            </a:r>
          </a:p>
          <a:p>
            <a:pPr marL="442913" indent="0">
              <a:buNone/>
            </a:pPr>
            <a:r>
              <a:rPr lang="fr-FR" sz="2400" i="1" dirty="0"/>
              <a:t>Ces différentes écritures nécessitent de concevoir </a:t>
            </a:r>
            <a:r>
              <a:rPr lang="fr-FR" sz="2400" b="1" i="1" dirty="0"/>
              <a:t>une centaine</a:t>
            </a:r>
            <a:r>
              <a:rPr lang="fr-FR" sz="2400" i="1" dirty="0"/>
              <a:t> </a:t>
            </a:r>
            <a:r>
              <a:rPr lang="fr-FR" sz="2400" b="1" i="1" dirty="0"/>
              <a:t>d’abord </a:t>
            </a:r>
            <a:r>
              <a:rPr lang="fr-FR" sz="2400" i="1" dirty="0"/>
              <a:t>comme </a:t>
            </a:r>
            <a:r>
              <a:rPr lang="fr-FR" sz="2400" b="1" i="1" dirty="0"/>
              <a:t>10 dizaines d’unités puis cent unités</a:t>
            </a:r>
            <a:r>
              <a:rPr lang="fr-FR" sz="2400" i="1" dirty="0"/>
              <a:t>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7E08-549B-4F6C-A115-D48E5D753AEF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453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6142" y="290944"/>
            <a:ext cx="11409756" cy="5500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94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25782" y="152259"/>
            <a:ext cx="8659091" cy="659427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35927" y="4752108"/>
            <a:ext cx="2784764" cy="845127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dirty="0" smtClean="0">
                <a:solidFill>
                  <a:schemeClr val="tx1"/>
                </a:solidFill>
              </a:rPr>
              <a:t>Seconde utilisation de la grande comptine pour le passage du 90. 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35927" y="3768435"/>
            <a:ext cx="2784764" cy="845127"/>
          </a:xfrm>
          <a:prstGeom prst="rect">
            <a:avLst/>
          </a:prstGeom>
          <a:solidFill>
            <a:srgbClr val="D0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dirty="0" smtClean="0">
                <a:solidFill>
                  <a:schemeClr val="tx1"/>
                </a:solidFill>
              </a:rPr>
              <a:t>Première utilisation de la grande comptine pour le passage du 70. </a:t>
            </a:r>
            <a:endParaRPr lang="fr-F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1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5127" y="278824"/>
            <a:ext cx="10515600" cy="715530"/>
          </a:xfrm>
        </p:spPr>
        <p:txBody>
          <a:bodyPr/>
          <a:lstStyle/>
          <a:p>
            <a:r>
              <a:rPr lang="fr-FR" dirty="0" smtClean="0"/>
              <a:t>Suite de la progression à partir des Repères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823999"/>
              </p:ext>
            </p:extLst>
          </p:nvPr>
        </p:nvGraphicFramePr>
        <p:xfrm>
          <a:off x="838200" y="1825625"/>
          <a:ext cx="10515600" cy="1368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21972114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680262048"/>
                    </a:ext>
                  </a:extLst>
                </a:gridCol>
              </a:tblGrid>
              <a:tr h="62663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CE1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CE2</a:t>
                      </a:r>
                      <a:endParaRPr lang="fr-F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832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Consolidation de la centaine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Travail avec les milliers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406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Utilisation de la centaine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222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45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178" y="717261"/>
            <a:ext cx="10531531" cy="550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71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218" y="994354"/>
            <a:ext cx="10154706" cy="540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5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Un autre regard sur la numération orale </a:t>
            </a:r>
            <a:br>
              <a:rPr lang="fr-FR" sz="3600" dirty="0"/>
            </a:br>
            <a:r>
              <a:rPr lang="fr-FR" sz="3600" dirty="0"/>
              <a:t>Eric MOUNIER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7091" y="1825625"/>
            <a:ext cx="1166552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Insister sur les </a:t>
            </a:r>
            <a:r>
              <a:rPr lang="fr-FR" sz="2400" b="1" dirty="0"/>
              <a:t>régularités</a:t>
            </a:r>
            <a:r>
              <a:rPr lang="fr-FR" sz="2400" dirty="0"/>
              <a:t> et non sur ce qui apparait généralement comme des irrégularités </a:t>
            </a:r>
            <a:r>
              <a:rPr lang="fr-FR" sz="2400" dirty="0" smtClean="0"/>
              <a:t>en </a:t>
            </a:r>
            <a:r>
              <a:rPr lang="fr-FR" sz="2400" dirty="0"/>
              <a:t>faisant prendre conscience aux élèves de : </a:t>
            </a:r>
          </a:p>
          <a:p>
            <a:pPr marL="0" indent="0" algn="ctr">
              <a:buNone/>
            </a:pPr>
            <a:endParaRPr lang="fr-FR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la </a:t>
            </a:r>
            <a:r>
              <a:rPr lang="fr-FR" b="1" dirty="0"/>
              <a:t>petite comptine  : </a:t>
            </a:r>
            <a:r>
              <a:rPr lang="fr-FR" dirty="0"/>
              <a:t>un, deux, trois, quatre, cinq, six, sept, huit, neuf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la </a:t>
            </a:r>
            <a:r>
              <a:rPr lang="fr-FR" b="1" dirty="0"/>
              <a:t>grande comptine </a:t>
            </a:r>
            <a:r>
              <a:rPr lang="fr-FR" dirty="0"/>
              <a:t>: un, deux, trois, quatre, cinq, six, sept, huit, neuf, dix, onze, douze, treize quatorze, quinze, seize, dix-sept, dix-huit, dix-neuf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7E08-549B-4F6C-A115-D48E5D753AE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24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52945" y="59144"/>
            <a:ext cx="9573491" cy="6479768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7E08-549B-4F6C-A115-D48E5D753AE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34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8472" y="332657"/>
            <a:ext cx="9759846" cy="6388818"/>
          </a:xfrm>
        </p:spPr>
        <p:txBody>
          <a:bodyPr>
            <a:normAutofit fontScale="55000" lnSpcReduction="20000"/>
          </a:bodyPr>
          <a:lstStyle/>
          <a:p>
            <a:endParaRPr lang="fr-FR" b="1" dirty="0"/>
          </a:p>
          <a:p>
            <a:pPr marL="0" indent="0" algn="ctr">
              <a:buNone/>
            </a:pPr>
            <a:r>
              <a:rPr lang="fr-FR" b="1" dirty="0" smtClean="0"/>
              <a:t>Position et unités décimales</a:t>
            </a:r>
            <a:endParaRPr lang="fr-FR" b="1" dirty="0"/>
          </a:p>
          <a:p>
            <a:endParaRPr lang="fr-FR" b="1" dirty="0"/>
          </a:p>
          <a:p>
            <a:endParaRPr lang="fr-FR" b="1" dirty="0"/>
          </a:p>
          <a:p>
            <a:endParaRPr lang="fr-FR" b="1" dirty="0"/>
          </a:p>
          <a:p>
            <a:endParaRPr lang="fr-FR" b="1" dirty="0"/>
          </a:p>
          <a:p>
            <a:endParaRPr lang="fr-FR" b="1" dirty="0"/>
          </a:p>
          <a:p>
            <a:endParaRPr lang="fr-FR" b="1" dirty="0"/>
          </a:p>
          <a:p>
            <a:pPr marL="0" indent="0">
              <a:buNone/>
            </a:pPr>
            <a:endParaRPr lang="fr-FR" b="1" dirty="0"/>
          </a:p>
          <a:p>
            <a:pPr>
              <a:lnSpc>
                <a:spcPct val="120000"/>
              </a:lnSpc>
            </a:pPr>
            <a:r>
              <a:rPr lang="fr-FR" sz="3600" b="1" dirty="0"/>
              <a:t>Le principe de position </a:t>
            </a:r>
            <a:r>
              <a:rPr lang="fr-FR" sz="3600" dirty="0"/>
              <a:t>: 2 n’a pas la même valeur dans les nombres 233 et 323 ; sa valeur dépend de sa position dans l’écriture chiffrée du nombre :  </a:t>
            </a:r>
          </a:p>
          <a:p>
            <a:pPr lvl="1">
              <a:lnSpc>
                <a:spcPct val="120000"/>
              </a:lnSpc>
            </a:pPr>
            <a:r>
              <a:rPr lang="fr-FR" sz="3300" dirty="0"/>
              <a:t>dans 233, le signe 2 vaut 2 centaines donc 200 unités, </a:t>
            </a:r>
          </a:p>
          <a:p>
            <a:pPr lvl="1">
              <a:lnSpc>
                <a:spcPct val="120000"/>
              </a:lnSpc>
            </a:pPr>
            <a:r>
              <a:rPr lang="fr-FR" sz="3300" dirty="0"/>
              <a:t>dans 323, le signe 2 vaut 2 dizaines donc 20 unités. </a:t>
            </a:r>
          </a:p>
          <a:p>
            <a:pPr>
              <a:lnSpc>
                <a:spcPct val="120000"/>
              </a:lnSpc>
            </a:pPr>
            <a:endParaRPr lang="fr-FR" dirty="0"/>
          </a:p>
          <a:p>
            <a:pPr>
              <a:lnSpc>
                <a:spcPct val="120000"/>
              </a:lnSpc>
            </a:pPr>
            <a:r>
              <a:rPr lang="fr-FR" sz="3600" dirty="0"/>
              <a:t>L</a:t>
            </a:r>
            <a:r>
              <a:rPr lang="fr-FR" sz="3600" b="1" dirty="0"/>
              <a:t>e principe du rapport de dix entre les différentes unités décimales : </a:t>
            </a:r>
            <a:r>
              <a:rPr lang="fr-FR" sz="3600" dirty="0"/>
              <a:t>la valeur d'un chiffre est dix fois plus petite que celle du chiffre écrit immédiatement à sa gauche et dix fois plus grande que celle du chiffre qui est écrit </a:t>
            </a:r>
            <a:r>
              <a:rPr lang="fr-FR" sz="3300" dirty="0"/>
              <a:t>immédiatement à sa droite, ainsi</a:t>
            </a:r>
          </a:p>
          <a:p>
            <a:pPr lvl="1">
              <a:lnSpc>
                <a:spcPct val="120000"/>
              </a:lnSpc>
            </a:pPr>
            <a:r>
              <a:rPr lang="fr-FR" sz="3300" dirty="0">
                <a:solidFill>
                  <a:prstClr val="black"/>
                </a:solidFill>
              </a:rPr>
              <a:t>dans 233, le chiffre 2 vaut </a:t>
            </a:r>
            <a:r>
              <a:rPr lang="fr-FR" sz="3300" b="1" dirty="0">
                <a:solidFill>
                  <a:prstClr val="black"/>
                </a:solidFill>
              </a:rPr>
              <a:t>2 centaines donc 20 dizaines</a:t>
            </a:r>
            <a:r>
              <a:rPr lang="fr-FR" sz="3300" dirty="0">
                <a:solidFill>
                  <a:prstClr val="black"/>
                </a:solidFill>
              </a:rPr>
              <a:t>, </a:t>
            </a:r>
          </a:p>
          <a:p>
            <a:pPr lvl="1">
              <a:lnSpc>
                <a:spcPct val="120000"/>
              </a:lnSpc>
            </a:pPr>
            <a:r>
              <a:rPr lang="fr-FR" sz="3300" dirty="0">
                <a:solidFill>
                  <a:prstClr val="black"/>
                </a:solidFill>
              </a:rPr>
              <a:t>dans 323, le chiffre 2 vaut </a:t>
            </a:r>
            <a:r>
              <a:rPr lang="fr-FR" sz="3300" b="1" dirty="0">
                <a:solidFill>
                  <a:prstClr val="black"/>
                </a:solidFill>
              </a:rPr>
              <a:t>2 dizaines donc 20 unités</a:t>
            </a:r>
            <a:r>
              <a:rPr lang="fr-FR" sz="3300" dirty="0">
                <a:solidFill>
                  <a:prstClr val="black"/>
                </a:solidFill>
              </a:rPr>
              <a:t>. 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2" t="29508" r="5817" b="25866"/>
          <a:stretch/>
        </p:blipFill>
        <p:spPr bwMode="auto">
          <a:xfrm>
            <a:off x="3071664" y="836713"/>
            <a:ext cx="5645150" cy="19475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7E08-549B-4F6C-A115-D48E5D753AEF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695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580</Words>
  <Application>Microsoft Office PowerPoint</Application>
  <PresentationFormat>Grand écran</PresentationFormat>
  <Paragraphs>60</Paragraphs>
  <Slides>10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Thème Office</vt:lpstr>
      <vt:lpstr>De la suite numérique au concept de nombre La numération écrite chiffrée </vt:lpstr>
      <vt:lpstr>Présentation PowerPoint</vt:lpstr>
      <vt:lpstr>Présentation PowerPoint</vt:lpstr>
      <vt:lpstr>Suite de la progression à partir des Repères</vt:lpstr>
      <vt:lpstr>Présentation PowerPoint</vt:lpstr>
      <vt:lpstr>Présentation PowerPoint</vt:lpstr>
      <vt:lpstr>Un autre regard sur la numération orale  Eric MOUNIER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</dc:title>
  <dc:creator>IEN ARGENTAN</dc:creator>
  <cp:lastModifiedBy>CPNUMARG</cp:lastModifiedBy>
  <cp:revision>13</cp:revision>
  <dcterms:created xsi:type="dcterms:W3CDTF">2019-11-19T17:39:40Z</dcterms:created>
  <dcterms:modified xsi:type="dcterms:W3CDTF">2021-09-13T20:19:08Z</dcterms:modified>
</cp:coreProperties>
</file>