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9" r:id="rId6"/>
    <p:sldId id="272" r:id="rId7"/>
    <p:sldId id="260" r:id="rId8"/>
    <p:sldId id="266" r:id="rId9"/>
    <p:sldId id="264" r:id="rId10"/>
    <p:sldId id="261" r:id="rId11"/>
  </p:sldIdLst>
  <p:sldSz cx="9144000" cy="5143500" type="screen16x9"/>
  <p:notesSz cx="7104063" cy="102346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7E6"/>
          </a:solidFill>
        </a:fill>
      </a:tcStyle>
    </a:wholeTbl>
    <a:band2H>
      <a:tcTxStyle/>
      <a:tcStyle>
        <a:tcBdr/>
        <a:fill>
          <a:solidFill>
            <a:srgbClr val="E7EC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E2CD"/>
          </a:solidFill>
        </a:fill>
      </a:tcStyle>
    </a:wholeTbl>
    <a:band2H>
      <a:tcTxStyle/>
      <a:tcStyle>
        <a:tcBdr/>
        <a:fill>
          <a:solidFill>
            <a:srgbClr val="ED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CCCC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5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DBCE3-ECF0-4A80-8085-1B643FCD1D20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D5054-4B21-401F-BBBB-2A4D18B1F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36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prstGeom prst="rect">
            <a:avLst/>
          </a:prstGeom>
        </p:spPr>
        <p:txBody>
          <a:bodyPr lIns="95088" tIns="47544" rIns="95088" bIns="47544"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xfrm>
            <a:off x="947209" y="4861442"/>
            <a:ext cx="5209647" cy="4605576"/>
          </a:xfrm>
          <a:prstGeom prst="rect">
            <a:avLst/>
          </a:prstGeom>
        </p:spPr>
        <p:txBody>
          <a:bodyPr lIns="95088" tIns="47544" rIns="95088" bIns="47544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/>
          <p:cNvSpPr txBox="1"/>
          <p:nvPr/>
        </p:nvSpPr>
        <p:spPr>
          <a:xfrm>
            <a:off x="201549" y="4396999"/>
            <a:ext cx="2688002" cy="380235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/>
          <a:lstStyle/>
          <a:p>
            <a:endParaRPr/>
          </a:p>
        </p:txBody>
      </p:sp>
      <p:pic>
        <p:nvPicPr>
          <p:cNvPr id="14" name="Shape 10" descr="Shape 10"/>
          <p:cNvPicPr>
            <a:picLocks noChangeAspect="1"/>
          </p:cNvPicPr>
          <p:nvPr/>
        </p:nvPicPr>
        <p:blipFill>
          <a:blip r:embed="rId3">
            <a:extLst/>
          </a:blip>
          <a:srcRect l="55211"/>
          <a:stretch>
            <a:fillRect/>
          </a:stretch>
        </p:blipFill>
        <p:spPr>
          <a:xfrm>
            <a:off x="1" y="0"/>
            <a:ext cx="4095678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e du titre"/>
          <p:cNvSpPr txBox="1">
            <a:spLocks noGrp="1"/>
          </p:cNvSpPr>
          <p:nvPr>
            <p:ph type="title"/>
          </p:nvPr>
        </p:nvSpPr>
        <p:spPr>
          <a:xfrm>
            <a:off x="3208124" y="3287224"/>
            <a:ext cx="5250301" cy="115980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50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t>Texte du titre</a:t>
            </a:r>
          </a:p>
        </p:txBody>
      </p:sp>
      <p:sp>
        <p:nvSpPr>
          <p:cNvPr id="1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19600" y="4536137"/>
            <a:ext cx="2133600" cy="462251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half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63" descr="Shape 63"/>
          <p:cNvPicPr>
            <a:picLocks noChangeAspect="1"/>
          </p:cNvPicPr>
          <p:nvPr/>
        </p:nvPicPr>
        <p:blipFill>
          <a:blip r:embed="rId3">
            <a:extLst/>
          </a:blip>
          <a:srcRect l="27161"/>
          <a:stretch>
            <a:fillRect/>
          </a:stretch>
        </p:blipFill>
        <p:spPr>
          <a:xfrm>
            <a:off x="0" y="0"/>
            <a:ext cx="6660553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64"/>
          <p:cNvSpPr txBox="1"/>
          <p:nvPr/>
        </p:nvSpPr>
        <p:spPr>
          <a:xfrm>
            <a:off x="176149" y="4714499"/>
            <a:ext cx="2688002" cy="38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r>
              <a:t>bit.ly/MusicalSpheros</a:t>
            </a:r>
          </a:p>
        </p:txBody>
      </p:sp>
      <p:sp>
        <p:nvSpPr>
          <p:cNvPr id="11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579460" y="4639326"/>
            <a:ext cx="449824" cy="462251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+ 2 column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31" descr="Shape 3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9525" y="0"/>
            <a:ext cx="10913027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xte du titre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1" cy="8574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>
                <a:latin typeface="Lato Hairline"/>
                <a:ea typeface="Lato Hairline"/>
                <a:cs typeface="Lato Hairline"/>
                <a:sym typeface="Lato Hairline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2211825"/>
            <a:ext cx="2675101" cy="2637901"/>
          </a:xfrm>
          <a:prstGeom prst="rect">
            <a:avLst/>
          </a:prstGeom>
        </p:spPr>
        <p:txBody>
          <a:bodyPr>
            <a:normAutofit/>
          </a:bodyPr>
          <a:lstStyle>
            <a:lvl1pPr indent="-330200">
              <a:buSzPts val="1600"/>
              <a:defRPr sz="1600"/>
            </a:lvl1pPr>
            <a:lvl2pPr indent="-330200">
              <a:buSzPts val="1600"/>
              <a:defRPr sz="1600"/>
            </a:lvl2pPr>
            <a:lvl3pPr indent="-330200">
              <a:buSzPts val="1600"/>
              <a:defRPr sz="1600"/>
            </a:lvl3pPr>
            <a:lvl4pPr indent="-330200">
              <a:buSzPts val="1600"/>
              <a:defRPr sz="1600"/>
            </a:lvl4pPr>
            <a:lvl5pPr indent="-330200">
              <a:buSzPts val="1600"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4" name="Shape 34"/>
          <p:cNvSpPr txBox="1">
            <a:spLocks noGrp="1"/>
          </p:cNvSpPr>
          <p:nvPr>
            <p:ph type="body" sz="quarter" idx="13"/>
          </p:nvPr>
        </p:nvSpPr>
        <p:spPr>
          <a:xfrm>
            <a:off x="3293405" y="2211825"/>
            <a:ext cx="2675102" cy="2637901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330200">
              <a:buSzPts val="1600"/>
              <a:defRPr sz="1600"/>
            </a:pPr>
            <a:endParaRPr/>
          </a:p>
        </p:txBody>
      </p:sp>
      <p:sp>
        <p:nvSpPr>
          <p:cNvPr id="12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579460" y="4639326"/>
            <a:ext cx="449824" cy="462251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14" descr="Shape 14"/>
          <p:cNvPicPr>
            <a:picLocks noChangeAspect="1"/>
          </p:cNvPicPr>
          <p:nvPr/>
        </p:nvPicPr>
        <p:blipFill>
          <a:blip r:embed="rId3">
            <a:extLst/>
          </a:blip>
          <a:srcRect r="49954"/>
          <a:stretch>
            <a:fillRect/>
          </a:stretch>
        </p:blipFill>
        <p:spPr>
          <a:xfrm>
            <a:off x="4567925" y="0"/>
            <a:ext cx="4576075" cy="5143525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15"/>
          <p:cNvSpPr/>
          <p:nvPr/>
        </p:nvSpPr>
        <p:spPr>
          <a:xfrm>
            <a:off x="-1" y="-150"/>
            <a:ext cx="5300702" cy="5143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" name="Texte du titre"/>
          <p:cNvSpPr txBox="1">
            <a:spLocks noGrp="1"/>
          </p:cNvSpPr>
          <p:nvPr>
            <p:ph type="title"/>
          </p:nvPr>
        </p:nvSpPr>
        <p:spPr>
          <a:xfrm>
            <a:off x="685800" y="2878750"/>
            <a:ext cx="3914700" cy="1159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du titre</a:t>
            </a:r>
          </a:p>
        </p:txBody>
      </p:sp>
      <p:sp>
        <p:nvSpPr>
          <p:cNvPr id="26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85800" y="4135454"/>
            <a:ext cx="3914700" cy="7848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>
              <a:spcBef>
                <a:spcPts val="0"/>
              </a:spcBef>
              <a:buClrTx/>
              <a:buSzTx/>
              <a:buFontTx/>
              <a:buNone/>
              <a:defRPr sz="1400"/>
            </a:lvl1pPr>
            <a:lvl2pPr marL="342900" indent="228600">
              <a:spcBef>
                <a:spcPts val="0"/>
              </a:spcBef>
              <a:buClrTx/>
              <a:buSzTx/>
              <a:buFontTx/>
              <a:buNone/>
              <a:defRPr sz="1400"/>
            </a:lvl2pPr>
            <a:lvl3pPr marL="342900" indent="685800">
              <a:spcBef>
                <a:spcPts val="0"/>
              </a:spcBef>
              <a:buClrTx/>
              <a:buSzTx/>
              <a:buFontTx/>
              <a:buNone/>
              <a:defRPr sz="1400"/>
            </a:lvl3pPr>
            <a:lvl4pPr marL="342900" indent="1143000">
              <a:spcBef>
                <a:spcPts val="0"/>
              </a:spcBef>
              <a:buClrTx/>
              <a:buSzTx/>
              <a:buFontTx/>
              <a:buNone/>
              <a:defRPr sz="1400"/>
            </a:lvl4pPr>
            <a:lvl5pPr marL="342900" indent="1600200">
              <a:spcBef>
                <a:spcPts val="0"/>
              </a:spcBef>
              <a:buClrTx/>
              <a:buSzTx/>
              <a:buFontTx/>
              <a:buNone/>
              <a:defRPr sz="1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7" name="Shape 18"/>
          <p:cNvSpPr txBox="1"/>
          <p:nvPr/>
        </p:nvSpPr>
        <p:spPr>
          <a:xfrm>
            <a:off x="176149" y="4714499"/>
            <a:ext cx="2688002" cy="38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r>
              <a:t>bit.ly/MusicalSpheros</a:t>
            </a:r>
          </a:p>
        </p:txBody>
      </p:sp>
      <p:sp>
        <p:nvSpPr>
          <p:cNvPr id="2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19600" y="4536137"/>
            <a:ext cx="2133600" cy="462251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20" descr="Shape 2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12"/>
            <a:ext cx="9144000" cy="5143514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2483349" y="836125"/>
            <a:ext cx="4177202" cy="3471301"/>
          </a:xfrm>
          <a:prstGeom prst="rect">
            <a:avLst/>
          </a:prstGeom>
        </p:spPr>
        <p:txBody>
          <a:bodyPr anchor="ctr">
            <a:normAutofit/>
          </a:bodyPr>
          <a:lstStyle>
            <a:lvl1pPr indent="-381000" algn="ctr">
              <a:buClr>
                <a:srgbClr val="FFFFFF"/>
              </a:buClr>
              <a:buSzPts val="2400"/>
              <a:defRPr sz="2400" i="1">
                <a:solidFill>
                  <a:srgbClr val="FFFFFF"/>
                </a:solidFill>
              </a:defRPr>
            </a:lvl1pPr>
            <a:lvl2pPr indent="-381000" algn="ctr">
              <a:buClr>
                <a:srgbClr val="FFFFFF"/>
              </a:buClr>
              <a:buSzPts val="2400"/>
              <a:defRPr sz="2400" i="1">
                <a:solidFill>
                  <a:srgbClr val="FFFFFF"/>
                </a:solidFill>
              </a:defRPr>
            </a:lvl2pPr>
            <a:lvl3pPr indent="-381000" algn="ctr">
              <a:buClr>
                <a:srgbClr val="FFFFFF"/>
              </a:buClr>
              <a:buSzPts val="2400"/>
              <a:defRPr sz="2400" i="1">
                <a:solidFill>
                  <a:srgbClr val="FFFFFF"/>
                </a:solidFill>
              </a:defRPr>
            </a:lvl3pPr>
            <a:lvl4pPr indent="-381000" algn="ctr">
              <a:buClr>
                <a:srgbClr val="FFFFFF"/>
              </a:buClr>
              <a:buSzPts val="2400"/>
              <a:defRPr sz="2400" i="1">
                <a:solidFill>
                  <a:srgbClr val="FFFFFF"/>
                </a:solidFill>
              </a:defRPr>
            </a:lvl4pPr>
            <a:lvl5pPr indent="-381000" algn="ctr">
              <a:buClr>
                <a:srgbClr val="FFFFFF"/>
              </a:buClr>
              <a:buSzPts val="2400"/>
              <a:defRPr sz="2400" i="1">
                <a:solidFill>
                  <a:srgbClr val="FFFFFF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+ 1 colum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25" descr="Shape 2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07442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Texte du titre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1" cy="857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du titre</a:t>
            </a:r>
          </a:p>
        </p:txBody>
      </p:sp>
      <p:sp>
        <p:nvSpPr>
          <p:cNvPr id="46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57200" y="2244400"/>
            <a:ext cx="5511301" cy="26052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579460" y="4639326"/>
            <a:ext cx="449824" cy="462251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+ 3 column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38" descr="Shape 3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5926" y="-30251"/>
            <a:ext cx="10807374" cy="5173752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Texte du titre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1" cy="857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du titre</a:t>
            </a:r>
          </a:p>
        </p:txBody>
      </p:sp>
      <p:sp>
        <p:nvSpPr>
          <p:cNvPr id="6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89774" y="2312474"/>
            <a:ext cx="1831502" cy="2613301"/>
          </a:xfrm>
          <a:prstGeom prst="rect">
            <a:avLst/>
          </a:prstGeom>
        </p:spPr>
        <p:txBody>
          <a:bodyPr>
            <a:normAutofit/>
          </a:bodyPr>
          <a:lstStyle>
            <a:lvl1pPr indent="-304800">
              <a:buSzPts val="1200"/>
              <a:defRPr sz="1200"/>
            </a:lvl1pPr>
            <a:lvl2pPr indent="-304800">
              <a:buSzPts val="1200"/>
              <a:defRPr sz="1200"/>
            </a:lvl2pPr>
            <a:lvl3pPr indent="-304800">
              <a:buSzPts val="1200"/>
              <a:defRPr sz="1200"/>
            </a:lvl3pPr>
            <a:lvl4pPr indent="-304800">
              <a:buSzPts val="1200"/>
              <a:defRPr sz="1200"/>
            </a:lvl4pPr>
            <a:lvl5pPr indent="-304800">
              <a:buSzPts val="1200"/>
              <a:defRPr sz="1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9" name="Shape 41"/>
          <p:cNvSpPr txBox="1">
            <a:spLocks noGrp="1"/>
          </p:cNvSpPr>
          <p:nvPr>
            <p:ph type="body" sz="quarter" idx="13"/>
          </p:nvPr>
        </p:nvSpPr>
        <p:spPr>
          <a:xfrm>
            <a:off x="2415135" y="2312474"/>
            <a:ext cx="1831501" cy="2613301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304800">
              <a:buSzPts val="1200"/>
              <a:defRPr sz="1200"/>
            </a:pPr>
            <a:endParaRPr/>
          </a:p>
        </p:txBody>
      </p:sp>
      <p:sp>
        <p:nvSpPr>
          <p:cNvPr id="70" name="Shape 42"/>
          <p:cNvSpPr txBox="1">
            <a:spLocks noGrp="1"/>
          </p:cNvSpPr>
          <p:nvPr>
            <p:ph type="body" sz="quarter" idx="14"/>
          </p:nvPr>
        </p:nvSpPr>
        <p:spPr>
          <a:xfrm>
            <a:off x="4340497" y="2312474"/>
            <a:ext cx="1831501" cy="2613301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304800">
              <a:buSzPts val="1200"/>
              <a:defRPr sz="1200"/>
            </a:pPr>
            <a:endParaRPr/>
          </a:p>
        </p:txBody>
      </p:sp>
      <p:sp>
        <p:nvSpPr>
          <p:cNvPr id="7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579460" y="4639326"/>
            <a:ext cx="449824" cy="462251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46" descr="Shape 4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Texte du titre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1" cy="857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du titre</a:t>
            </a:r>
          </a:p>
        </p:txBody>
      </p:sp>
      <p:sp>
        <p:nvSpPr>
          <p:cNvPr id="80" name="Shape 49"/>
          <p:cNvSpPr txBox="1"/>
          <p:nvPr/>
        </p:nvSpPr>
        <p:spPr>
          <a:xfrm>
            <a:off x="176149" y="4714499"/>
            <a:ext cx="2688002" cy="38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r>
              <a:t>bit.ly/MusicalSpheros</a:t>
            </a:r>
          </a:p>
        </p:txBody>
      </p:sp>
      <p:sp>
        <p:nvSpPr>
          <p:cNvPr id="8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579460" y="4639326"/>
            <a:ext cx="449824" cy="462251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51" descr="Shape 5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5926" y="0"/>
            <a:ext cx="10485327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4406308"/>
            <a:ext cx="8229600" cy="5196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838200" indent="-266700">
              <a:spcBef>
                <a:spcPts val="300"/>
              </a:spcBef>
              <a:buClrTx/>
              <a:buSzPts val="1400"/>
              <a:buFontTx/>
              <a:defRPr sz="1400"/>
            </a:lvl2pPr>
            <a:lvl3pPr marL="1295400" indent="-266700">
              <a:spcBef>
                <a:spcPts val="300"/>
              </a:spcBef>
              <a:buClrTx/>
              <a:buSzPts val="1400"/>
              <a:buFontTx/>
              <a:defRPr sz="1400"/>
            </a:lvl3pPr>
            <a:lvl4pPr marL="1752600" indent="-266700">
              <a:spcBef>
                <a:spcPts val="300"/>
              </a:spcBef>
              <a:buClrTx/>
              <a:buSzPts val="1400"/>
              <a:buFontTx/>
              <a:defRPr sz="1400"/>
            </a:lvl4pPr>
            <a:lvl5pPr marL="2209800" indent="-266700">
              <a:spcBef>
                <a:spcPts val="300"/>
              </a:spcBef>
              <a:buClrTx/>
              <a:buSzPts val="1400"/>
              <a:buFontTx/>
              <a:defRPr sz="1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579460" y="4639326"/>
            <a:ext cx="449824" cy="462251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rectangle"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60"/>
          <p:cNvSpPr txBox="1"/>
          <p:nvPr/>
        </p:nvSpPr>
        <p:spPr>
          <a:xfrm rot="16200000">
            <a:off x="-1088784" y="3551783"/>
            <a:ext cx="26880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r>
              <a:t>bit.ly/MusicalSpheros</a:t>
            </a:r>
          </a:p>
        </p:txBody>
      </p:sp>
      <p:sp>
        <p:nvSpPr>
          <p:cNvPr id="10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19600" y="4536137"/>
            <a:ext cx="2133600" cy="462251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6" descr="Shape 56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0" y="0"/>
            <a:ext cx="9144000" cy="514351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58"/>
          <p:cNvSpPr txBox="1"/>
          <p:nvPr/>
        </p:nvSpPr>
        <p:spPr>
          <a:xfrm>
            <a:off x="176149" y="4714499"/>
            <a:ext cx="2688002" cy="38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r>
              <a:t>bit.ly/MusicalSpheros</a:t>
            </a:r>
          </a:p>
        </p:txBody>
      </p:sp>
      <p:sp>
        <p:nvSpPr>
          <p:cNvPr id="4" name="Texte du titre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 anchor="b"/>
          <a:lstStyle/>
          <a:p>
            <a:r>
              <a:t>Texte du titre</a:t>
            </a:r>
          </a:p>
        </p:txBody>
      </p:sp>
      <p:sp>
        <p:nvSpPr>
          <p:cNvPr id="5" name="Texte niveau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347088" y="4639326"/>
            <a:ext cx="449824" cy="462251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ctr"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434343"/>
          </a:solidFill>
          <a:uFillTx/>
          <a:latin typeface="Lato"/>
          <a:ea typeface="Lato"/>
          <a:cs typeface="Lato"/>
          <a:sym typeface="Lato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434343"/>
          </a:solidFill>
          <a:uFillTx/>
          <a:latin typeface="Lato"/>
          <a:ea typeface="Lato"/>
          <a:cs typeface="Lato"/>
          <a:sym typeface="Lato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434343"/>
          </a:solidFill>
          <a:uFillTx/>
          <a:latin typeface="Lato"/>
          <a:ea typeface="Lato"/>
          <a:cs typeface="Lato"/>
          <a:sym typeface="Lato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434343"/>
          </a:solidFill>
          <a:uFillTx/>
          <a:latin typeface="Lato"/>
          <a:ea typeface="Lato"/>
          <a:cs typeface="Lato"/>
          <a:sym typeface="Lato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434343"/>
          </a:solidFill>
          <a:uFillTx/>
          <a:latin typeface="Lato"/>
          <a:ea typeface="Lato"/>
          <a:cs typeface="Lato"/>
          <a:sym typeface="Lato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434343"/>
          </a:solidFill>
          <a:uFillTx/>
          <a:latin typeface="Lato"/>
          <a:ea typeface="Lato"/>
          <a:cs typeface="Lato"/>
          <a:sym typeface="Lato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434343"/>
          </a:solidFill>
          <a:uFillTx/>
          <a:latin typeface="Lato"/>
          <a:ea typeface="Lato"/>
          <a:cs typeface="Lato"/>
          <a:sym typeface="Lato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434343"/>
          </a:solidFill>
          <a:uFillTx/>
          <a:latin typeface="Lato"/>
          <a:ea typeface="Lato"/>
          <a:cs typeface="Lato"/>
          <a:sym typeface="Lato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434343"/>
          </a:solidFill>
          <a:uFillTx/>
          <a:latin typeface="Lato"/>
          <a:ea typeface="Lato"/>
          <a:cs typeface="Lato"/>
          <a:sym typeface="Lato"/>
        </a:defRPr>
      </a:lvl9pPr>
    </p:titleStyle>
    <p:bodyStyle>
      <a:lvl1pPr marL="4572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B7B7B7"/>
        </a:buClr>
        <a:buSzPts val="1800"/>
        <a:buFont typeface="Helvetica"/>
        <a:buChar char="×"/>
        <a:tabLst/>
        <a:defRPr sz="1800" b="0" i="0" u="none" strike="noStrike" cap="none" spc="0" baseline="0">
          <a:ln>
            <a:noFill/>
          </a:ln>
          <a:solidFill>
            <a:srgbClr val="666666"/>
          </a:solidFill>
          <a:uFillTx/>
          <a:latin typeface="Lato Light"/>
          <a:ea typeface="Lato Light"/>
          <a:cs typeface="Lato Light"/>
          <a:sym typeface="Lato Light"/>
        </a:defRPr>
      </a:lvl1pPr>
      <a:lvl2pPr marL="9144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B7B7B7"/>
        </a:buClr>
        <a:buSzPts val="1800"/>
        <a:buFont typeface="Helvetica"/>
        <a:buChar char="×"/>
        <a:tabLst/>
        <a:defRPr sz="1800" b="0" i="0" u="none" strike="noStrike" cap="none" spc="0" baseline="0">
          <a:ln>
            <a:noFill/>
          </a:ln>
          <a:solidFill>
            <a:srgbClr val="666666"/>
          </a:solidFill>
          <a:uFillTx/>
          <a:latin typeface="Lato Light"/>
          <a:ea typeface="Lato Light"/>
          <a:cs typeface="Lato Light"/>
          <a:sym typeface="Lato Light"/>
        </a:defRPr>
      </a:lvl2pPr>
      <a:lvl3pPr marL="13716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B7B7B7"/>
        </a:buClr>
        <a:buSzPts val="1800"/>
        <a:buFont typeface="Helvetica"/>
        <a:buChar char="×"/>
        <a:tabLst/>
        <a:defRPr sz="1800" b="0" i="0" u="none" strike="noStrike" cap="none" spc="0" baseline="0">
          <a:ln>
            <a:noFill/>
          </a:ln>
          <a:solidFill>
            <a:srgbClr val="666666"/>
          </a:solidFill>
          <a:uFillTx/>
          <a:latin typeface="Lato Light"/>
          <a:ea typeface="Lato Light"/>
          <a:cs typeface="Lato Light"/>
          <a:sym typeface="Lato Light"/>
        </a:defRPr>
      </a:lvl3pPr>
      <a:lvl4pPr marL="18288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B7B7B7"/>
        </a:buClr>
        <a:buSzPts val="1800"/>
        <a:buFont typeface="Helvetica"/>
        <a:buChar char="×"/>
        <a:tabLst/>
        <a:defRPr sz="1800" b="0" i="0" u="none" strike="noStrike" cap="none" spc="0" baseline="0">
          <a:ln>
            <a:noFill/>
          </a:ln>
          <a:solidFill>
            <a:srgbClr val="666666"/>
          </a:solidFill>
          <a:uFillTx/>
          <a:latin typeface="Lato Light"/>
          <a:ea typeface="Lato Light"/>
          <a:cs typeface="Lato Light"/>
          <a:sym typeface="Lato Light"/>
        </a:defRPr>
      </a:lvl4pPr>
      <a:lvl5pPr marL="22860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B7B7B7"/>
        </a:buClr>
        <a:buSzPts val="1800"/>
        <a:buFont typeface="Helvetica"/>
        <a:buChar char="○"/>
        <a:tabLst/>
        <a:defRPr sz="1800" b="0" i="0" u="none" strike="noStrike" cap="none" spc="0" baseline="0">
          <a:ln>
            <a:noFill/>
          </a:ln>
          <a:solidFill>
            <a:srgbClr val="666666"/>
          </a:solidFill>
          <a:uFillTx/>
          <a:latin typeface="Lato Light"/>
          <a:ea typeface="Lato Light"/>
          <a:cs typeface="Lato Light"/>
          <a:sym typeface="Lato Light"/>
        </a:defRPr>
      </a:lvl5pPr>
      <a:lvl6pPr marL="27432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B7B7B7"/>
        </a:buClr>
        <a:buSzPts val="1800"/>
        <a:buFont typeface="Helvetica"/>
        <a:buChar char="■"/>
        <a:tabLst/>
        <a:defRPr sz="1800" b="0" i="0" u="none" strike="noStrike" cap="none" spc="0" baseline="0">
          <a:ln>
            <a:noFill/>
          </a:ln>
          <a:solidFill>
            <a:srgbClr val="666666"/>
          </a:solidFill>
          <a:uFillTx/>
          <a:latin typeface="Lato Light"/>
          <a:ea typeface="Lato Light"/>
          <a:cs typeface="Lato Light"/>
          <a:sym typeface="Lato Light"/>
        </a:defRPr>
      </a:lvl6pPr>
      <a:lvl7pPr marL="32004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B7B7B7"/>
        </a:buClr>
        <a:buSzPts val="1800"/>
        <a:buFont typeface="Helvetica"/>
        <a:buChar char="●"/>
        <a:tabLst/>
        <a:defRPr sz="1800" b="0" i="0" u="none" strike="noStrike" cap="none" spc="0" baseline="0">
          <a:ln>
            <a:noFill/>
          </a:ln>
          <a:solidFill>
            <a:srgbClr val="666666"/>
          </a:solidFill>
          <a:uFillTx/>
          <a:latin typeface="Lato Light"/>
          <a:ea typeface="Lato Light"/>
          <a:cs typeface="Lato Light"/>
          <a:sym typeface="Lato Light"/>
        </a:defRPr>
      </a:lvl7pPr>
      <a:lvl8pPr marL="36576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B7B7B7"/>
        </a:buClr>
        <a:buSzPts val="1800"/>
        <a:buFont typeface="Helvetica"/>
        <a:buChar char="○"/>
        <a:tabLst/>
        <a:defRPr sz="1800" b="0" i="0" u="none" strike="noStrike" cap="none" spc="0" baseline="0">
          <a:ln>
            <a:noFill/>
          </a:ln>
          <a:solidFill>
            <a:srgbClr val="666666"/>
          </a:solidFill>
          <a:uFillTx/>
          <a:latin typeface="Lato Light"/>
          <a:ea typeface="Lato Light"/>
          <a:cs typeface="Lato Light"/>
          <a:sym typeface="Lato Light"/>
        </a:defRPr>
      </a:lvl8pPr>
      <a:lvl9pPr marL="41148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B7B7B7"/>
        </a:buClr>
        <a:buSzPts val="1800"/>
        <a:buFont typeface="Helvetica"/>
        <a:buChar char="■"/>
        <a:tabLst/>
        <a:defRPr sz="1800" b="0" i="0" u="none" strike="noStrike" cap="none" spc="0" baseline="0">
          <a:ln>
            <a:noFill/>
          </a:ln>
          <a:solidFill>
            <a:srgbClr val="666666"/>
          </a:solidFill>
          <a:uFillTx/>
          <a:latin typeface="Lato Light"/>
          <a:ea typeface="Lato Light"/>
          <a:cs typeface="Lato Light"/>
          <a:sym typeface="Lato Light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77"/>
          <p:cNvSpPr txBox="1">
            <a:spLocks noGrp="1"/>
          </p:cNvSpPr>
          <p:nvPr>
            <p:ph type="title"/>
          </p:nvPr>
        </p:nvSpPr>
        <p:spPr>
          <a:xfrm>
            <a:off x="4120509" y="4502750"/>
            <a:ext cx="4852430" cy="53055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b="1">
                <a:latin typeface="Lato"/>
                <a:ea typeface="Lato"/>
                <a:cs typeface="Lato"/>
                <a:sym typeface="Lato"/>
              </a:defRPr>
            </a:pPr>
            <a:r>
              <a:rPr lang="fr-FR" sz="1800" dirty="0" smtClean="0">
                <a:latin typeface="Kalam Light" panose="02000000000000000000"/>
                <a:cs typeface="Kalam Bold" panose="02000000000000000000" pitchFamily="2" charset="0"/>
              </a:rPr>
              <a:t>Groupe Départemental Numérique - DSDEN 61</a:t>
            </a:r>
            <a:endParaRPr sz="1800" dirty="0">
              <a:latin typeface="Kalam Light" panose="02000000000000000000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5" name="Shape 78"/>
          <p:cNvSpPr txBox="1"/>
          <p:nvPr/>
        </p:nvSpPr>
        <p:spPr>
          <a:xfrm>
            <a:off x="2680950" y="1351487"/>
            <a:ext cx="5819619" cy="1938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r">
              <a:defRPr sz="1800">
                <a:latin typeface="Lato"/>
                <a:ea typeface="Lato"/>
                <a:cs typeface="Lato"/>
                <a:sym typeface="Lato"/>
              </a:defRPr>
            </a:pPr>
            <a:endParaRPr lang="fr-FR" dirty="0">
              <a:solidFill>
                <a:schemeClr val="bg1"/>
              </a:solidFill>
              <a:latin typeface="Kalam Light"/>
            </a:endParaRPr>
          </a:p>
          <a:p>
            <a:pPr algn="r">
              <a:defRPr sz="1800">
                <a:latin typeface="Lato"/>
                <a:ea typeface="Lato"/>
                <a:cs typeface="Lato"/>
                <a:sym typeface="Lato"/>
              </a:defRPr>
            </a:pPr>
            <a:r>
              <a:rPr lang="fr-FR" sz="4800" dirty="0" smtClean="0">
                <a:solidFill>
                  <a:schemeClr val="bg1"/>
                </a:solidFill>
                <a:latin typeface="Kalam Light" panose="02000000000000000000"/>
                <a:cs typeface="Kalam Bold" panose="02000000000000000000" pitchFamily="2" charset="0"/>
              </a:rPr>
              <a:t>Les défis</a:t>
            </a:r>
            <a:br>
              <a:rPr lang="fr-FR" sz="4800" dirty="0" smtClean="0">
                <a:solidFill>
                  <a:schemeClr val="bg1"/>
                </a:solidFill>
                <a:latin typeface="Kalam Light" panose="02000000000000000000"/>
                <a:cs typeface="Kalam Bold" panose="02000000000000000000" pitchFamily="2" charset="0"/>
              </a:rPr>
            </a:br>
            <a:r>
              <a:rPr lang="fr-FR" sz="4800" i="1" dirty="0" smtClean="0">
                <a:solidFill>
                  <a:schemeClr val="bg1"/>
                </a:solidFill>
                <a:latin typeface="Kalam Light" panose="02000000000000000000"/>
                <a:cs typeface="Kalam Bold" panose="02000000000000000000" pitchFamily="2" charset="0"/>
              </a:rPr>
              <a:t>SPHERO</a:t>
            </a:r>
            <a:endParaRPr sz="4800" i="1" dirty="0">
              <a:solidFill>
                <a:schemeClr val="bg1"/>
              </a:solidFill>
              <a:latin typeface="Kalam Light" panose="02000000000000000000"/>
              <a:cs typeface="Kalam Bold" panose="02000000000000000000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54" y="1226091"/>
            <a:ext cx="2424605" cy="24246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249"/>
          <p:cNvSpPr txBox="1">
            <a:spLocks noGrp="1"/>
          </p:cNvSpPr>
          <p:nvPr>
            <p:ph type="title" idx="4294967295"/>
          </p:nvPr>
        </p:nvSpPr>
        <p:spPr>
          <a:xfrm>
            <a:off x="311699" y="2110950"/>
            <a:ext cx="8520602" cy="9216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fr-FR" sz="1900" dirty="0" smtClean="0"/>
              <a:t>Groupe Départemental Numérique - DSDEN 61</a:t>
            </a:r>
            <a:endParaRPr lang="fr-FR" sz="1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5"/>
          <p:cNvSpPr txBox="1">
            <a:spLocks/>
          </p:cNvSpPr>
          <p:nvPr/>
        </p:nvSpPr>
        <p:spPr>
          <a:xfrm>
            <a:off x="331431" y="801585"/>
            <a:ext cx="5821361" cy="155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noAutofit/>
          </a:bodyPr>
          <a:lstStyle>
            <a:lvl1pPr marL="4572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○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■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●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○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■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52400" indent="0" algn="just" hangingPunct="1">
              <a:buNone/>
            </a:pPr>
            <a:r>
              <a:rPr lang="fr-FR" sz="1600" b="1" u="sng" dirty="0" smtClean="0">
                <a:latin typeface="Kalam Light" panose="02000000000000000000"/>
                <a:cs typeface="Kalam Light" panose="02000000000000000000" pitchFamily="2" charset="0"/>
              </a:rPr>
              <a:t>Objectif de la mission </a:t>
            </a:r>
            <a:r>
              <a:rPr lang="fr-FR" sz="1600" u="sng" dirty="0" smtClean="0">
                <a:latin typeface="Kalam Light" panose="02000000000000000000"/>
                <a:cs typeface="Kalam Light" panose="02000000000000000000" pitchFamily="2" charset="0"/>
              </a:rPr>
              <a:t>:</a:t>
            </a:r>
            <a:r>
              <a:rPr lang="fr-FR" sz="1600" dirty="0" smtClean="0">
                <a:latin typeface="Kalam Light" panose="02000000000000000000"/>
                <a:cs typeface="Kalam Light" panose="02000000000000000000" pitchFamily="2" charset="0"/>
              </a:rPr>
              <a:t> Découvrir le fonctionnement du </a:t>
            </a:r>
            <a:r>
              <a:rPr lang="fr-FR" sz="1600" i="1" dirty="0" smtClean="0">
                <a:latin typeface="Kalam Light" panose="02000000000000000000"/>
                <a:cs typeface="Kalam Light" panose="02000000000000000000" pitchFamily="2" charset="0"/>
              </a:rPr>
              <a:t>Sphero</a:t>
            </a:r>
            <a:r>
              <a:rPr lang="fr-FR" sz="1600" dirty="0" smtClean="0">
                <a:latin typeface="Kalam Light" panose="02000000000000000000"/>
                <a:cs typeface="Kalam Light" panose="02000000000000000000" pitchFamily="2" charset="0"/>
              </a:rPr>
              <a:t>.</a:t>
            </a:r>
          </a:p>
          <a:p>
            <a:pPr marL="152400" indent="0" algn="just" hangingPunct="1">
              <a:buNone/>
            </a:pPr>
            <a:endParaRPr lang="fr-FR" sz="1600" dirty="0" smtClean="0">
              <a:latin typeface="Kalam Light" panose="02000000000000000000"/>
            </a:endParaRPr>
          </a:p>
          <a:p>
            <a:pPr marL="152400" indent="0" algn="just" hangingPunct="1">
              <a:buNone/>
            </a:pPr>
            <a:r>
              <a:rPr lang="fr-FR" sz="1600" b="1" u="sng" dirty="0" smtClean="0">
                <a:latin typeface="Kalam Light" panose="02000000000000000000"/>
                <a:cs typeface="Kalam Light" panose="02000000000000000000" pitchFamily="2" charset="0"/>
              </a:rPr>
              <a:t>Consigne</a:t>
            </a:r>
            <a:r>
              <a:rPr lang="fr-FR" sz="1600" u="sng" dirty="0" smtClean="0">
                <a:latin typeface="Kalam Light" panose="02000000000000000000"/>
                <a:cs typeface="Kalam Light" panose="02000000000000000000" pitchFamily="2" charset="0"/>
              </a:rPr>
              <a:t> :</a:t>
            </a:r>
            <a:r>
              <a:rPr lang="fr-FR" sz="1600" dirty="0" smtClean="0">
                <a:latin typeface="Kalam Light" panose="02000000000000000000"/>
                <a:cs typeface="Kalam Light" panose="02000000000000000000" pitchFamily="2" charset="0"/>
              </a:rPr>
              <a:t> Dans l’application </a:t>
            </a:r>
            <a:r>
              <a:rPr lang="fr-FR" sz="1600" i="1" dirty="0" smtClean="0">
                <a:latin typeface="Kalam Light" panose="02000000000000000000"/>
                <a:cs typeface="Kalam Light" panose="02000000000000000000" pitchFamily="2" charset="0"/>
              </a:rPr>
              <a:t>Sphero </a:t>
            </a:r>
            <a:r>
              <a:rPr lang="fr-FR" sz="1600" i="1" dirty="0" err="1" smtClean="0">
                <a:latin typeface="Kalam Light" panose="02000000000000000000"/>
                <a:cs typeface="Kalam Light" panose="02000000000000000000" pitchFamily="2" charset="0"/>
              </a:rPr>
              <a:t>Edu</a:t>
            </a:r>
            <a:r>
              <a:rPr lang="fr-FR" sz="1600" dirty="0" smtClean="0">
                <a:latin typeface="Kalam Light" panose="02000000000000000000"/>
                <a:cs typeface="Kalam Light" panose="02000000000000000000" pitchFamily="2" charset="0"/>
              </a:rPr>
              <a:t>, saisis, l’un après l’autre, les trois programmes ci-dessous. Observe le comportement du robot et mesure les distances parcourues par le </a:t>
            </a:r>
            <a:r>
              <a:rPr lang="fr-FR" sz="1600" i="1" dirty="0" smtClean="0">
                <a:latin typeface="Kalam Light" panose="02000000000000000000"/>
                <a:cs typeface="Kalam Light" panose="02000000000000000000" pitchFamily="2" charset="0"/>
              </a:rPr>
              <a:t>Sphero</a:t>
            </a:r>
            <a:r>
              <a:rPr lang="fr-FR" sz="1600" dirty="0" smtClean="0">
                <a:latin typeface="Kalam Light" panose="02000000000000000000"/>
                <a:cs typeface="Kalam Light" panose="02000000000000000000" pitchFamily="2" charset="0"/>
              </a:rPr>
              <a:t>. Que constates-tu 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23996" y="319694"/>
            <a:ext cx="1889234" cy="448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70000" lnSpcReduction="2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9pPr>
          </a:lstStyle>
          <a:p>
            <a:pPr hangingPunct="1"/>
            <a:r>
              <a:rPr lang="en-PH" sz="2800" dirty="0" smtClean="0">
                <a:solidFill>
                  <a:schemeClr val="bg2"/>
                </a:solidFill>
                <a:latin typeface="TypeWrong" panose="020B0800050302020204" pitchFamily="34" charset="0"/>
              </a:rPr>
              <a:t>Mission n°1</a:t>
            </a:r>
            <a:endParaRPr lang="en-PH" sz="2800" dirty="0">
              <a:solidFill>
                <a:schemeClr val="bg2"/>
              </a:solidFill>
              <a:latin typeface="TypeWrong" panose="020B08000503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356" y="1547177"/>
            <a:ext cx="765099" cy="765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64" y="3259294"/>
            <a:ext cx="2857500" cy="828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111" y="3273581"/>
            <a:ext cx="2857500" cy="80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837" y="3273581"/>
            <a:ext cx="2857500" cy="81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5"/>
          <p:cNvSpPr txBox="1">
            <a:spLocks/>
          </p:cNvSpPr>
          <p:nvPr/>
        </p:nvSpPr>
        <p:spPr>
          <a:xfrm>
            <a:off x="432731" y="1053691"/>
            <a:ext cx="6227842" cy="1894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4572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○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■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●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○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■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52400" indent="0" algn="just" hangingPunct="1">
              <a:buNone/>
            </a:pPr>
            <a:r>
              <a:rPr lang="fr-FR" sz="1600" b="1" u="sng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Objectif de la mission </a:t>
            </a:r>
            <a:r>
              <a:rPr lang="fr-FR" sz="1600" u="sng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: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 Découvrir le fonctionnement du </a:t>
            </a:r>
            <a:r>
              <a:rPr lang="fr-FR" sz="1600" i="1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Sphero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.</a:t>
            </a:r>
          </a:p>
          <a:p>
            <a:pPr marL="152400" indent="0" algn="just" hangingPunct="1">
              <a:buNone/>
            </a:pPr>
            <a:endParaRPr lang="fr-FR" sz="1600" dirty="0" smtClean="0">
              <a:latin typeface="Trocchi" pitchFamily="50" charset="0"/>
            </a:endParaRPr>
          </a:p>
          <a:p>
            <a:pPr marL="152400" indent="0" algn="just" hangingPunct="1">
              <a:buNone/>
            </a:pPr>
            <a:r>
              <a:rPr lang="fr-FR" sz="1600" b="1" u="sng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Consigne</a:t>
            </a:r>
            <a:r>
              <a:rPr lang="fr-FR" sz="1600" u="sng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 :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 Dans l’application </a:t>
            </a:r>
            <a:r>
              <a:rPr lang="fr-FR" sz="1600" i="1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Sphero </a:t>
            </a:r>
            <a:r>
              <a:rPr lang="fr-FR" sz="1600" i="1" dirty="0" err="1" smtClean="0">
                <a:latin typeface="Kalam Light" panose="02000000000000000000" pitchFamily="2" charset="0"/>
                <a:cs typeface="Kalam Light" panose="02000000000000000000" pitchFamily="2" charset="0"/>
              </a:rPr>
              <a:t>Edu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, saisis le programme ci-dessous. Observe comment le Sphero change de direction 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26460" y="294029"/>
            <a:ext cx="1889234" cy="448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70000" lnSpcReduction="2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9pPr>
          </a:lstStyle>
          <a:p>
            <a:pPr hangingPunct="1"/>
            <a:r>
              <a:rPr lang="en-PH" sz="2800" dirty="0" smtClean="0">
                <a:solidFill>
                  <a:schemeClr val="bg2"/>
                </a:solidFill>
                <a:latin typeface="TypeWrong" panose="020B0800050302020204" pitchFamily="34" charset="0"/>
              </a:rPr>
              <a:t>Mission n°2</a:t>
            </a:r>
            <a:endParaRPr lang="en-PH" sz="2800" dirty="0">
              <a:solidFill>
                <a:schemeClr val="bg2"/>
              </a:solidFill>
              <a:latin typeface="TypeWrong" panose="020B08000503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627" y="3228081"/>
            <a:ext cx="836093" cy="836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2850789"/>
            <a:ext cx="2857500" cy="1590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5"/>
          <p:cNvSpPr txBox="1">
            <a:spLocks/>
          </p:cNvSpPr>
          <p:nvPr/>
        </p:nvSpPr>
        <p:spPr>
          <a:xfrm>
            <a:off x="432731" y="1022012"/>
            <a:ext cx="6588179" cy="280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noAutofit/>
          </a:bodyPr>
          <a:lstStyle>
            <a:lvl1pPr marL="4572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○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■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●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○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■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52400" indent="0" hangingPunct="1">
              <a:buNone/>
            </a:pPr>
            <a:r>
              <a:rPr lang="fr-FR" sz="1600" b="1" u="sng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Objectif de la mission </a:t>
            </a:r>
            <a:r>
              <a:rPr lang="fr-FR" sz="1600" u="sng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: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 Programmer le </a:t>
            </a:r>
            <a:r>
              <a:rPr lang="fr-FR" sz="1600" i="1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Sphero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 pour relever le défi.</a:t>
            </a:r>
          </a:p>
          <a:p>
            <a:pPr marL="152400" indent="0" hangingPunct="1">
              <a:buNone/>
            </a:pPr>
            <a:endParaRPr lang="fr-FR" sz="1600" dirty="0" smtClean="0">
              <a:latin typeface="Kalam Light" panose="02000000000000000000" pitchFamily="2" charset="0"/>
              <a:cs typeface="Kalam Light" panose="02000000000000000000" pitchFamily="2" charset="0"/>
            </a:endParaRPr>
          </a:p>
          <a:p>
            <a:pPr marL="152400" indent="0" hangingPunct="1">
              <a:buNone/>
            </a:pPr>
            <a:r>
              <a:rPr lang="fr-FR" sz="1600" b="1" u="sng" dirty="0">
                <a:latin typeface="Kalam Light" panose="02000000000000000000" pitchFamily="2" charset="0"/>
                <a:cs typeface="Kalam Light" panose="02000000000000000000" pitchFamily="2" charset="0"/>
              </a:rPr>
              <a:t>Consigne</a:t>
            </a:r>
            <a:r>
              <a:rPr lang="fr-FR" sz="1600" u="sng" dirty="0">
                <a:latin typeface="Kalam Light" panose="02000000000000000000" pitchFamily="2" charset="0"/>
                <a:cs typeface="Kalam Light" panose="02000000000000000000" pitchFamily="2" charset="0"/>
              </a:rPr>
              <a:t> :</a:t>
            </a:r>
            <a:r>
              <a:rPr lang="fr-FR" sz="1600" dirty="0">
                <a:latin typeface="Kalam Light" panose="02000000000000000000" pitchFamily="2" charset="0"/>
                <a:cs typeface="Kalam Light" panose="02000000000000000000" pitchFamily="2" charset="0"/>
              </a:rPr>
              <a:t> 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Réalise un programme pour que le </a:t>
            </a:r>
            <a:r>
              <a:rPr lang="fr-FR" sz="1600" i="1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Sphero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 :</a:t>
            </a:r>
            <a:b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</a:b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- suive le parcours,</a:t>
            </a:r>
            <a:b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</a:b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- fasse tomber les gobelets.</a:t>
            </a:r>
          </a:p>
          <a:p>
            <a:pPr marL="152400" indent="0" hangingPunct="1">
              <a:buNone/>
            </a:pPr>
            <a:endParaRPr lang="fr-FR" sz="1600" dirty="0" smtClean="0">
              <a:latin typeface="Kalam Light" panose="02000000000000000000" pitchFamily="2" charset="0"/>
              <a:cs typeface="Kalam Light" panose="02000000000000000000" pitchFamily="2" charset="0"/>
            </a:endParaRPr>
          </a:p>
          <a:p>
            <a:pPr marL="152400" indent="0" hangingPunct="1">
              <a:buNone/>
            </a:pPr>
            <a:r>
              <a:rPr lang="fr-FR" sz="1600" b="1" u="sng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Critères de réussite :</a:t>
            </a:r>
            <a:r>
              <a:rPr lang="fr-FR" sz="1600" dirty="0">
                <a:latin typeface="Kalam Light" panose="02000000000000000000" pitchFamily="2" charset="0"/>
                <a:cs typeface="Kalam Light" panose="02000000000000000000" pitchFamily="2" charset="0"/>
              </a:rPr>
              <a:t> 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Tu auras réussi si :</a:t>
            </a:r>
            <a:b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</a:b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- Le </a:t>
            </a:r>
            <a:r>
              <a:rPr lang="fr-FR" sz="1600" i="1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Sphero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 ne sort pas du parcours,</a:t>
            </a:r>
            <a:b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</a:b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- Le </a:t>
            </a:r>
            <a:r>
              <a:rPr lang="fr-FR" sz="1600" i="1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Sphero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 fait tomber les gobelets.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47480" y="315699"/>
            <a:ext cx="1889234" cy="448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70000" lnSpcReduction="2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9pPr>
          </a:lstStyle>
          <a:p>
            <a:pPr hangingPunct="1"/>
            <a:r>
              <a:rPr lang="en-PH" sz="2800" dirty="0" smtClean="0">
                <a:solidFill>
                  <a:schemeClr val="bg2"/>
                </a:solidFill>
                <a:latin typeface="TypeWrong" panose="020B0800050302020204" pitchFamily="34" charset="0"/>
              </a:rPr>
              <a:t>Mission n°3</a:t>
            </a:r>
            <a:endParaRPr lang="en-PH" sz="2800" dirty="0">
              <a:solidFill>
                <a:schemeClr val="bg2"/>
              </a:solidFill>
              <a:latin typeface="TypeWrong" panose="020B08000503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362" y="3361144"/>
            <a:ext cx="1847548" cy="1625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Espace réservé du contenu 5"/>
          <p:cNvSpPr txBox="1">
            <a:spLocks/>
          </p:cNvSpPr>
          <p:nvPr/>
        </p:nvSpPr>
        <p:spPr>
          <a:xfrm>
            <a:off x="537835" y="3726595"/>
            <a:ext cx="4317945" cy="708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4572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○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■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●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○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■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52400" indent="0" hangingPunct="1">
              <a:buNone/>
            </a:pPr>
            <a:r>
              <a:rPr lang="fr-FR" sz="1400" b="1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Attention </a:t>
            </a:r>
            <a:r>
              <a:rPr lang="fr-FR" sz="14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: Possibilité de s’aider de l’outil fourni avec le </a:t>
            </a:r>
            <a:r>
              <a:rPr lang="fr-FR" sz="1400" i="1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Sphero</a:t>
            </a:r>
            <a:r>
              <a:rPr lang="fr-FR" sz="14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 pour le diriger dans la bonne direction.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 txBox="1">
            <a:spLocks/>
          </p:cNvSpPr>
          <p:nvPr/>
        </p:nvSpPr>
        <p:spPr>
          <a:xfrm>
            <a:off x="432731" y="1022011"/>
            <a:ext cx="6588179" cy="2635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noAutofit/>
          </a:bodyPr>
          <a:lstStyle>
            <a:lvl1pPr marL="4572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○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■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●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○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■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52400" indent="0" hangingPunct="1">
              <a:buNone/>
            </a:pPr>
            <a:r>
              <a:rPr lang="fr-FR" sz="1600" b="1" u="sng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Objectif de la mission </a:t>
            </a:r>
            <a:r>
              <a:rPr lang="fr-FR" sz="1600" u="sng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: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 Reproduire le parcours sur le tapis en respectant l’échelle avant de programmer le </a:t>
            </a:r>
            <a:r>
              <a:rPr lang="fr-FR" sz="1600" i="1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Sphero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.</a:t>
            </a:r>
          </a:p>
          <a:p>
            <a:pPr marL="152400" indent="0" hangingPunct="1">
              <a:buNone/>
            </a:pPr>
            <a:endParaRPr lang="fr-FR" sz="1600" dirty="0" smtClean="0">
              <a:latin typeface="Kalam Light" panose="02000000000000000000" pitchFamily="2" charset="0"/>
              <a:cs typeface="Kalam Light" panose="02000000000000000000" pitchFamily="2" charset="0"/>
            </a:endParaRPr>
          </a:p>
          <a:p>
            <a:pPr marL="152400" indent="0" hangingPunct="1">
              <a:buNone/>
            </a:pPr>
            <a:r>
              <a:rPr lang="fr-FR" sz="1600" b="1" u="sng" dirty="0">
                <a:latin typeface="Kalam Light" panose="02000000000000000000" pitchFamily="2" charset="0"/>
                <a:cs typeface="Kalam Light" panose="02000000000000000000" pitchFamily="2" charset="0"/>
              </a:rPr>
              <a:t>Consigne</a:t>
            </a:r>
            <a:r>
              <a:rPr lang="fr-FR" sz="1600" u="sng" dirty="0">
                <a:latin typeface="Kalam Light" panose="02000000000000000000" pitchFamily="2" charset="0"/>
                <a:cs typeface="Kalam Light" panose="02000000000000000000" pitchFamily="2" charset="0"/>
              </a:rPr>
              <a:t> :</a:t>
            </a:r>
            <a:r>
              <a:rPr lang="fr-FR" sz="1600" dirty="0">
                <a:latin typeface="Kalam Light" panose="02000000000000000000" pitchFamily="2" charset="0"/>
                <a:cs typeface="Kalam Light" panose="02000000000000000000" pitchFamily="2" charset="0"/>
              </a:rPr>
              <a:t> </a:t>
            </a:r>
            <a:endParaRPr lang="fr-FR" sz="1600" dirty="0" smtClean="0">
              <a:latin typeface="Kalam Light" panose="02000000000000000000" pitchFamily="2" charset="0"/>
              <a:cs typeface="Kalam Light" panose="02000000000000000000" pitchFamily="2" charset="0"/>
            </a:endParaRPr>
          </a:p>
          <a:p>
            <a:pPr marL="152400" indent="0" hangingPunct="1">
              <a:buNone/>
            </a:pP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1/ Reproduis sur le tapis le parcours en respectant l’échelle.</a:t>
            </a:r>
          </a:p>
          <a:p>
            <a:pPr marL="152400" indent="0" hangingPunct="1">
              <a:buNone/>
            </a:pP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2/ Réalise un programme pour que le </a:t>
            </a:r>
            <a:r>
              <a:rPr lang="fr-FR" sz="1600" i="1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Sphero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 :</a:t>
            </a:r>
            <a:b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</a:b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- suive le parcours,</a:t>
            </a:r>
            <a:b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</a:b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- fasse tomber les gobelets.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47480" y="315699"/>
            <a:ext cx="1889234" cy="448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70000" lnSpcReduction="2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9pPr>
          </a:lstStyle>
          <a:p>
            <a:pPr hangingPunct="1"/>
            <a:r>
              <a:rPr lang="en-PH" sz="2800" dirty="0" smtClean="0">
                <a:solidFill>
                  <a:schemeClr val="bg2"/>
                </a:solidFill>
                <a:latin typeface="TypeWrong" panose="020B0800050302020204" pitchFamily="34" charset="0"/>
              </a:rPr>
              <a:t>Mission n°4</a:t>
            </a:r>
            <a:endParaRPr lang="en-PH" sz="2800" dirty="0">
              <a:solidFill>
                <a:schemeClr val="bg2"/>
              </a:solidFill>
              <a:latin typeface="TypeWrong" panose="020B08000503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910" y="3268100"/>
            <a:ext cx="1847548" cy="1625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Espace réservé du contenu 5"/>
          <p:cNvSpPr txBox="1">
            <a:spLocks/>
          </p:cNvSpPr>
          <p:nvPr/>
        </p:nvSpPr>
        <p:spPr>
          <a:xfrm>
            <a:off x="432731" y="3812810"/>
            <a:ext cx="6588179" cy="1179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noAutofit/>
          </a:bodyPr>
          <a:lstStyle>
            <a:lvl1pPr marL="4572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○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■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●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○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■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52400" indent="0" hangingPunct="1">
              <a:buNone/>
            </a:pPr>
            <a:r>
              <a:rPr lang="fr-FR" sz="1600" b="1" u="sng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Critères de réussite :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 Tu auras réussi si :</a:t>
            </a:r>
            <a:b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</a:b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- Le parcours est reproduit en respectant l’échelle,</a:t>
            </a:r>
          </a:p>
          <a:p>
            <a:pPr marL="152400" indent="0" hangingPunct="1">
              <a:spcBef>
                <a:spcPts val="0"/>
              </a:spcBef>
              <a:buNone/>
            </a:pP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- Le </a:t>
            </a:r>
            <a:r>
              <a:rPr lang="fr-FR" sz="1600" i="1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Sphero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 ne sort pas du parcours,</a:t>
            </a:r>
            <a:b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</a:b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- Le </a:t>
            </a:r>
            <a:r>
              <a:rPr lang="fr-FR" sz="1600" i="1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Sphero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 fait tomber les gobelets.</a:t>
            </a:r>
          </a:p>
        </p:txBody>
      </p:sp>
      <p:pic>
        <p:nvPicPr>
          <p:cNvPr id="10" name="Google Shape;10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1345" y="887275"/>
            <a:ext cx="1385725" cy="1977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960155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5"/>
          <p:cNvSpPr txBox="1">
            <a:spLocks/>
          </p:cNvSpPr>
          <p:nvPr/>
        </p:nvSpPr>
        <p:spPr>
          <a:xfrm>
            <a:off x="432731" y="1022011"/>
            <a:ext cx="6588179" cy="2635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noAutofit/>
          </a:bodyPr>
          <a:lstStyle>
            <a:lvl1pPr marL="4572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○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■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●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○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■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52400" indent="0" hangingPunct="1">
              <a:buNone/>
            </a:pPr>
            <a:r>
              <a:rPr lang="fr-FR" sz="1600" b="1" u="sng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Objectif de la mission </a:t>
            </a:r>
            <a:r>
              <a:rPr lang="fr-FR" sz="1600" u="sng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: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 Inventer un parcours puis le reproduire sur le tapis en respectant l’échelle avant de programmer le </a:t>
            </a:r>
            <a:r>
              <a:rPr lang="fr-FR" sz="1600" i="1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Sphero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.</a:t>
            </a:r>
          </a:p>
          <a:p>
            <a:pPr marL="152400" indent="0" hangingPunct="1">
              <a:buNone/>
            </a:pPr>
            <a:endParaRPr lang="fr-FR" dirty="0" smtClean="0">
              <a:latin typeface="Kalam Light" panose="02000000000000000000" pitchFamily="2" charset="0"/>
              <a:cs typeface="Kalam Light" panose="02000000000000000000" pitchFamily="2" charset="0"/>
            </a:endParaRPr>
          </a:p>
          <a:p>
            <a:pPr marL="152400" indent="0" hangingPunct="1">
              <a:buNone/>
            </a:pPr>
            <a:r>
              <a:rPr lang="fr-FR" sz="1600" b="1" u="sng" dirty="0">
                <a:latin typeface="Kalam Light" panose="02000000000000000000" pitchFamily="2" charset="0"/>
                <a:cs typeface="Kalam Light" panose="02000000000000000000" pitchFamily="2" charset="0"/>
              </a:rPr>
              <a:t>Consigne</a:t>
            </a:r>
            <a:r>
              <a:rPr lang="fr-FR" sz="1600" u="sng" dirty="0">
                <a:latin typeface="Kalam Light" panose="02000000000000000000" pitchFamily="2" charset="0"/>
                <a:cs typeface="Kalam Light" panose="02000000000000000000" pitchFamily="2" charset="0"/>
              </a:rPr>
              <a:t> :</a:t>
            </a:r>
            <a:r>
              <a:rPr lang="fr-FR" sz="1600" dirty="0">
                <a:latin typeface="Kalam Light" panose="02000000000000000000" pitchFamily="2" charset="0"/>
                <a:cs typeface="Kalam Light" panose="02000000000000000000" pitchFamily="2" charset="0"/>
              </a:rPr>
              <a:t> </a:t>
            </a:r>
            <a:endParaRPr lang="fr-FR" sz="1600" dirty="0" smtClean="0">
              <a:latin typeface="Kalam Light" panose="02000000000000000000" pitchFamily="2" charset="0"/>
              <a:cs typeface="Kalam Light" panose="02000000000000000000" pitchFamily="2" charset="0"/>
            </a:endParaRPr>
          </a:p>
          <a:p>
            <a:pPr marL="152400" indent="0" hangingPunct="1">
              <a:buNone/>
            </a:pP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1/ Invente un parcours sur ta feuille puis reproduis le</a:t>
            </a:r>
            <a:r>
              <a:rPr lang="fr-FR" sz="1600" dirty="0">
                <a:latin typeface="Kalam Light" panose="02000000000000000000" pitchFamily="2" charset="0"/>
                <a:cs typeface="Kalam Light" panose="02000000000000000000" pitchFamily="2" charset="0"/>
              </a:rPr>
              <a:t> 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sur le tapis en respectant l’échelle.</a:t>
            </a:r>
          </a:p>
          <a:p>
            <a:pPr marL="152400" indent="0" hangingPunct="1">
              <a:buNone/>
            </a:pP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2/ Demande à un de tes camarades de réaliser un programme pour que le </a:t>
            </a:r>
            <a:r>
              <a:rPr lang="fr-FR" sz="1600" i="1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Sphero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 :</a:t>
            </a:r>
            <a:b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</a:b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- suive le parcours,</a:t>
            </a:r>
            <a:b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</a:b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- fasse tomber les gobelets.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47480" y="315699"/>
            <a:ext cx="1889234" cy="448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70000" lnSpcReduction="2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9pPr>
          </a:lstStyle>
          <a:p>
            <a:pPr hangingPunct="1"/>
            <a:r>
              <a:rPr lang="en-PH" sz="2800" dirty="0" smtClean="0">
                <a:solidFill>
                  <a:schemeClr val="bg2"/>
                </a:solidFill>
                <a:latin typeface="TypeWrong" panose="020B0800050302020204" pitchFamily="34" charset="0"/>
              </a:rPr>
              <a:t>Mission n°5</a:t>
            </a:r>
            <a:endParaRPr lang="en-PH" sz="2800" dirty="0">
              <a:solidFill>
                <a:schemeClr val="bg2"/>
              </a:solidFill>
              <a:latin typeface="TypeWrong" panose="020B08000503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910" y="3268100"/>
            <a:ext cx="1847548" cy="1625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Espace réservé du contenu 5"/>
          <p:cNvSpPr txBox="1">
            <a:spLocks/>
          </p:cNvSpPr>
          <p:nvPr/>
        </p:nvSpPr>
        <p:spPr>
          <a:xfrm>
            <a:off x="432731" y="3875870"/>
            <a:ext cx="6588179" cy="1179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noAutofit/>
          </a:bodyPr>
          <a:lstStyle>
            <a:lvl1pPr marL="4572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○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■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●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○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■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52400" indent="0" hangingPunct="1">
              <a:buNone/>
            </a:pPr>
            <a:r>
              <a:rPr lang="fr-FR" sz="1600" b="1" u="sng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Critères de réussite :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 Tu auras réussi si :</a:t>
            </a:r>
            <a:b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</a:b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- Le parcours est reproduit en respectant l’échelle,</a:t>
            </a:r>
          </a:p>
          <a:p>
            <a:pPr marL="152400" indent="0" hangingPunct="1">
              <a:spcBef>
                <a:spcPts val="0"/>
              </a:spcBef>
              <a:buNone/>
            </a:pP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- Le </a:t>
            </a:r>
            <a:r>
              <a:rPr lang="fr-FR" sz="1600" i="1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Sphero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 ne sort pas du parcours,</a:t>
            </a:r>
            <a:b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</a:b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- Le </a:t>
            </a:r>
            <a:r>
              <a:rPr lang="fr-FR" sz="1600" i="1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Sphero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 fait tomber les gobelets.</a:t>
            </a:r>
          </a:p>
        </p:txBody>
      </p:sp>
      <p:pic>
        <p:nvPicPr>
          <p:cNvPr id="9" name="Google Shape;11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2000" y="885600"/>
            <a:ext cx="1385725" cy="1983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84196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5"/>
          <p:cNvSpPr txBox="1">
            <a:spLocks/>
          </p:cNvSpPr>
          <p:nvPr/>
        </p:nvSpPr>
        <p:spPr>
          <a:xfrm>
            <a:off x="411664" y="862445"/>
            <a:ext cx="5076497" cy="3961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4572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○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■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●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○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■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52400" indent="0" algn="just" hangingPunct="1">
              <a:buNone/>
            </a:pPr>
            <a:r>
              <a:rPr lang="fr-FR" sz="1600" b="1" u="sng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Objectif de la mission </a:t>
            </a:r>
            <a:r>
              <a:rPr lang="fr-FR" sz="1600" u="sng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: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 Programmer le </a:t>
            </a:r>
            <a:r>
              <a:rPr lang="fr-FR" sz="1600" i="1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Sphero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 pour qu’il trace un carré.</a:t>
            </a:r>
          </a:p>
          <a:p>
            <a:pPr marL="152400" indent="0" hangingPunct="1">
              <a:buNone/>
            </a:pPr>
            <a:endParaRPr lang="fr-FR" sz="1600" dirty="0" smtClean="0">
              <a:latin typeface="Kalam Light" panose="02000000000000000000" pitchFamily="2" charset="0"/>
              <a:cs typeface="Kalam Light" panose="02000000000000000000" pitchFamily="2" charset="0"/>
            </a:endParaRPr>
          </a:p>
          <a:p>
            <a:pPr marL="152400" indent="0" algn="just" hangingPunct="1">
              <a:buNone/>
            </a:pPr>
            <a:r>
              <a:rPr lang="fr-FR" sz="1600" b="1" u="sng" dirty="0">
                <a:latin typeface="Kalam Light" panose="02000000000000000000" pitchFamily="2" charset="0"/>
                <a:cs typeface="Kalam Light" panose="02000000000000000000" pitchFamily="2" charset="0"/>
              </a:rPr>
              <a:t>Consigne</a:t>
            </a:r>
            <a:r>
              <a:rPr lang="fr-FR" sz="1600" u="sng" dirty="0">
                <a:latin typeface="Kalam Light" panose="02000000000000000000" pitchFamily="2" charset="0"/>
                <a:cs typeface="Kalam Light" panose="02000000000000000000" pitchFamily="2" charset="0"/>
              </a:rPr>
              <a:t> :</a:t>
            </a:r>
            <a:r>
              <a:rPr lang="fr-FR" sz="1600" dirty="0">
                <a:latin typeface="Kalam Light" panose="02000000000000000000" pitchFamily="2" charset="0"/>
                <a:cs typeface="Kalam Light" panose="02000000000000000000" pitchFamily="2" charset="0"/>
              </a:rPr>
              <a:t> </a:t>
            </a:r>
            <a:r>
              <a:rPr lang="fr-FR" sz="1600" dirty="0">
                <a:latin typeface="Kalam Light" panose="02000000000000000000"/>
                <a:cs typeface="Kalam Light" panose="02000000000000000000" pitchFamily="2" charset="0"/>
              </a:rPr>
              <a:t>Dans l’application </a:t>
            </a:r>
            <a:r>
              <a:rPr lang="fr-FR" sz="1600" i="1" dirty="0">
                <a:latin typeface="Kalam Light" panose="02000000000000000000"/>
                <a:cs typeface="Kalam Light" panose="02000000000000000000" pitchFamily="2" charset="0"/>
              </a:rPr>
              <a:t>Sphero </a:t>
            </a:r>
            <a:r>
              <a:rPr lang="fr-FR" sz="1600" i="1" dirty="0" err="1" smtClean="0">
                <a:latin typeface="Kalam Light" panose="02000000000000000000"/>
                <a:cs typeface="Kalam Light" panose="02000000000000000000" pitchFamily="2" charset="0"/>
              </a:rPr>
              <a:t>Edu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, saisis un programme permettant au </a:t>
            </a:r>
            <a:r>
              <a:rPr lang="fr-FR" sz="1600" i="1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Sphero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 de tracer un carré de 50 cm de côté.</a:t>
            </a:r>
          </a:p>
          <a:p>
            <a:pPr marL="152400" indent="0" hangingPunct="1">
              <a:buNone/>
            </a:pPr>
            <a:endParaRPr lang="fr-FR" sz="1600" dirty="0" smtClean="0">
              <a:latin typeface="Kalam Light" panose="02000000000000000000" pitchFamily="2" charset="0"/>
              <a:cs typeface="Kalam Light" panose="02000000000000000000" pitchFamily="2" charset="0"/>
            </a:endParaRPr>
          </a:p>
          <a:p>
            <a:pPr marL="152400" indent="0" hangingPunct="1">
              <a:buNone/>
            </a:pPr>
            <a:endParaRPr lang="fr-FR" sz="1600" dirty="0" smtClean="0">
              <a:latin typeface="Kalam Light" panose="02000000000000000000" pitchFamily="2" charset="0"/>
              <a:cs typeface="Kalam Light" panose="02000000000000000000" pitchFamily="2" charset="0"/>
            </a:endParaRPr>
          </a:p>
          <a:p>
            <a:pPr marL="152400" indent="0" hangingPunct="1">
              <a:buNone/>
            </a:pPr>
            <a:r>
              <a:rPr lang="fr-FR" sz="1600" b="1" u="sng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Variable </a:t>
            </a:r>
            <a:r>
              <a:rPr lang="fr-FR" sz="1600" b="1" u="sng" dirty="0" smtClean="0">
                <a:latin typeface="Kalam Light" panose="02000000000000000000"/>
                <a:cs typeface="Kalam Light" panose="02000000000000000000" pitchFamily="2" charset="0"/>
              </a:rPr>
              <a:t>:</a:t>
            </a:r>
            <a:r>
              <a:rPr lang="fr-FR" sz="1600" dirty="0">
                <a:latin typeface="Kalam Light" panose="02000000000000000000"/>
                <a:cs typeface="Kalam Light" panose="02000000000000000000" pitchFamily="2" charset="0"/>
              </a:rPr>
              <a:t> </a:t>
            </a:r>
            <a:endParaRPr lang="fr-FR" sz="1600" dirty="0" smtClean="0">
              <a:latin typeface="Kalam Light" panose="02000000000000000000"/>
              <a:cs typeface="Kalam Light" panose="02000000000000000000" pitchFamily="2" charset="0"/>
            </a:endParaRPr>
          </a:p>
          <a:p>
            <a:pPr marL="152400" indent="0" algn="just" hangingPunct="1">
              <a:buNone/>
            </a:pPr>
            <a:r>
              <a:rPr lang="fr-FR" sz="1600" dirty="0" smtClean="0">
                <a:latin typeface="Kalam Light" panose="02000000000000000000"/>
                <a:cs typeface="Kalam Light" panose="02000000000000000000" pitchFamily="2" charset="0"/>
              </a:rPr>
              <a:t>Fais changer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 le robot de couleur à chaque changement de direction.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979012" y="317303"/>
            <a:ext cx="1889234" cy="448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70000" lnSpcReduction="2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9pPr>
          </a:lstStyle>
          <a:p>
            <a:pPr hangingPunct="1"/>
            <a:r>
              <a:rPr lang="en-PH" sz="2800" dirty="0" smtClean="0">
                <a:solidFill>
                  <a:schemeClr val="bg2"/>
                </a:solidFill>
                <a:latin typeface="TypeWrong" panose="020B0800050302020204" pitchFamily="34" charset="0"/>
              </a:rPr>
              <a:t>Mission n°6</a:t>
            </a:r>
            <a:endParaRPr lang="en-PH" sz="2800" dirty="0">
              <a:solidFill>
                <a:schemeClr val="bg2"/>
              </a:solidFill>
              <a:latin typeface="TypeWrong" panose="020B08000503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337" y="3075048"/>
            <a:ext cx="858565" cy="86432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012" y="862445"/>
            <a:ext cx="1604136" cy="13119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5"/>
          <p:cNvSpPr txBox="1">
            <a:spLocks/>
          </p:cNvSpPr>
          <p:nvPr/>
        </p:nvSpPr>
        <p:spPr>
          <a:xfrm>
            <a:off x="411664" y="862445"/>
            <a:ext cx="5076497" cy="3961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4572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○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■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●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○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■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52400" indent="0" hangingPunct="1">
              <a:buNone/>
            </a:pPr>
            <a:r>
              <a:rPr lang="fr-FR" sz="1600" b="1" u="sng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Objectif de la mission </a:t>
            </a:r>
            <a:r>
              <a:rPr lang="fr-FR" sz="1600" u="sng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: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 Programmer le Sphero pour qu’il trace un rectangle.</a:t>
            </a:r>
          </a:p>
          <a:p>
            <a:pPr marL="152400" indent="0" hangingPunct="1">
              <a:buNone/>
            </a:pPr>
            <a:endParaRPr lang="fr-FR" sz="1600" dirty="0" smtClean="0">
              <a:latin typeface="Kalam Light" panose="02000000000000000000" pitchFamily="2" charset="0"/>
              <a:cs typeface="Kalam Light" panose="02000000000000000000" pitchFamily="2" charset="0"/>
            </a:endParaRPr>
          </a:p>
          <a:p>
            <a:pPr marL="152400" indent="0" hangingPunct="1">
              <a:buNone/>
            </a:pPr>
            <a:r>
              <a:rPr lang="fr-FR" sz="1600" b="1" u="sng" dirty="0">
                <a:latin typeface="Kalam Light" panose="02000000000000000000" pitchFamily="2" charset="0"/>
                <a:cs typeface="Kalam Light" panose="02000000000000000000" pitchFamily="2" charset="0"/>
              </a:rPr>
              <a:t>Consigne</a:t>
            </a:r>
            <a:r>
              <a:rPr lang="fr-FR" sz="1600" u="sng" dirty="0">
                <a:latin typeface="Kalam Light" panose="02000000000000000000" pitchFamily="2" charset="0"/>
                <a:cs typeface="Kalam Light" panose="02000000000000000000" pitchFamily="2" charset="0"/>
              </a:rPr>
              <a:t> :</a:t>
            </a:r>
            <a:r>
              <a:rPr lang="fr-FR" sz="1600" dirty="0">
                <a:latin typeface="Kalam Light" panose="02000000000000000000" pitchFamily="2" charset="0"/>
                <a:cs typeface="Kalam Light" panose="02000000000000000000" pitchFamily="2" charset="0"/>
              </a:rPr>
              <a:t> </a:t>
            </a:r>
            <a:r>
              <a:rPr lang="fr-FR" sz="1600" dirty="0">
                <a:latin typeface="Kalam Light" panose="02000000000000000000"/>
                <a:cs typeface="Kalam Light" panose="02000000000000000000" pitchFamily="2" charset="0"/>
              </a:rPr>
              <a:t>Dans l’application </a:t>
            </a:r>
            <a:r>
              <a:rPr lang="fr-FR" sz="1600" i="1" dirty="0">
                <a:latin typeface="Kalam Light" panose="02000000000000000000"/>
                <a:cs typeface="Kalam Light" panose="02000000000000000000" pitchFamily="2" charset="0"/>
              </a:rPr>
              <a:t>Sphero </a:t>
            </a:r>
            <a:r>
              <a:rPr lang="fr-FR" sz="1600" i="1" dirty="0" err="1" smtClean="0">
                <a:latin typeface="Kalam Light" panose="02000000000000000000"/>
                <a:cs typeface="Kalam Light" panose="02000000000000000000" pitchFamily="2" charset="0"/>
              </a:rPr>
              <a:t>Edu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, saisis un programme permettant au </a:t>
            </a:r>
            <a:r>
              <a:rPr lang="fr-FR" sz="1600" dirty="0" err="1" smtClean="0">
                <a:latin typeface="Kalam Light" panose="02000000000000000000" pitchFamily="2" charset="0"/>
                <a:cs typeface="Kalam Light" panose="02000000000000000000" pitchFamily="2" charset="0"/>
              </a:rPr>
              <a:t>Sphéro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 de tracer un rectangle de 60 cm de longueur et de 40 cm de largeur.</a:t>
            </a:r>
          </a:p>
          <a:p>
            <a:pPr marL="152400" indent="0" hangingPunct="1">
              <a:buNone/>
            </a:pPr>
            <a:endParaRPr lang="fr-FR" sz="1600" dirty="0" smtClean="0">
              <a:latin typeface="Kalam Light" panose="02000000000000000000" pitchFamily="2" charset="0"/>
              <a:cs typeface="Kalam Light" panose="02000000000000000000" pitchFamily="2" charset="0"/>
            </a:endParaRPr>
          </a:p>
          <a:p>
            <a:pPr marL="152400" indent="0" hangingPunct="1">
              <a:buNone/>
            </a:pPr>
            <a:endParaRPr lang="fr-FR" sz="1600" dirty="0" smtClean="0">
              <a:latin typeface="Kalam Light" panose="02000000000000000000" pitchFamily="2" charset="0"/>
              <a:cs typeface="Kalam Light" panose="02000000000000000000" pitchFamily="2" charset="0"/>
            </a:endParaRPr>
          </a:p>
          <a:p>
            <a:pPr marL="152400" indent="0" hangingPunct="1">
              <a:buNone/>
            </a:pPr>
            <a:r>
              <a:rPr lang="fr-FR" sz="1600" b="1" u="sng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Variable </a:t>
            </a:r>
            <a:r>
              <a:rPr lang="fr-FR" sz="1600" b="1" u="sng" dirty="0" smtClean="0">
                <a:latin typeface="Kalam Light" panose="02000000000000000000"/>
                <a:cs typeface="Kalam Light" panose="02000000000000000000" pitchFamily="2" charset="0"/>
              </a:rPr>
              <a:t>:</a:t>
            </a:r>
            <a:r>
              <a:rPr lang="fr-FR" sz="1600" dirty="0">
                <a:latin typeface="Kalam Light" panose="02000000000000000000"/>
                <a:cs typeface="Kalam Light" panose="02000000000000000000" pitchFamily="2" charset="0"/>
              </a:rPr>
              <a:t> </a:t>
            </a:r>
            <a:endParaRPr lang="fr-FR" sz="1600" dirty="0" smtClean="0">
              <a:latin typeface="Kalam Light" panose="02000000000000000000"/>
              <a:cs typeface="Kalam Light" panose="02000000000000000000" pitchFamily="2" charset="0"/>
            </a:endParaRPr>
          </a:p>
          <a:p>
            <a:pPr marL="152400" indent="0" hangingPunct="1">
              <a:buNone/>
            </a:pPr>
            <a:r>
              <a:rPr lang="fr-FR" sz="1600" dirty="0" smtClean="0">
                <a:latin typeface="Kalam Light" panose="02000000000000000000"/>
                <a:cs typeface="Kalam Light" panose="02000000000000000000" pitchFamily="2" charset="0"/>
              </a:rPr>
              <a:t>Fais changer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 le robot de couleur à chaque changement de direction.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79012" y="317303"/>
            <a:ext cx="1889234" cy="448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70000" lnSpcReduction="2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9pPr>
          </a:lstStyle>
          <a:p>
            <a:pPr hangingPunct="1"/>
            <a:r>
              <a:rPr lang="en-PH" sz="2800" dirty="0" smtClean="0">
                <a:solidFill>
                  <a:schemeClr val="bg2"/>
                </a:solidFill>
                <a:latin typeface="TypeWrong" panose="020B0800050302020204" pitchFamily="34" charset="0"/>
              </a:rPr>
              <a:t>Mission n°7</a:t>
            </a:r>
            <a:endParaRPr lang="en-PH" sz="2800" dirty="0">
              <a:solidFill>
                <a:schemeClr val="bg2"/>
              </a:solidFill>
              <a:latin typeface="TypeWrong" panose="020B08000503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337" y="3075048"/>
            <a:ext cx="858565" cy="86432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012" y="862445"/>
            <a:ext cx="2063552" cy="131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5"/>
          <p:cNvSpPr txBox="1">
            <a:spLocks/>
          </p:cNvSpPr>
          <p:nvPr/>
        </p:nvSpPr>
        <p:spPr>
          <a:xfrm>
            <a:off x="553959" y="2965788"/>
            <a:ext cx="8122450" cy="1419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noAutofit/>
          </a:bodyPr>
          <a:lstStyle>
            <a:lvl1pPr marL="4572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○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■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●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○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■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hangingPunct="1">
              <a:buFontTx/>
              <a:buChar char="-"/>
            </a:pP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Le bloc	                       accessible dans l’onglet « Evénements »,</a:t>
            </a:r>
          </a:p>
          <a:p>
            <a:pPr hangingPunct="1">
              <a:buFontTx/>
              <a:buChar char="-"/>
            </a:pPr>
            <a:endParaRPr lang="fr-FR" sz="1600" dirty="0" smtClean="0">
              <a:latin typeface="Kalam Light" panose="02000000000000000000" pitchFamily="2" charset="0"/>
              <a:cs typeface="Kalam Light" panose="02000000000000000000" pitchFamily="2" charset="0"/>
            </a:endParaRPr>
          </a:p>
          <a:p>
            <a:pPr hangingPunct="1">
              <a:buFontTx/>
              <a:buChar char="-"/>
            </a:pP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Le bloc 		   	         accessible dans l’onglet « Effets sonores »</a:t>
            </a:r>
          </a:p>
        </p:txBody>
      </p:sp>
      <p:sp>
        <p:nvSpPr>
          <p:cNvPr id="4" name="Espace réservé du contenu 5"/>
          <p:cNvSpPr txBox="1">
            <a:spLocks/>
          </p:cNvSpPr>
          <p:nvPr/>
        </p:nvSpPr>
        <p:spPr>
          <a:xfrm>
            <a:off x="432731" y="1022012"/>
            <a:ext cx="6965596" cy="2043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noAutofit/>
          </a:bodyPr>
          <a:lstStyle>
            <a:lvl1pPr marL="4572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×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indent="-304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Helvetica"/>
              <a:buChar char="○"/>
              <a:tabLst/>
              <a:defRPr sz="12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■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●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○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indent="-3429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Helvetica"/>
              <a:buChar char="■"/>
              <a:tabLst/>
              <a:defRPr sz="1800" b="0" i="0" u="none" strike="noStrike" cap="none" spc="0" baseline="0">
                <a:ln>
                  <a:noFill/>
                </a:ln>
                <a:solidFill>
                  <a:srgbClr val="666666"/>
                </a:solidFill>
                <a:uFillTx/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52400" indent="0" hangingPunct="1">
              <a:buNone/>
            </a:pPr>
            <a:r>
              <a:rPr lang="fr-FR" sz="1600" b="1" u="sng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Objectif de la mission </a:t>
            </a:r>
            <a:r>
              <a:rPr lang="fr-FR" sz="1600" u="sng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: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 Programmer le </a:t>
            </a:r>
            <a:r>
              <a:rPr lang="fr-FR" sz="1600" i="1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Sphero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 pour qu’il émette un bruit lorsqu’il entre collision.</a:t>
            </a:r>
          </a:p>
          <a:p>
            <a:pPr marL="152400" indent="0" hangingPunct="1">
              <a:buNone/>
            </a:pPr>
            <a:endParaRPr lang="fr-FR" sz="1600" dirty="0" smtClean="0">
              <a:latin typeface="Kalam Light" panose="02000000000000000000" pitchFamily="2" charset="0"/>
              <a:cs typeface="Kalam Light" panose="02000000000000000000" pitchFamily="2" charset="0"/>
            </a:endParaRPr>
          </a:p>
          <a:p>
            <a:pPr marL="152400" indent="0" hangingPunct="1">
              <a:buNone/>
            </a:pPr>
            <a:r>
              <a:rPr lang="fr-FR" sz="1600" b="1" u="sng" dirty="0">
                <a:latin typeface="Kalam Light" panose="02000000000000000000" pitchFamily="2" charset="0"/>
                <a:cs typeface="Kalam Light" panose="02000000000000000000" pitchFamily="2" charset="0"/>
              </a:rPr>
              <a:t>Consigne</a:t>
            </a:r>
            <a:r>
              <a:rPr lang="fr-FR" sz="1600" u="sng" dirty="0">
                <a:latin typeface="Kalam Light" panose="02000000000000000000" pitchFamily="2" charset="0"/>
                <a:cs typeface="Kalam Light" panose="02000000000000000000" pitchFamily="2" charset="0"/>
              </a:rPr>
              <a:t> :</a:t>
            </a:r>
            <a:r>
              <a:rPr lang="fr-FR" sz="1600" dirty="0">
                <a:latin typeface="Kalam Light" panose="02000000000000000000" pitchFamily="2" charset="0"/>
                <a:cs typeface="Kalam Light" panose="02000000000000000000" pitchFamily="2" charset="0"/>
              </a:rPr>
              <a:t> </a:t>
            </a:r>
            <a:r>
              <a:rPr lang="fr-FR" sz="1600" dirty="0">
                <a:latin typeface="Kalam Light" panose="02000000000000000000"/>
                <a:cs typeface="Kalam Light" panose="02000000000000000000" pitchFamily="2" charset="0"/>
              </a:rPr>
              <a:t>Dans l’application </a:t>
            </a:r>
            <a:r>
              <a:rPr lang="fr-FR" sz="1600" i="1" dirty="0">
                <a:latin typeface="Kalam Light" panose="02000000000000000000"/>
                <a:cs typeface="Kalam Light" panose="02000000000000000000" pitchFamily="2" charset="0"/>
              </a:rPr>
              <a:t>Sphero </a:t>
            </a:r>
            <a:r>
              <a:rPr lang="fr-FR" sz="1600" i="1" dirty="0" err="1">
                <a:latin typeface="Kalam Light" panose="02000000000000000000"/>
                <a:cs typeface="Kalam Light" panose="02000000000000000000" pitchFamily="2" charset="0"/>
              </a:rPr>
              <a:t>Edu</a:t>
            </a:r>
            <a:r>
              <a:rPr lang="fr-FR" sz="1600" dirty="0">
                <a:latin typeface="Kalam Light" panose="02000000000000000000" pitchFamily="2" charset="0"/>
                <a:cs typeface="Kalam Light" panose="02000000000000000000" pitchFamily="2" charset="0"/>
              </a:rPr>
              <a:t>, saisis un programme 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afin que le </a:t>
            </a:r>
            <a:r>
              <a:rPr lang="fr-FR" sz="1600" i="1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Sphero</a:t>
            </a: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 joue un son lorsqu’il percute la cible située à 60 cm.</a:t>
            </a:r>
          </a:p>
          <a:p>
            <a:pPr marL="152400" indent="0" hangingPunct="1">
              <a:buNone/>
            </a:pPr>
            <a:r>
              <a:rPr lang="fr-FR" sz="1600" dirty="0" smtClean="0">
                <a:latin typeface="Kalam Light" panose="02000000000000000000" pitchFamily="2" charset="0"/>
                <a:cs typeface="Kalam Light" panose="02000000000000000000" pitchFamily="2" charset="0"/>
              </a:rPr>
              <a:t>Pour cela, tu devras notamment utiliser les blocs :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47480" y="315699"/>
            <a:ext cx="1889234" cy="448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70000" lnSpcReduction="2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Lato"/>
                <a:ea typeface="Lato"/>
                <a:cs typeface="Lato"/>
                <a:sym typeface="Lato"/>
              </a:defRPr>
            </a:lvl9pPr>
          </a:lstStyle>
          <a:p>
            <a:pPr hangingPunct="1"/>
            <a:r>
              <a:rPr lang="en-PH" sz="2800" smtClean="0">
                <a:solidFill>
                  <a:schemeClr val="bg2"/>
                </a:solidFill>
                <a:latin typeface="TypeWrong" panose="020B0800050302020204" pitchFamily="34" charset="0"/>
              </a:rPr>
              <a:t>Mission n°8</a:t>
            </a:r>
            <a:endParaRPr lang="en-PH" sz="2800" dirty="0">
              <a:solidFill>
                <a:schemeClr val="bg2"/>
              </a:solidFill>
              <a:latin typeface="TypeWrong" panose="020B08000503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5" y="315699"/>
            <a:ext cx="1114425" cy="21812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612" y="2979496"/>
            <a:ext cx="1676400" cy="4667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823" y="3537046"/>
            <a:ext cx="2828925" cy="59055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746173" y="3261879"/>
            <a:ext cx="2171700" cy="18816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853084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Eglamour template">
  <a:themeElements>
    <a:clrScheme name="Eglamour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Eglamour template">
      <a:majorFont>
        <a:latin typeface="Arial"/>
        <a:ea typeface="Arial"/>
        <a:cs typeface="Arial"/>
      </a:majorFont>
      <a:minorFont>
        <a:latin typeface="Helvetica Neue"/>
        <a:ea typeface="Helvetica Neue"/>
        <a:cs typeface="Helvetica Neue"/>
      </a:minorFont>
    </a:fontScheme>
    <a:fmtScheme name="Eglamour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glamour template">
  <a:themeElements>
    <a:clrScheme name="Eglamour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Eglamour template">
      <a:majorFont>
        <a:latin typeface="Arial"/>
        <a:ea typeface="Arial"/>
        <a:cs typeface="Arial"/>
      </a:majorFont>
      <a:minorFont>
        <a:latin typeface="Helvetica Neue"/>
        <a:ea typeface="Helvetica Neue"/>
        <a:cs typeface="Helvetica Neue"/>
      </a:minorFont>
    </a:fontScheme>
    <a:fmtScheme name="Eglamour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4792</TotalTime>
  <Words>585</Words>
  <Application>Microsoft Office PowerPoint</Application>
  <PresentationFormat>Affichage à l'écran (16:9)</PresentationFormat>
  <Paragraphs>59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3" baseType="lpstr">
      <vt:lpstr>Amiri</vt:lpstr>
      <vt:lpstr>Arial</vt:lpstr>
      <vt:lpstr>Calibri Light</vt:lpstr>
      <vt:lpstr>Helvetica</vt:lpstr>
      <vt:lpstr>Helvetica Neue</vt:lpstr>
      <vt:lpstr>Kalam Bold</vt:lpstr>
      <vt:lpstr>Kalam Light</vt:lpstr>
      <vt:lpstr>Lato</vt:lpstr>
      <vt:lpstr>Lato Hairline</vt:lpstr>
      <vt:lpstr>Lato Light</vt:lpstr>
      <vt:lpstr>Trocchi</vt:lpstr>
      <vt:lpstr>TypeWrong</vt:lpstr>
      <vt:lpstr>Eglamour template</vt:lpstr>
      <vt:lpstr>Groupe Départemental Numérique - DSDEN 61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Groupe Départemental Numérique - DSDEN 61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Robotik’Orne Festival de codage et de robotique pédagogique</dc:title>
  <dc:creator>CPCTICE</dc:creator>
  <cp:lastModifiedBy>CPNUMARG</cp:lastModifiedBy>
  <cp:revision>53</cp:revision>
  <cp:lastPrinted>2021-06-07T13:07:49Z</cp:lastPrinted>
  <dcterms:modified xsi:type="dcterms:W3CDTF">2021-12-08T10:50:29Z</dcterms:modified>
</cp:coreProperties>
</file>