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2" r:id="rId3"/>
    <p:sldId id="256" r:id="rId4"/>
    <p:sldId id="261" r:id="rId5"/>
    <p:sldId id="263" r:id="rId6"/>
    <p:sldId id="264" r:id="rId7"/>
    <p:sldId id="266" r:id="rId8"/>
    <p:sldId id="267" r:id="rId9"/>
    <p:sldId id="258" r:id="rId10"/>
    <p:sldId id="260" r:id="rId11"/>
    <p:sldId id="268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B2D3D8-E167-4BC9-B8B5-B752F2D5B69B}" type="datetimeFigureOut">
              <a:rPr lang="fr-FR" smtClean="0"/>
              <a:t>22/10/2016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67A39B-6BD4-4D62-8B70-BB994C068B2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2D3D8-E167-4BC9-B8B5-B752F2D5B69B}" type="datetimeFigureOut">
              <a:rPr lang="fr-FR" smtClean="0"/>
              <a:t>22/10/2016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7A39B-6BD4-4D62-8B70-BB994C068B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B2D3D8-E167-4BC9-B8B5-B752F2D5B69B}" type="datetimeFigureOut">
              <a:rPr lang="fr-FR" smtClean="0"/>
              <a:t>22/10/2016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67A39B-6BD4-4D62-8B70-BB994C068B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2D3D8-E167-4BC9-B8B5-B752F2D5B69B}" type="datetimeFigureOut">
              <a:rPr lang="fr-FR" smtClean="0"/>
              <a:t>22/10/2016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7A39B-6BD4-4D62-8B70-BB994C068B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B2D3D8-E167-4BC9-B8B5-B752F2D5B69B}" type="datetimeFigureOut">
              <a:rPr lang="fr-FR" smtClean="0"/>
              <a:t>22/10/2016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F67A39B-6BD4-4D62-8B70-BB994C068B2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2D3D8-E167-4BC9-B8B5-B752F2D5B69B}" type="datetimeFigureOut">
              <a:rPr lang="fr-FR" smtClean="0"/>
              <a:t>22/10/2016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7A39B-6BD4-4D62-8B70-BB994C068B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2D3D8-E167-4BC9-B8B5-B752F2D5B69B}" type="datetimeFigureOut">
              <a:rPr lang="fr-FR" smtClean="0"/>
              <a:t>22/10/2016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7A39B-6BD4-4D62-8B70-BB994C068B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2D3D8-E167-4BC9-B8B5-B752F2D5B69B}" type="datetimeFigureOut">
              <a:rPr lang="fr-FR" smtClean="0"/>
              <a:t>22/10/2016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7A39B-6BD4-4D62-8B70-BB994C068B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B2D3D8-E167-4BC9-B8B5-B752F2D5B69B}" type="datetimeFigureOut">
              <a:rPr lang="fr-FR" smtClean="0"/>
              <a:t>22/10/2016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7A39B-6BD4-4D62-8B70-BB994C068B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2D3D8-E167-4BC9-B8B5-B752F2D5B69B}" type="datetimeFigureOut">
              <a:rPr lang="fr-FR" smtClean="0"/>
              <a:t>22/10/2016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7A39B-6BD4-4D62-8B70-BB994C068B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2D3D8-E167-4BC9-B8B5-B752F2D5B69B}" type="datetimeFigureOut">
              <a:rPr lang="fr-FR" smtClean="0"/>
              <a:t>22/10/2016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7A39B-6BD4-4D62-8B70-BB994C068B2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B2D3D8-E167-4BC9-B8B5-B752F2D5B69B}" type="datetimeFigureOut">
              <a:rPr lang="fr-FR" smtClean="0"/>
              <a:t>22/10/2016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67A39B-6BD4-4D62-8B70-BB994C068B2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UU5gNPpJ7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Die deutsche </a:t>
            </a:r>
            <a:r>
              <a:rPr lang="fr-FR" sz="3600" dirty="0" err="1" smtClean="0"/>
              <a:t>Skulptur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fr-FR" sz="1100" dirty="0" smtClean="0"/>
              <a:t>Production finale : réalisation de sculptures en papier mâché pour illustrer le conte « Les musiciens de Brême ».</a:t>
            </a:r>
          </a:p>
          <a:p>
            <a:pPr marL="0" indent="0">
              <a:buNone/>
            </a:pPr>
            <a:endParaRPr lang="fr-FR" sz="1100" dirty="0" smtClean="0"/>
          </a:p>
          <a:p>
            <a:r>
              <a:rPr lang="fr-FR" sz="1100" dirty="0" smtClean="0"/>
              <a:t>Eléments géographiques et culturels :</a:t>
            </a:r>
          </a:p>
          <a:p>
            <a:pPr lvl="2"/>
            <a:r>
              <a:rPr lang="fr-FR" sz="1100" dirty="0" smtClean="0"/>
              <a:t>Les sculpteurs germanophones : Max Ernst, Hans Arp, </a:t>
            </a:r>
            <a:r>
              <a:rPr lang="fr-FR" sz="1100" dirty="0" err="1" smtClean="0"/>
              <a:t>Anselm</a:t>
            </a:r>
            <a:r>
              <a:rPr lang="fr-FR" sz="1100" dirty="0" smtClean="0"/>
              <a:t> Kiefer, </a:t>
            </a:r>
            <a:r>
              <a:rPr lang="fr-FR" sz="1100" dirty="0" err="1" smtClean="0"/>
              <a:t>Marcks</a:t>
            </a:r>
            <a:r>
              <a:rPr lang="fr-FR" sz="1100" dirty="0" smtClean="0"/>
              <a:t> Gerhard…</a:t>
            </a:r>
          </a:p>
          <a:p>
            <a:pPr lvl="2"/>
            <a:r>
              <a:rPr lang="fr-FR" sz="1100" dirty="0" smtClean="0"/>
              <a:t>Repères géographiques (l’Allemagne : situation géographique, quelques grandes villes, organisation de l’Allemagne </a:t>
            </a:r>
          </a:p>
          <a:p>
            <a:pPr marL="530352" lvl="2" indent="0">
              <a:buNone/>
            </a:pPr>
            <a:r>
              <a:rPr lang="fr-FR" sz="1100" dirty="0" smtClean="0"/>
              <a:t>      en Länder).</a:t>
            </a:r>
          </a:p>
          <a:p>
            <a:pPr lvl="2"/>
            <a:r>
              <a:rPr lang="fr-FR" sz="1100" dirty="0" smtClean="0"/>
              <a:t>Le conte « Les musiciens de Brême »</a:t>
            </a:r>
          </a:p>
          <a:p>
            <a:pPr lvl="2"/>
            <a:endParaRPr lang="fr-FR" sz="1100" dirty="0"/>
          </a:p>
          <a:p>
            <a:r>
              <a:rPr lang="fr-FR" sz="1100" dirty="0" smtClean="0"/>
              <a:t>Lexique :</a:t>
            </a:r>
          </a:p>
          <a:p>
            <a:pPr lvl="2"/>
            <a:r>
              <a:rPr lang="fr-FR" sz="1100" dirty="0" smtClean="0"/>
              <a:t>Les parties du corps humain.</a:t>
            </a:r>
          </a:p>
          <a:p>
            <a:pPr lvl="2"/>
            <a:r>
              <a:rPr lang="fr-FR" sz="1100" dirty="0" smtClean="0"/>
              <a:t>Le portrait physique.</a:t>
            </a:r>
          </a:p>
          <a:p>
            <a:pPr lvl="2"/>
            <a:r>
              <a:rPr lang="fr-FR" sz="1100" dirty="0" smtClean="0"/>
              <a:t>Les animaux.</a:t>
            </a:r>
          </a:p>
          <a:p>
            <a:pPr marL="914400" lvl="2" indent="0">
              <a:buNone/>
            </a:pPr>
            <a:endParaRPr lang="fr-FR" sz="1100" dirty="0" smtClean="0"/>
          </a:p>
          <a:p>
            <a:r>
              <a:rPr lang="fr-FR" sz="1100" dirty="0" smtClean="0"/>
              <a:t>Autres éléments d’ordre linguistique.</a:t>
            </a:r>
          </a:p>
          <a:p>
            <a:pPr lvl="2"/>
            <a:r>
              <a:rPr lang="fr-FR" sz="1100" dirty="0" smtClean="0"/>
              <a:t>Les noms communs prennent une majuscule.</a:t>
            </a:r>
          </a:p>
          <a:p>
            <a:pPr lvl="2"/>
            <a:r>
              <a:rPr lang="fr-FR" sz="1100" dirty="0" smtClean="0"/>
              <a:t>Existence des trois genres : der, die, </a:t>
            </a:r>
            <a:r>
              <a:rPr lang="fr-FR" sz="1100" dirty="0" err="1" smtClean="0"/>
              <a:t>das</a:t>
            </a:r>
            <a:r>
              <a:rPr lang="fr-FR" sz="1100" dirty="0" smtClean="0"/>
              <a:t>.</a:t>
            </a:r>
          </a:p>
          <a:p>
            <a:pPr lvl="2"/>
            <a:endParaRPr lang="fr-FR" sz="1100" dirty="0"/>
          </a:p>
          <a:p>
            <a:r>
              <a:rPr lang="fr-FR" sz="1100" dirty="0" smtClean="0"/>
              <a:t>Stratégies.</a:t>
            </a:r>
          </a:p>
          <a:p>
            <a:pPr lvl="2"/>
            <a:r>
              <a:rPr lang="fr-FR" sz="1100" dirty="0" smtClean="0"/>
              <a:t>S’appuyer sur les mots transparents.</a:t>
            </a:r>
          </a:p>
          <a:p>
            <a:pPr lvl="2"/>
            <a:r>
              <a:rPr lang="fr-FR" sz="1100" dirty="0" smtClean="0"/>
              <a:t>Les similitudes entre l’anglais et l’allemand.</a:t>
            </a:r>
          </a:p>
          <a:p>
            <a:pPr lvl="2"/>
            <a:endParaRPr lang="fr-FR" sz="1100" dirty="0"/>
          </a:p>
          <a:p>
            <a:r>
              <a:rPr lang="fr-FR" sz="1100" dirty="0" smtClean="0"/>
              <a:t>Prolongements possibles :</a:t>
            </a:r>
          </a:p>
          <a:p>
            <a:pPr lvl="2"/>
            <a:r>
              <a:rPr lang="fr-FR" sz="1100" dirty="0" smtClean="0"/>
              <a:t>Le dadaïsme</a:t>
            </a:r>
          </a:p>
          <a:p>
            <a:pPr lvl="2"/>
            <a:r>
              <a:rPr lang="fr-FR" sz="1100" dirty="0" smtClean="0"/>
              <a:t>Le surréalisme</a:t>
            </a:r>
          </a:p>
          <a:p>
            <a:pPr lvl="2"/>
            <a:r>
              <a:rPr lang="fr-FR" sz="1100" dirty="0" smtClean="0"/>
              <a:t>Littérature : les contes.</a:t>
            </a:r>
          </a:p>
          <a:p>
            <a:pPr lvl="2"/>
            <a:r>
              <a:rPr lang="fr-FR" sz="1100" dirty="0" smtClean="0"/>
              <a:t>Conte musical de Angelo </a:t>
            </a:r>
            <a:r>
              <a:rPr lang="fr-FR" sz="1100" dirty="0" err="1" smtClean="0"/>
              <a:t>Sormani</a:t>
            </a:r>
            <a:endParaRPr lang="fr-FR" sz="1100" dirty="0" smtClean="0"/>
          </a:p>
          <a:p>
            <a:pPr marL="914400" lvl="2" indent="0">
              <a:buNone/>
            </a:pPr>
            <a:endParaRPr lang="fr-FR" sz="1100" dirty="0" smtClean="0"/>
          </a:p>
          <a:p>
            <a:pPr marL="914400" lvl="2" indent="0">
              <a:buNone/>
            </a:pPr>
            <a:endParaRPr lang="fr-FR" sz="1100" dirty="0"/>
          </a:p>
          <a:p>
            <a:endParaRPr lang="fr-FR" sz="1900" dirty="0" smtClean="0"/>
          </a:p>
          <a:p>
            <a:pPr lvl="2"/>
            <a:endParaRPr lang="fr-FR" sz="12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280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parties du corps</a:t>
            </a:r>
            <a:br>
              <a:rPr lang="fr-FR" dirty="0" smtClean="0"/>
            </a:br>
            <a:r>
              <a:rPr lang="fr-FR" dirty="0" smtClean="0"/>
              <a:t>Die </a:t>
            </a:r>
            <a:r>
              <a:rPr lang="fr-FR" dirty="0" err="1" smtClean="0"/>
              <a:t>Körperteile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603253"/>
            <a:ext cx="2818656" cy="4637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400" b="1" dirty="0" smtClean="0"/>
              <a:t>Kopf</a:t>
            </a:r>
            <a:r>
              <a:rPr lang="de-DE" sz="1400" dirty="0" smtClean="0"/>
              <a:t>,</a:t>
            </a:r>
          </a:p>
          <a:p>
            <a:pPr marL="0" indent="0">
              <a:buNone/>
            </a:pPr>
            <a:r>
              <a:rPr lang="de-DE" sz="1400" dirty="0" smtClean="0"/>
              <a:t>Schultern,</a:t>
            </a:r>
          </a:p>
          <a:p>
            <a:pPr marL="0" indent="0">
              <a:buNone/>
            </a:pPr>
            <a:r>
              <a:rPr lang="de-DE" sz="1400" dirty="0" smtClean="0"/>
              <a:t>Knie und Fuß;</a:t>
            </a:r>
          </a:p>
          <a:p>
            <a:pPr marL="0" indent="0">
              <a:buNone/>
            </a:pPr>
            <a:r>
              <a:rPr lang="de-DE" sz="1400" b="1" dirty="0" smtClean="0"/>
              <a:t>Knie</a:t>
            </a:r>
            <a:r>
              <a:rPr lang="de-DE" sz="1400" dirty="0" smtClean="0"/>
              <a:t> und Fuß</a:t>
            </a:r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r>
              <a:rPr lang="de-DE" sz="1400" dirty="0" smtClean="0"/>
              <a:t>Kopf,</a:t>
            </a:r>
          </a:p>
          <a:p>
            <a:pPr marL="0" indent="0">
              <a:buNone/>
            </a:pPr>
            <a:r>
              <a:rPr lang="de-DE" sz="1400" b="1" dirty="0" smtClean="0"/>
              <a:t>Schultern</a:t>
            </a:r>
            <a:r>
              <a:rPr lang="de-DE" sz="1400" dirty="0" smtClean="0"/>
              <a:t>,</a:t>
            </a:r>
          </a:p>
          <a:p>
            <a:pPr marL="0" indent="0">
              <a:buNone/>
            </a:pPr>
            <a:r>
              <a:rPr lang="de-DE" sz="1400" dirty="0" smtClean="0"/>
              <a:t>Knie und Fuß;</a:t>
            </a:r>
          </a:p>
          <a:p>
            <a:pPr marL="0" indent="0">
              <a:buNone/>
            </a:pPr>
            <a:r>
              <a:rPr lang="de-DE" sz="1400" dirty="0" smtClean="0"/>
              <a:t>Knie und </a:t>
            </a:r>
            <a:r>
              <a:rPr lang="de-DE" sz="1400" b="1" dirty="0" smtClean="0"/>
              <a:t>Fuß</a:t>
            </a:r>
          </a:p>
          <a:p>
            <a:pPr marL="0" indent="0">
              <a:buNone/>
            </a:pPr>
            <a:r>
              <a:rPr lang="de-DE" sz="1400" dirty="0" smtClean="0"/>
              <a:t>und</a:t>
            </a:r>
          </a:p>
          <a:p>
            <a:pPr marL="0" indent="0">
              <a:buNone/>
            </a:pPr>
            <a:r>
              <a:rPr lang="de-DE" sz="1400" b="1" dirty="0" smtClean="0"/>
              <a:t>Augen, </a:t>
            </a:r>
          </a:p>
          <a:p>
            <a:pPr marL="0" indent="0">
              <a:buNone/>
            </a:pPr>
            <a:r>
              <a:rPr lang="de-DE" sz="1400" b="1" dirty="0" smtClean="0"/>
              <a:t>Ohren, </a:t>
            </a:r>
          </a:p>
          <a:p>
            <a:pPr marL="0" indent="0">
              <a:buNone/>
            </a:pPr>
            <a:r>
              <a:rPr lang="de-DE" sz="1400" b="1" dirty="0" smtClean="0"/>
              <a:t>Nase,</a:t>
            </a:r>
          </a:p>
          <a:p>
            <a:pPr marL="0" indent="0">
              <a:buNone/>
            </a:pPr>
            <a:r>
              <a:rPr lang="de-DE" sz="1400" b="1" dirty="0" smtClean="0"/>
              <a:t>Mund</a:t>
            </a:r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r>
              <a:rPr lang="de-DE" sz="1400" dirty="0" smtClean="0"/>
              <a:t>Kopf,</a:t>
            </a:r>
          </a:p>
          <a:p>
            <a:pPr marL="0" indent="0">
              <a:buNone/>
            </a:pPr>
            <a:r>
              <a:rPr lang="de-DE" sz="1400" dirty="0" smtClean="0"/>
              <a:t>Schultern,</a:t>
            </a:r>
          </a:p>
          <a:p>
            <a:pPr marL="0" indent="0">
              <a:buNone/>
            </a:pPr>
            <a:r>
              <a:rPr lang="de-DE" sz="1400" dirty="0" smtClean="0"/>
              <a:t>Knie und Fuß;</a:t>
            </a:r>
          </a:p>
          <a:p>
            <a:pPr marL="0" indent="0">
              <a:buNone/>
            </a:pPr>
            <a:r>
              <a:rPr lang="de-DE" sz="1400" dirty="0" smtClean="0"/>
              <a:t>Knie und Fuß.</a:t>
            </a:r>
            <a:endParaRPr lang="fr-FR" sz="1400" dirty="0"/>
          </a:p>
        </p:txBody>
      </p:sp>
      <p:pic>
        <p:nvPicPr>
          <p:cNvPr id="7" name="Pôle Ressources Langues Interdegré 92 Des comptines et des c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4208" y="554697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3253"/>
            <a:ext cx="3024336" cy="411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74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Comptine musicale « Die Bremer </a:t>
            </a:r>
            <a:r>
              <a:rPr lang="fr-FR" dirty="0" err="1"/>
              <a:t>Stadtmusikanten</a:t>
            </a:r>
            <a:r>
              <a:rPr lang="fr-FR" dirty="0"/>
              <a:t> » </a:t>
            </a:r>
          </a:p>
        </p:txBody>
      </p:sp>
      <p:pic>
        <p:nvPicPr>
          <p:cNvPr id="11" name="KUU5gNPpJ7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0700" y="274637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Flashcards</a:t>
            </a:r>
            <a:r>
              <a:rPr lang="fr-FR" dirty="0" smtClean="0"/>
              <a:t> « Die Bremer </a:t>
            </a:r>
            <a:r>
              <a:rPr lang="fr-FR" dirty="0" err="1" smtClean="0"/>
              <a:t>Stadtmusikanten</a:t>
            </a:r>
            <a:r>
              <a:rPr lang="fr-FR" dirty="0" smtClean="0"/>
              <a:t> »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180303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2" y="2399608"/>
            <a:ext cx="2081027" cy="19367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6802"/>
            <a:ext cx="1224136" cy="15286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93034"/>
            <a:ext cx="1656184" cy="165618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14" y="3016363"/>
            <a:ext cx="917422" cy="132004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19404" y="4647186"/>
            <a:ext cx="79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          Der </a:t>
            </a:r>
            <a:r>
              <a:rPr lang="fr-FR" dirty="0" err="1" smtClean="0"/>
              <a:t>Esel</a:t>
            </a:r>
            <a:r>
              <a:rPr lang="fr-FR" dirty="0" smtClean="0"/>
              <a:t>                         der </a:t>
            </a:r>
            <a:r>
              <a:rPr lang="fr-FR" dirty="0" err="1" smtClean="0"/>
              <a:t>Hund</a:t>
            </a:r>
            <a:r>
              <a:rPr lang="fr-FR" dirty="0" smtClean="0"/>
              <a:t>	      die </a:t>
            </a:r>
            <a:r>
              <a:rPr lang="fr-FR" dirty="0" err="1" smtClean="0"/>
              <a:t>Katze</a:t>
            </a:r>
            <a:r>
              <a:rPr lang="fr-FR" dirty="0" smtClean="0"/>
              <a:t>          der Hahn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5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Domaines et compétences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40000" lnSpcReduction="20000"/>
          </a:bodyPr>
          <a:lstStyle/>
          <a:p>
            <a:r>
              <a:rPr lang="fr-FR" dirty="0"/>
              <a:t>Parcours d'éducation artistique et culturelle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Cultiver </a:t>
            </a:r>
            <a:r>
              <a:rPr lang="fr-FR" sz="2500" dirty="0"/>
              <a:t>sa sensibilité, sa curiosité à rencontrer des œuvres.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Utiliser </a:t>
            </a:r>
            <a:r>
              <a:rPr lang="fr-FR" sz="2500" dirty="0"/>
              <a:t>des techniques d'expression artistique (sculpture).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Mettre </a:t>
            </a:r>
            <a:r>
              <a:rPr lang="fr-FR" sz="2500" dirty="0"/>
              <a:t>en œuvre un processus de création.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S'intégrer </a:t>
            </a:r>
            <a:r>
              <a:rPr lang="fr-FR" sz="2500" dirty="0"/>
              <a:t>dans un processus collectif.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Utiliser </a:t>
            </a:r>
            <a:r>
              <a:rPr lang="fr-FR" sz="2500" dirty="0"/>
              <a:t>un lexique adapté.</a:t>
            </a:r>
          </a:p>
          <a:p>
            <a:endParaRPr lang="fr-FR" dirty="0"/>
          </a:p>
          <a:p>
            <a:r>
              <a:rPr lang="fr-FR" dirty="0"/>
              <a:t>Histoire des Arts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Appréhender </a:t>
            </a:r>
            <a:r>
              <a:rPr lang="fr-FR" sz="2500" dirty="0"/>
              <a:t>des œuvres et des productions artistiques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Situer </a:t>
            </a:r>
            <a:r>
              <a:rPr lang="fr-FR" sz="2500" dirty="0"/>
              <a:t>des œuvres du passé et du présent dans leurs contextes. </a:t>
            </a:r>
          </a:p>
          <a:p>
            <a:endParaRPr lang="fr-FR" dirty="0"/>
          </a:p>
          <a:p>
            <a:r>
              <a:rPr lang="fr-FR" dirty="0"/>
              <a:t>Arts plastiques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Exploiter </a:t>
            </a:r>
            <a:r>
              <a:rPr lang="fr-FR" sz="2500" dirty="0"/>
              <a:t>des </a:t>
            </a:r>
            <a:r>
              <a:rPr lang="fr-FR" sz="2500" dirty="0" smtClean="0"/>
              <a:t>matériaux.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S'impliquer </a:t>
            </a:r>
            <a:r>
              <a:rPr lang="fr-FR" sz="2500" dirty="0"/>
              <a:t>dans les différentes étapes de la démarche de création.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Donner </a:t>
            </a:r>
            <a:r>
              <a:rPr lang="fr-FR" sz="2500" dirty="0"/>
              <a:t>forme à son imaginaire par  </a:t>
            </a:r>
            <a:r>
              <a:rPr lang="fr-FR" sz="2500" dirty="0" smtClean="0"/>
              <a:t>la </a:t>
            </a:r>
            <a:r>
              <a:rPr lang="fr-FR" sz="2500" dirty="0"/>
              <a:t>sculpture.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Choisir</a:t>
            </a:r>
            <a:r>
              <a:rPr lang="fr-FR" sz="2500" dirty="0"/>
              <a:t>, organiser, mobiliser des gestes, des outils et des matériaux en fonction des effets  </a:t>
            </a:r>
            <a:r>
              <a:rPr lang="fr-FR" sz="2500" dirty="0" smtClean="0"/>
              <a:t>qu’ils </a:t>
            </a:r>
            <a:r>
              <a:rPr lang="fr-FR" sz="2500" dirty="0"/>
              <a:t>produisent</a:t>
            </a:r>
          </a:p>
          <a:p>
            <a:endParaRPr lang="fr-FR" dirty="0"/>
          </a:p>
          <a:p>
            <a:r>
              <a:rPr lang="fr-FR" dirty="0" smtClean="0"/>
              <a:t>Des </a:t>
            </a:r>
            <a:r>
              <a:rPr lang="fr-FR" dirty="0"/>
              <a:t>langages pour penser et communiquer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Construire </a:t>
            </a:r>
            <a:r>
              <a:rPr lang="fr-FR" sz="2500" dirty="0"/>
              <a:t>une première culture littéraire et artistique </a:t>
            </a:r>
            <a:r>
              <a:rPr lang="fr-FR" sz="2500" dirty="0" smtClean="0"/>
              <a:t>allemande.</a:t>
            </a:r>
            <a:endParaRPr lang="fr-FR" sz="25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Exprimer </a:t>
            </a:r>
            <a:r>
              <a:rPr lang="fr-FR" sz="2500" dirty="0"/>
              <a:t>une émotion esthétique et un jugement critique</a:t>
            </a:r>
            <a:r>
              <a:rPr lang="fr-FR" sz="2500" dirty="0" smtClean="0"/>
              <a:t>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Comparer plusieurs systèmes linguistiques : anglais, allemand et français.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Ecouter et comprendre des mots simples, des  comptines 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500" dirty="0" smtClean="0"/>
              <a:t>Utiliser des indices  sonores et visuels pour déduire le sens de mots inconnus, d’un message.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4723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21734"/>
              </p:ext>
            </p:extLst>
          </p:nvPr>
        </p:nvGraphicFramePr>
        <p:xfrm>
          <a:off x="971600" y="620688"/>
          <a:ext cx="7704855" cy="61320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80120"/>
                <a:gridCol w="3312368"/>
                <a:gridCol w="3312367"/>
              </a:tblGrid>
              <a:tr h="52376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Séances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Objectifs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Démarche</a:t>
                      </a:r>
                      <a:endParaRPr lang="fr-FR" dirty="0"/>
                    </a:p>
                  </a:txBody>
                  <a:tcPr/>
                </a:tc>
              </a:tr>
              <a:tr h="1032974"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« Découvrir des œuvres de sculpteurs</a:t>
                      </a:r>
                      <a:r>
                        <a:rPr lang="fr-FR" sz="1400" baseline="0" dirty="0" smtClean="0"/>
                        <a:t> allemands et repérer des caractéristiques. »</a:t>
                      </a:r>
                    </a:p>
                    <a:p>
                      <a:pPr algn="l"/>
                      <a:r>
                        <a:rPr lang="fr-FR" sz="1400" baseline="0" dirty="0" smtClean="0"/>
                        <a:t>Rencontrer des œuvres, cultiver sa sensibilité et sa curiosité.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Proposer</a:t>
                      </a:r>
                      <a:r>
                        <a:rPr lang="fr-FR" sz="1400" baseline="0" dirty="0" smtClean="0"/>
                        <a:t> aux élèves un tri de sculptures, les classer et expliciter les critères de classement.</a:t>
                      </a:r>
                    </a:p>
                    <a:p>
                      <a:pPr algn="l"/>
                      <a:r>
                        <a:rPr lang="fr-FR" sz="1400" baseline="0" dirty="0" smtClean="0"/>
                        <a:t>Kiefer 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 utilisation du papier.</a:t>
                      </a:r>
                    </a:p>
                    <a:p>
                      <a:pPr algn="l"/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Arp  bronze arrondi</a:t>
                      </a:r>
                    </a:p>
                    <a:p>
                      <a:pPr algn="l"/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Marcks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 figuratif</a:t>
                      </a:r>
                    </a:p>
                    <a:p>
                      <a:pPr algn="l"/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Ernst  abstrait</a:t>
                      </a:r>
                    </a:p>
                  </a:txBody>
                  <a:tcPr/>
                </a:tc>
              </a:tr>
              <a:tr h="1032974"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Situer</a:t>
                      </a:r>
                      <a:r>
                        <a:rPr lang="fr-FR" sz="1400" baseline="0" dirty="0" smtClean="0"/>
                        <a:t> géographiquement et historiquement les artistes.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r-FR" sz="1400" dirty="0" smtClean="0"/>
                        <a:t>1.Elaborer une carte d’identité succincte</a:t>
                      </a:r>
                      <a:r>
                        <a:rPr lang="fr-FR" sz="1400" baseline="0" dirty="0" smtClean="0"/>
                        <a:t> pour chaque artiste : date de naissance, lieu de naissance (länder + ville), œuvres vues en séance 1.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FR" sz="1400" baseline="0" dirty="0" smtClean="0"/>
                        <a:t>Recherches à l’aide d’Internet et du dictionnaire.</a:t>
                      </a:r>
                    </a:p>
                    <a:p>
                      <a:pPr algn="l"/>
                      <a:r>
                        <a:rPr lang="fr-FR" sz="1400" baseline="0" dirty="0" smtClean="0"/>
                        <a:t>2. Situer sur une carte et une frise.</a:t>
                      </a:r>
                    </a:p>
                    <a:p>
                      <a:pPr algn="l"/>
                      <a:r>
                        <a:rPr lang="fr-FR" sz="1400" baseline="0" dirty="0" smtClean="0"/>
                        <a:t>Mutualisation de la recherche biographique.</a:t>
                      </a:r>
                    </a:p>
                  </a:txBody>
                  <a:tcPr/>
                </a:tc>
              </a:tr>
              <a:tr h="1032974"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« Comptines</a:t>
                      </a:r>
                      <a:r>
                        <a:rPr lang="fr-FR" sz="1400" baseline="0" dirty="0" smtClean="0"/>
                        <a:t> traditionnelles allemandes ».</a:t>
                      </a:r>
                      <a:endParaRPr lang="fr-FR" sz="1400" dirty="0" smtClean="0"/>
                    </a:p>
                    <a:p>
                      <a:pPr algn="l"/>
                      <a:endParaRPr lang="fr-FR" sz="1400" dirty="0" smtClean="0"/>
                    </a:p>
                    <a:p>
                      <a:pPr algn="l"/>
                      <a:r>
                        <a:rPr lang="fr-FR" sz="1400" dirty="0" smtClean="0"/>
                        <a:t>- S’approprier le lexique des parties du corps</a:t>
                      </a:r>
                      <a:r>
                        <a:rPr lang="fr-FR" sz="1400" baseline="0" dirty="0" smtClean="0"/>
                        <a:t>.</a:t>
                      </a:r>
                    </a:p>
                    <a:p>
                      <a:pPr algn="l"/>
                      <a:r>
                        <a:rPr lang="fr-FR" sz="1400" baseline="0" dirty="0" smtClean="0"/>
                        <a:t>- Apprendre une comptine traditionnelle</a:t>
                      </a:r>
                    </a:p>
                    <a:p>
                      <a:pPr algn="l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1. Découverte du vocabulaire du visage</a:t>
                      </a:r>
                      <a:r>
                        <a:rPr lang="fr-FR" sz="1400" baseline="0" dirty="0" smtClean="0"/>
                        <a:t> par le biais de la comptine « Der </a:t>
                      </a:r>
                      <a:r>
                        <a:rPr lang="fr-FR" sz="1400" baseline="0" dirty="0" err="1" smtClean="0"/>
                        <a:t>Kopf</a:t>
                      </a:r>
                      <a:r>
                        <a:rPr lang="fr-FR" sz="1400" baseline="0" dirty="0" smtClean="0"/>
                        <a:t> ».</a:t>
                      </a:r>
                      <a:endParaRPr lang="fr-FR" sz="1400" dirty="0" smtClean="0"/>
                    </a:p>
                    <a:p>
                      <a:pPr algn="l"/>
                      <a:r>
                        <a:rPr lang="fr-FR" sz="1400" dirty="0" smtClean="0"/>
                        <a:t>2. Travail sur le lexique à</a:t>
                      </a:r>
                      <a:r>
                        <a:rPr lang="fr-FR" sz="1400" baseline="0" dirty="0" smtClean="0"/>
                        <a:t> partir de la comptine « Die </a:t>
                      </a:r>
                      <a:r>
                        <a:rPr lang="fr-FR" sz="1400" baseline="0" dirty="0" err="1" smtClean="0"/>
                        <a:t>Körperteile</a:t>
                      </a:r>
                      <a:r>
                        <a:rPr lang="fr-FR" sz="1400" baseline="0" dirty="0" smtClean="0"/>
                        <a:t> »</a:t>
                      </a:r>
                      <a:r>
                        <a:rPr lang="fr-FR" sz="1400" dirty="0" smtClean="0"/>
                        <a:t> : relever les mots transparents ou ayant des similitudes avec l’anglais et qui vont permettre de reconnaitre le</a:t>
                      </a:r>
                      <a:r>
                        <a:rPr lang="fr-FR" sz="1400" baseline="0" dirty="0" smtClean="0"/>
                        <a:t> nom des parties du corps.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8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397943"/>
              </p:ext>
            </p:extLst>
          </p:nvPr>
        </p:nvGraphicFramePr>
        <p:xfrm>
          <a:off x="899592" y="116632"/>
          <a:ext cx="7704855" cy="660561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80120"/>
                <a:gridCol w="3456384"/>
                <a:gridCol w="3168351"/>
              </a:tblGrid>
              <a:tr h="47913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Séances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Objectifs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Démarche</a:t>
                      </a:r>
                      <a:endParaRPr lang="fr-FR" dirty="0"/>
                    </a:p>
                  </a:txBody>
                  <a:tcPr/>
                </a:tc>
              </a:tr>
              <a:tr h="1032974"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Découvrir le conte « Les musiciens</a:t>
                      </a:r>
                      <a:r>
                        <a:rPr lang="fr-FR" sz="1400" baseline="0" dirty="0" smtClean="0"/>
                        <a:t> de Brême. » des frères Grimm (le lien avec la sculpture de Gerhard </a:t>
                      </a:r>
                      <a:r>
                        <a:rPr lang="fr-FR" sz="1400" baseline="0" dirty="0" err="1" smtClean="0"/>
                        <a:t>Marcks</a:t>
                      </a:r>
                      <a:r>
                        <a:rPr lang="fr-FR" sz="1400" baseline="0" dirty="0" smtClean="0"/>
                        <a:t> « Die Bremer </a:t>
                      </a:r>
                      <a:r>
                        <a:rPr lang="fr-FR" sz="1400" baseline="0" dirty="0" err="1" smtClean="0"/>
                        <a:t>Stadtmusikanten</a:t>
                      </a:r>
                      <a:r>
                        <a:rPr lang="fr-FR" sz="1400" baseline="0" dirty="0" smtClean="0"/>
                        <a:t> » sera fait à la fin du projet).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Lecture du conte et/ou écoute du conte musical. </a:t>
                      </a:r>
                    </a:p>
                    <a:p>
                      <a:pPr algn="l"/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Identification des personnages et des étapes du conte. </a:t>
                      </a:r>
                    </a:p>
                    <a:p>
                      <a:pPr algn="l"/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Structure du conte : conte à randonnée par accumulation.</a:t>
                      </a:r>
                    </a:p>
                    <a:p>
                      <a:pPr algn="l"/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Brême : situer la ville sur la carte.</a:t>
                      </a:r>
                    </a:p>
                  </a:txBody>
                  <a:tcPr/>
                </a:tc>
              </a:tr>
              <a:tr h="1032974"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«  Découverte du lexique des animaux »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Recherche du lexique sur les animaux du conte.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Ecoute de la comptine « </a:t>
                      </a:r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Wir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sind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die Bremer </a:t>
                      </a:r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Stadtmusikanten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 » et repérage du nom des animaux du conte en utilisant les </a:t>
                      </a:r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flashcards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algn="l"/>
                      <a:endParaRPr lang="fr-FR" sz="1400" baseline="0" dirty="0" smtClean="0">
                        <a:sym typeface="Wingdings" panose="05000000000000000000" pitchFamily="2" charset="2"/>
                      </a:endParaRPr>
                    </a:p>
                  </a:txBody>
                  <a:tcPr/>
                </a:tc>
              </a:tr>
              <a:tr h="1032974">
                <a:tc>
                  <a:txBody>
                    <a:bodyPr/>
                    <a:lstStyle/>
                    <a:p>
                      <a:pPr algn="ctr"/>
                      <a:endParaRPr lang="fr-FR" sz="1400" smtClean="0"/>
                    </a:p>
                    <a:p>
                      <a:pPr algn="ctr"/>
                      <a:r>
                        <a:rPr lang="fr-FR" sz="140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Production finale : création de</a:t>
                      </a:r>
                      <a:r>
                        <a:rPr lang="fr-FR" sz="1400" baseline="0" dirty="0" smtClean="0"/>
                        <a:t> sculptures mettant en scène le conte « Die Bremer </a:t>
                      </a:r>
                      <a:r>
                        <a:rPr lang="fr-FR" sz="1400" baseline="0" dirty="0" err="1" smtClean="0"/>
                        <a:t>Stadtmusikanten</a:t>
                      </a:r>
                      <a:r>
                        <a:rPr lang="fr-FR" sz="1400" baseline="0" dirty="0" smtClean="0"/>
                        <a:t> »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A partir des œuvres vues, recherche sur les matériaux utilisés : bronze, sable, terre, plomb, craie, papier, fer, bois, tissu.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sz="1400" baseline="0" dirty="0" smtClean="0"/>
                        <a:t>Réalisation d’une ossature des personnages en grillage plastique.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sz="1400" baseline="0" dirty="0" smtClean="0"/>
                        <a:t>Habillage de papier mâché et mise en scène.</a:t>
                      </a:r>
                    </a:p>
                  </a:txBody>
                  <a:tcPr/>
                </a:tc>
              </a:tr>
              <a:tr h="1032974"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« Ouverture sur</a:t>
                      </a:r>
                      <a:r>
                        <a:rPr lang="fr-FR" sz="1400" baseline="0" dirty="0" smtClean="0"/>
                        <a:t> le mouvement Dada »</a:t>
                      </a:r>
                    </a:p>
                    <a:p>
                      <a:pPr algn="l"/>
                      <a:r>
                        <a:rPr lang="fr-FR" sz="1400" baseline="0" dirty="0" smtClean="0"/>
                        <a:t>Découvrir d’autres artistes  (sculpteurs, peintres, poètes) du mouvement Dada : Raoul Hausmann, Kurt Schwitters, Hugo Ball, Tristan Tzara, Sophie </a:t>
                      </a:r>
                      <a:r>
                        <a:rPr lang="fr-FR" sz="1400" baseline="0" dirty="0" err="1" smtClean="0"/>
                        <a:t>Taeuber</a:t>
                      </a:r>
                      <a:r>
                        <a:rPr lang="fr-FR" sz="1400" baseline="0" dirty="0" smtClean="0"/>
                        <a:t>, …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En partant des artistes Ernst et Arp</a:t>
                      </a:r>
                      <a:r>
                        <a:rPr lang="fr-FR" sz="1400" baseline="0" dirty="0" smtClean="0"/>
                        <a:t> (cofondateur du mouvement Dada) et découvrir d’autres œuvres et artistes dadaïstes.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3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fr-FR" dirty="0" err="1" smtClean="0"/>
              <a:t>Anselm</a:t>
            </a:r>
            <a:r>
              <a:rPr lang="fr-FR" dirty="0" smtClean="0"/>
              <a:t> Kiefer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8612"/>
            <a:ext cx="2637093" cy="1977820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92" y="1451180"/>
            <a:ext cx="2405607" cy="20591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91" y="1442729"/>
            <a:ext cx="2835253" cy="21237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49080"/>
            <a:ext cx="2466975" cy="18478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81" y="3717414"/>
            <a:ext cx="2411925" cy="25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87379"/>
          </a:xfrm>
        </p:spPr>
        <p:txBody>
          <a:bodyPr/>
          <a:lstStyle/>
          <a:p>
            <a:r>
              <a:rPr lang="fr-FR" dirty="0" smtClean="0"/>
              <a:t>Max Ernst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3"/>
            <a:ext cx="1728192" cy="2308492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72" y="1340768"/>
            <a:ext cx="1856032" cy="23043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29" y="1207419"/>
            <a:ext cx="1818505" cy="23655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71" y="3942348"/>
            <a:ext cx="1609074" cy="214543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78" y="3942348"/>
            <a:ext cx="1477226" cy="21130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42" y="3942348"/>
            <a:ext cx="1672760" cy="25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fr-FR" dirty="0" smtClean="0"/>
              <a:t>Gerhard </a:t>
            </a:r>
            <a:r>
              <a:rPr lang="fr-FR" dirty="0" err="1" smtClean="0"/>
              <a:t>Marcks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1630100" cy="217099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7"/>
            <a:ext cx="1944216" cy="26441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13" y="1340767"/>
            <a:ext cx="1580795" cy="24423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89836"/>
            <a:ext cx="1445771" cy="21325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20735"/>
            <a:ext cx="2028825" cy="22574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36" y="3979135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fr-FR" dirty="0" smtClean="0"/>
              <a:t>Hans Arp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1719803" cy="229046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85875"/>
            <a:ext cx="1914525" cy="2381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833982"/>
            <a:ext cx="3456384" cy="25922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2" y="3771460"/>
            <a:ext cx="1995066" cy="26570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85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parties du corps</a:t>
            </a:r>
            <a:br>
              <a:rPr lang="fr-FR" dirty="0" smtClean="0"/>
            </a:br>
            <a:r>
              <a:rPr lang="fr-FR" dirty="0" smtClean="0"/>
              <a:t>Die </a:t>
            </a:r>
            <a:r>
              <a:rPr lang="fr-FR" dirty="0" err="1" smtClean="0"/>
              <a:t>Körperteile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171800" cy="4229067"/>
          </a:xfrm>
        </p:spPr>
      </p:pic>
      <p:sp>
        <p:nvSpPr>
          <p:cNvPr id="5" name="Rectangle 4"/>
          <p:cNvSpPr/>
          <p:nvPr/>
        </p:nvSpPr>
        <p:spPr>
          <a:xfrm>
            <a:off x="5292080" y="1916832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Der Kopf</a:t>
            </a:r>
          </a:p>
          <a:p>
            <a:pPr algn="ctr"/>
            <a:endParaRPr lang="de-DE" dirty="0" smtClean="0"/>
          </a:p>
          <a:p>
            <a:r>
              <a:rPr lang="de-DE" dirty="0" smtClean="0"/>
              <a:t>Der Kopf ist rund,</a:t>
            </a:r>
          </a:p>
          <a:p>
            <a:r>
              <a:rPr lang="de-DE" dirty="0" smtClean="0"/>
              <a:t>der Kopf ist rund,</a:t>
            </a:r>
          </a:p>
          <a:p>
            <a:r>
              <a:rPr lang="de-DE" dirty="0" smtClean="0"/>
              <a:t>er hat zwei Augen,</a:t>
            </a:r>
          </a:p>
          <a:p>
            <a:r>
              <a:rPr lang="de-DE" dirty="0" smtClean="0"/>
              <a:t>Nase und Mund.</a:t>
            </a:r>
            <a:endParaRPr lang="fr-FR" dirty="0"/>
          </a:p>
        </p:txBody>
      </p:sp>
      <p:pic>
        <p:nvPicPr>
          <p:cNvPr id="6" name="Pôle Ressources Langues Interdegré 92 Des comptines et des 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2992" y="40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392</TotalTime>
  <Words>539</Words>
  <Application>Microsoft Office PowerPoint</Application>
  <PresentationFormat>Affichage à l'écran (4:3)</PresentationFormat>
  <Paragraphs>145</Paragraphs>
  <Slides>12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Opulent</vt:lpstr>
      <vt:lpstr>Die deutsche Skulptur</vt:lpstr>
      <vt:lpstr>Domaines et compétences</vt:lpstr>
      <vt:lpstr>Présentation PowerPoint</vt:lpstr>
      <vt:lpstr>Présentation PowerPoint</vt:lpstr>
      <vt:lpstr>Anselm Kiefer</vt:lpstr>
      <vt:lpstr>Max Ernst</vt:lpstr>
      <vt:lpstr>Gerhard Marcks</vt:lpstr>
      <vt:lpstr>Hans Arp</vt:lpstr>
      <vt:lpstr>Les parties du corps Die Körperteile</vt:lpstr>
      <vt:lpstr>Les parties du corps Die Körperteile</vt:lpstr>
      <vt:lpstr>Comptine musicale « Die Bremer Stadtmusikanten » </vt:lpstr>
      <vt:lpstr>Flashcards « Die Bremer Stadtmusikanten 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deutsche Skulptur</dc:title>
  <dc:creator>Windows User</dc:creator>
  <cp:lastModifiedBy>Mabellanger</cp:lastModifiedBy>
  <cp:revision>34</cp:revision>
  <dcterms:created xsi:type="dcterms:W3CDTF">2016-10-10T11:25:18Z</dcterms:created>
  <dcterms:modified xsi:type="dcterms:W3CDTF">2016-10-22T20:01:32Z</dcterms:modified>
</cp:coreProperties>
</file>