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4" r:id="rId2"/>
    <p:sldId id="256" r:id="rId3"/>
    <p:sldId id="257" r:id="rId4"/>
    <p:sldId id="264" r:id="rId5"/>
    <p:sldId id="265" r:id="rId6"/>
    <p:sldId id="267" r:id="rId7"/>
    <p:sldId id="266" r:id="rId8"/>
    <p:sldId id="268" r:id="rId9"/>
    <p:sldId id="271" r:id="rId10"/>
    <p:sldId id="269" r:id="rId11"/>
    <p:sldId id="273" r:id="rId12"/>
    <p:sldId id="27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E677-8EEA-4902-BD5D-2260BBBB94CB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s://www.youtube.com/watch?v=C10cmiOH0mo" TargetMode="External"/><Relationship Id="rId3" Type="http://schemas.openxmlformats.org/officeDocument/2006/relationships/hyperlink" Target="https://www.goethe.de/ins/fr/fr/sta/par.html" TargetMode="External"/><Relationship Id="rId7" Type="http://schemas.openxmlformats.org/officeDocument/2006/relationships/hyperlink" Target="http://gallica.bnf.fr/ark:/12148/bpt6k64813385" TargetMode="External"/><Relationship Id="rId12" Type="http://schemas.openxmlformats.org/officeDocument/2006/relationships/hyperlink" Target="https://www.youtube.com/watch?v=uGy91-r_xKM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ina-bausch.de/en/pina_bausch/" TargetMode="External"/><Relationship Id="rId11" Type="http://schemas.openxmlformats.org/officeDocument/2006/relationships/image" Target="../media/image60.jpg"/><Relationship Id="rId5" Type="http://schemas.openxmlformats.org/officeDocument/2006/relationships/hyperlink" Target="https://www.hanisauland.de/whiteboard/wbt-bundeslaender-und-hauptstaedte-in-deutschland/wbt-bundeslaender-" TargetMode="External"/><Relationship Id="rId15" Type="http://schemas.openxmlformats.org/officeDocument/2006/relationships/image" Target="../media/image3.jpg"/><Relationship Id="rId10" Type="http://schemas.openxmlformats.org/officeDocument/2006/relationships/image" Target="../media/image46.jpg"/><Relationship Id="rId4" Type="http://schemas.openxmlformats.org/officeDocument/2006/relationships/hyperlink" Target="https://www.youtube.com/watch?v=u2pySXCmwpc" TargetMode="External"/><Relationship Id="rId9" Type="http://schemas.openxmlformats.org/officeDocument/2006/relationships/image" Target="../media/image59.jpg"/><Relationship Id="rId1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6453336" cy="64533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81055" y="5318537"/>
            <a:ext cx="2339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Géographie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Culture allemande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a</a:t>
            </a:r>
            <a:r>
              <a:rPr lang="fr-FR" sz="2000" b="1" dirty="0" smtClean="0">
                <a:solidFill>
                  <a:schemeClr val="bg1"/>
                </a:solidFill>
              </a:rPr>
              <a:t>u cycle III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6" y="548680"/>
            <a:ext cx="1334528" cy="1210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19823"/>
            <a:ext cx="857250" cy="133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20" y="3311539"/>
            <a:ext cx="812888" cy="11887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80" y="3933056"/>
            <a:ext cx="838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Brême/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Bremen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: Bremer </a:t>
            </a:r>
            <a:r>
              <a:rPr lang="fr-FR" sz="1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Kluten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/</a:t>
            </a:r>
            <a:r>
              <a:rPr lang="fr-FR" sz="1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Lebkuchenherz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Monuments/paysages: la 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vieille 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ville/die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Altstadt</a:t>
            </a:r>
            <a:endParaRPr lang="fr-FR" sz="14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historique: Les frères Grimm/die </a:t>
            </a:r>
            <a:r>
              <a:rPr lang="fr-FR" sz="1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Brüder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Grimm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Paula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Moderson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Becker</a:t>
            </a: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Brême « </a:t>
            </a:r>
            <a:r>
              <a:rPr lang="fr-FR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Bremen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" y="5085184"/>
            <a:ext cx="8805800" cy="16522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30" y="3094546"/>
            <a:ext cx="1809750" cy="25336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1924050" cy="2381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1" y="188640"/>
            <a:ext cx="1781175" cy="2562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30" y="188640"/>
            <a:ext cx="1876330" cy="14054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92" y="2889324"/>
            <a:ext cx="17335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117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-180528" y="0"/>
            <a:ext cx="9324528" cy="6858000"/>
          </a:xfrm>
          <a:prstGeom prst="rect">
            <a:avLst/>
          </a:prstGeom>
          <a:solidFill>
            <a:schemeClr val="accent3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615706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" y="364321"/>
            <a:ext cx="2803583" cy="1984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4036"/>
            <a:ext cx="4248472" cy="66699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1" y="3212976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4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987824" y="36828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Ressources pédagogiques &amp; liens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5" y="260648"/>
            <a:ext cx="1809750" cy="2533650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55125" y="1675776"/>
            <a:ext cx="4038600" cy="4997152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600" dirty="0">
                <a:hlinkClick r:id="rId3"/>
              </a:rPr>
              <a:t>https://</a:t>
            </a:r>
            <a:r>
              <a:rPr lang="fr-FR" sz="1600" dirty="0" smtClean="0">
                <a:hlinkClick r:id="rId3"/>
              </a:rPr>
              <a:t>www.goethe.de/ins/fr/fr/sta/par.html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hlinkClick r:id="rId4"/>
              </a:rPr>
              <a:t>https://</a:t>
            </a:r>
            <a:r>
              <a:rPr lang="fr-FR" sz="1600" dirty="0" smtClean="0">
                <a:hlinkClick r:id="rId4"/>
              </a:rPr>
              <a:t>www.youtube.com/watch?v=u2pySXCmwpc</a:t>
            </a: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>
                <a:hlinkClick r:id="rId5"/>
              </a:rPr>
              <a:t>https://</a:t>
            </a:r>
            <a:r>
              <a:rPr lang="fr-FR" sz="1600" dirty="0" smtClean="0">
                <a:hlinkClick r:id="rId5"/>
              </a:rPr>
              <a:t>www.hanisauland.de/whiteboard/wbt-bundeslaender-und-hauptstaedte-in-deutschland/wbt-bundeslaender-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>
                <a:hlinkClick r:id="rId6"/>
              </a:rPr>
              <a:t>http://www.pina-bausch.de/en/pina_bausch</a:t>
            </a:r>
            <a:r>
              <a:rPr lang="fr-FR" sz="1600" dirty="0" smtClean="0">
                <a:hlinkClick r:id="rId6"/>
              </a:rPr>
              <a:t>/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hlinkClick r:id="rId7"/>
              </a:rPr>
              <a:t>http://gallica.bnf.fr/ark:/</a:t>
            </a:r>
            <a:r>
              <a:rPr lang="fr-FR" sz="1600" dirty="0" smtClean="0">
                <a:hlinkClick r:id="rId7"/>
              </a:rPr>
              <a:t>12148/bpt6k64813385</a:t>
            </a: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78001"/>
            <a:ext cx="1224136" cy="832593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7" y="4725144"/>
            <a:ext cx="963356" cy="14511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3811"/>
            <a:ext cx="1309687" cy="87153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580"/>
            <a:ext cx="1905000" cy="952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65524" y="1060223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>
                <a:hlinkClick r:id="rId12"/>
              </a:rPr>
              <a:t>https://</a:t>
            </a:r>
            <a:r>
              <a:rPr lang="fr-FR" sz="1600" dirty="0" smtClean="0">
                <a:hlinkClick r:id="rId12"/>
              </a:rPr>
              <a:t>www.youtube.com/watch?v=uGy91-r_xKM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dirty="0">
                <a:hlinkClick r:id="rId13"/>
              </a:rPr>
              <a:t>https://</a:t>
            </a:r>
            <a:r>
              <a:rPr lang="fr-FR" dirty="0" smtClean="0">
                <a:hlinkClick r:id="rId13"/>
              </a:rPr>
              <a:t>www.youtube.com/watch?v=C10cmiOH0mo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08" y="733405"/>
            <a:ext cx="1171880" cy="14648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28592"/>
            <a:ext cx="1080120" cy="16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56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14348" y="214291"/>
            <a:ext cx="7786742" cy="649408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► Exemple de projet en </a:t>
            </a:r>
            <a:r>
              <a:rPr lang="fr-FR" b="1" dirty="0" smtClean="0">
                <a:latin typeface="Arial Rounded MT Bold" pitchFamily="34" charset="0"/>
              </a:rPr>
              <a:t>cycle 3: géographie et culture allemande</a:t>
            </a:r>
            <a:endParaRPr lang="fr-FR" dirty="0">
              <a:latin typeface="Arial Rounded MT Bold" pitchFamily="34" charset="0"/>
            </a:endParaRPr>
          </a:p>
          <a:p>
            <a:r>
              <a:rPr lang="fr-FR" b="1" i="1" dirty="0"/>
              <a:t>Production finale </a:t>
            </a:r>
            <a:r>
              <a:rPr lang="fr-FR" sz="1600" b="1" i="1" dirty="0"/>
              <a:t>: </a:t>
            </a:r>
            <a:r>
              <a:rPr lang="fr-FR" sz="1600" b="1" i="1" dirty="0" smtClean="0"/>
              <a:t>élaborer un jeu de sept familles &amp; créer une exposition à l’école</a:t>
            </a:r>
          </a:p>
          <a:p>
            <a:endParaRPr lang="fr-FR" sz="1600" dirty="0"/>
          </a:p>
          <a:p>
            <a:r>
              <a:rPr lang="fr-FR" sz="1400" b="1" dirty="0"/>
              <a:t>► Eléments culturels :</a:t>
            </a:r>
            <a:endParaRPr lang="fr-FR" sz="1400" dirty="0" smtClean="0"/>
          </a:p>
          <a:p>
            <a:r>
              <a:rPr lang="fr-FR" sz="1400" dirty="0" smtClean="0"/>
              <a:t>Des artistes </a:t>
            </a:r>
            <a:r>
              <a:rPr lang="fr-FR" sz="1400" dirty="0" smtClean="0"/>
              <a:t>germanophones</a:t>
            </a:r>
            <a:endParaRPr lang="fr-FR" sz="1400" dirty="0" smtClean="0"/>
          </a:p>
          <a:p>
            <a:r>
              <a:rPr lang="fr-FR" sz="1400" dirty="0" smtClean="0"/>
              <a:t>Des régions </a:t>
            </a:r>
            <a:r>
              <a:rPr lang="fr-FR" sz="1400" dirty="0" smtClean="0"/>
              <a:t>germanophones </a:t>
            </a:r>
            <a:endParaRPr lang="fr-FR" sz="1400" dirty="0" smtClean="0"/>
          </a:p>
          <a:p>
            <a:r>
              <a:rPr lang="fr-FR" sz="1400" dirty="0" smtClean="0"/>
              <a:t>Cultures et traditions </a:t>
            </a:r>
            <a:r>
              <a:rPr lang="fr-FR" sz="1400" dirty="0" smtClean="0"/>
              <a:t>d’Allemagne</a:t>
            </a:r>
            <a:endParaRPr lang="fr-FR" sz="1400" dirty="0" smtClean="0"/>
          </a:p>
          <a:p>
            <a:endParaRPr lang="fr-FR" sz="1400" b="1" dirty="0" smtClean="0"/>
          </a:p>
          <a:p>
            <a:r>
              <a:rPr lang="fr-FR" sz="1400" b="1" dirty="0" smtClean="0"/>
              <a:t>► </a:t>
            </a:r>
            <a:r>
              <a:rPr lang="fr-FR" sz="1400" b="1" dirty="0"/>
              <a:t>Lexique :</a:t>
            </a:r>
            <a:endParaRPr lang="fr-FR" sz="1400" dirty="0"/>
          </a:p>
          <a:p>
            <a:r>
              <a:rPr lang="fr-FR" sz="1400" dirty="0" smtClean="0"/>
              <a:t>Les villes, les </a:t>
            </a:r>
            <a:r>
              <a:rPr lang="fr-FR" sz="1400" dirty="0" smtClean="0"/>
              <a:t>pays</a:t>
            </a:r>
            <a:endParaRPr lang="fr-FR" sz="1400" dirty="0" smtClean="0"/>
          </a:p>
          <a:p>
            <a:r>
              <a:rPr lang="fr-FR" sz="1400" dirty="0" smtClean="0"/>
              <a:t>Les </a:t>
            </a:r>
            <a:r>
              <a:rPr lang="fr-FR" sz="1400" dirty="0" smtClean="0"/>
              <a:t>monuments</a:t>
            </a:r>
            <a:endParaRPr lang="fr-FR" sz="1400" dirty="0" smtClean="0"/>
          </a:p>
          <a:p>
            <a:r>
              <a:rPr lang="fr-FR" sz="1400" dirty="0" smtClean="0"/>
              <a:t>Des personnages </a:t>
            </a:r>
            <a:r>
              <a:rPr lang="fr-FR" sz="1400" dirty="0" smtClean="0"/>
              <a:t>célèbres</a:t>
            </a:r>
            <a:endParaRPr lang="fr-FR" sz="1400" dirty="0" smtClean="0"/>
          </a:p>
          <a:p>
            <a:r>
              <a:rPr lang="fr-FR" sz="1400" dirty="0" smtClean="0"/>
              <a:t>Des spécialités </a:t>
            </a:r>
            <a:r>
              <a:rPr lang="fr-FR" sz="1400" dirty="0" smtClean="0"/>
              <a:t>culinaires</a:t>
            </a:r>
            <a:endParaRPr lang="fr-FR" sz="1400" dirty="0"/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► Autres éléments d’ordre linguistique :</a:t>
            </a:r>
            <a:endParaRPr lang="fr-FR" sz="1400" dirty="0"/>
          </a:p>
          <a:p>
            <a:r>
              <a:rPr lang="fr-FR" sz="1400" dirty="0" smtClean="0"/>
              <a:t>Les noms communs prennent une </a:t>
            </a:r>
            <a:r>
              <a:rPr lang="fr-FR" sz="1400" dirty="0" smtClean="0"/>
              <a:t>majuscule</a:t>
            </a:r>
            <a:endParaRPr lang="fr-FR" sz="1400" dirty="0" smtClean="0"/>
          </a:p>
          <a:p>
            <a:r>
              <a:rPr lang="fr-FR" sz="1400" dirty="0" smtClean="0"/>
              <a:t>Les mots </a:t>
            </a:r>
            <a:r>
              <a:rPr lang="fr-FR" sz="1400" dirty="0" smtClean="0"/>
              <a:t>composés</a:t>
            </a:r>
            <a:endParaRPr lang="fr-FR" sz="1400" dirty="0" smtClean="0"/>
          </a:p>
          <a:p>
            <a:r>
              <a:rPr lang="fr-FR" sz="1400" dirty="0" smtClean="0"/>
              <a:t>L’existence des trois </a:t>
            </a:r>
            <a:r>
              <a:rPr lang="fr-FR" sz="1400" dirty="0" smtClean="0"/>
              <a:t>genres</a:t>
            </a:r>
            <a:endParaRPr lang="fr-FR" sz="1400" dirty="0" smtClean="0"/>
          </a:p>
          <a:p>
            <a:r>
              <a:rPr lang="fr-FR" sz="1400" dirty="0" smtClean="0"/>
              <a:t> </a:t>
            </a:r>
          </a:p>
          <a:p>
            <a:r>
              <a:rPr lang="fr-FR" sz="1400" b="1" dirty="0"/>
              <a:t>► Stratégies :</a:t>
            </a:r>
            <a:endParaRPr lang="fr-FR" sz="1400" dirty="0"/>
          </a:p>
          <a:p>
            <a:r>
              <a:rPr lang="fr-FR" sz="1400" dirty="0" smtClean="0"/>
              <a:t>S’appuyer sur les mots </a:t>
            </a:r>
            <a:r>
              <a:rPr lang="fr-FR" sz="1400" dirty="0" smtClean="0"/>
              <a:t>transparents</a:t>
            </a:r>
            <a:endParaRPr lang="fr-FR" sz="1400" dirty="0" smtClean="0"/>
          </a:p>
          <a:p>
            <a:r>
              <a:rPr lang="fr-FR" sz="1400" dirty="0" smtClean="0"/>
              <a:t>Similitudes entre anglais et allemand (langues germaniques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r>
              <a:rPr lang="fr-FR" sz="1400" dirty="0" smtClean="0"/>
              <a:t>Utiliser les outils numériques et/ou le dictionnaire </a:t>
            </a:r>
            <a:r>
              <a:rPr lang="fr-FR" sz="1400" dirty="0" smtClean="0"/>
              <a:t>bilingue</a:t>
            </a:r>
            <a:endParaRPr lang="fr-FR" sz="1400" dirty="0" smtClean="0"/>
          </a:p>
          <a:p>
            <a:r>
              <a:rPr lang="fr-FR" sz="1400" dirty="0" smtClean="0"/>
              <a:t> </a:t>
            </a:r>
          </a:p>
          <a:p>
            <a:r>
              <a:rPr lang="fr-FR" sz="1400" b="1" dirty="0"/>
              <a:t>► Prolongements :</a:t>
            </a:r>
            <a:endParaRPr lang="fr-FR" sz="1400" dirty="0"/>
          </a:p>
          <a:p>
            <a:r>
              <a:rPr lang="fr-FR" sz="1400" u="sng" dirty="0" smtClean="0"/>
              <a:t>Géographie</a:t>
            </a:r>
            <a:r>
              <a:rPr lang="fr-FR" sz="1400" dirty="0" smtClean="0"/>
              <a:t> : La carte des pays germanophones + celle des </a:t>
            </a:r>
            <a:r>
              <a:rPr lang="fr-FR" sz="1400" dirty="0" smtClean="0"/>
              <a:t>Länder</a:t>
            </a:r>
          </a:p>
          <a:p>
            <a:r>
              <a:rPr lang="fr-FR" sz="1400" u="sng" dirty="0" smtClean="0"/>
              <a:t>Histoire </a:t>
            </a:r>
            <a:r>
              <a:rPr lang="fr-FR" sz="1400" u="sng" dirty="0" smtClean="0"/>
              <a:t>de l'art  </a:t>
            </a:r>
            <a:r>
              <a:rPr lang="fr-FR" sz="1400" dirty="0" smtClean="0"/>
              <a:t>: Musique, peinture, théâtre, danse et </a:t>
            </a:r>
            <a:r>
              <a:rPr lang="fr-FR" sz="1400" dirty="0" smtClean="0"/>
              <a:t>littérature</a:t>
            </a:r>
            <a:endParaRPr lang="fr-FR" sz="1400" dirty="0" smtClean="0"/>
          </a:p>
          <a:p>
            <a:r>
              <a:rPr lang="fr-FR" sz="1400" u="sng" dirty="0" smtClean="0"/>
              <a:t>TUIC: </a:t>
            </a:r>
            <a:r>
              <a:rPr lang="fr-FR" sz="1400" dirty="0"/>
              <a:t>R</a:t>
            </a:r>
            <a:r>
              <a:rPr lang="fr-FR" sz="1400" dirty="0" smtClean="0"/>
              <a:t>echerche internet, mise en page et ENT</a:t>
            </a:r>
            <a:r>
              <a:rPr lang="fr-FR" sz="1400" dirty="0"/>
              <a:t> </a:t>
            </a:r>
            <a:r>
              <a:rPr lang="fr-FR" sz="1400" dirty="0" smtClean="0"/>
              <a:t>de </a:t>
            </a:r>
            <a:r>
              <a:rPr lang="fr-FR" sz="1400" dirty="0" smtClean="0"/>
              <a:t>l’école</a:t>
            </a:r>
            <a:endParaRPr lang="fr-FR" sz="1400" dirty="0" smtClean="0"/>
          </a:p>
          <a:p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07413"/>
              </p:ext>
            </p:extLst>
          </p:nvPr>
        </p:nvGraphicFramePr>
        <p:xfrm>
          <a:off x="857222" y="285729"/>
          <a:ext cx="6929487" cy="6331112"/>
        </p:xfrm>
        <a:graphic>
          <a:graphicData uri="http://schemas.openxmlformats.org/drawingml/2006/table">
            <a:tbl>
              <a:tblPr/>
              <a:tblGrid>
                <a:gridCol w="1110580"/>
                <a:gridCol w="2638126"/>
                <a:gridCol w="3180781"/>
              </a:tblGrid>
              <a:tr h="2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Séances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Objectifs</a:t>
                      </a:r>
                      <a:endParaRPr lang="fr-FR" sz="12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Démarche 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Découvrir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la carte des pays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germanophones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Localiser les différents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länder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Mettre en évidence le régionalisme  allemand. Le comparer avec la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France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Carte des pays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germanophones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Google </a:t>
                      </a:r>
                      <a:r>
                        <a:rPr lang="fr-FR" sz="10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earth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2/3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Amener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les élèves à trier pour trouver les sept régions retenues pour notre jeu des sept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familles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Sélection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monuments, personnages historiques et célébrités appartenant aux régions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sélectionnées</a:t>
                      </a:r>
                      <a:endParaRPr lang="fr-FR" sz="1000" b="1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Utiliser les TUIC pour localiser et s’informer sur les monuments, personnages et 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célébrités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Rechercher la capitale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Rechercher  le drapeau des régions sélectionnées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Recherches  internet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Utilisation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TUIC</a:t>
                      </a: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5/6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Création du jeu de sept familles</a:t>
                      </a: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Une famille par groupe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Traitement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texte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Mise en page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7/8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Création d’une affiche récapitulative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pour chaque famille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Créations plastiques par région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peinture, encre, photos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Mise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en place et présentation de l’exposition (affiches)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Finaliser le jeu des 7 familles (cartes)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Organiser l’exposition dans l’école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Proposer  le jeu de cartes aux autres classes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Jouer</a:t>
                      </a: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afin de découvrir une nouvelle culture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Découvrir une exposition à l’école</a:t>
                      </a:r>
                      <a:endParaRPr lang="fr-FR" sz="1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Jouer en petits groupes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Partager avec les autres élèves de l’école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30356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►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Mise en œuvre :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Berne / Bern 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: fromage, chocolat.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Monuments/paysages: lacs et montagnes.</a:t>
            </a: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historique: </a:t>
            </a:r>
            <a:r>
              <a:rPr lang="fr-FR" sz="1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Willhelm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Tell, Dada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Roger Federer.</a:t>
            </a: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Suisse 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Schweiz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48" y="360000"/>
            <a:ext cx="1789824" cy="13406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5" y="348825"/>
            <a:ext cx="1381125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0" y="2726280"/>
            <a:ext cx="2921240" cy="1362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49785"/>
            <a:ext cx="1910600" cy="10666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" y="4509120"/>
            <a:ext cx="8929440" cy="21236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27" y="3837510"/>
            <a:ext cx="2667000" cy="1714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69" y="2723030"/>
            <a:ext cx="1701327" cy="214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Vienne / Wien 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: </a:t>
            </a:r>
            <a:r>
              <a:rPr lang="fr-FR" sz="1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Kaffehaüser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strudel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 : Danube,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Schönnbrunn</a:t>
            </a:r>
            <a:endParaRPr lang="fr-FR" sz="14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Personnages historiques : 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Mozart, Strauss, Hundertwasser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Sissi l’Impératrice</a:t>
            </a: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Autriche « </a:t>
            </a:r>
            <a:r>
              <a:rPr lang="fr-FR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Österreich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6" y="360000"/>
            <a:ext cx="1622468" cy="2124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20" y="428538"/>
            <a:ext cx="1836359" cy="11231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62" y="2794522"/>
            <a:ext cx="2200275" cy="20859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80111"/>
            <a:ext cx="2592288" cy="11009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2" y="2749908"/>
            <a:ext cx="2241350" cy="12551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2" y="4041418"/>
            <a:ext cx="1863735" cy="1247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" y="5504001"/>
            <a:ext cx="8929440" cy="11226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20" y="4358223"/>
            <a:ext cx="1332359" cy="7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34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274120" y="31734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Munich /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München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: bière /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Bier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fr-FR" sz="14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nödel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Monuments/paysages: château de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Neuschwanstein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historique: Le cavalier bleu, Franz Marc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Manuel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Neuer</a:t>
            </a:r>
            <a:endParaRPr lang="fr-FR" sz="14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Bavière « Bayern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1" y="2939774"/>
            <a:ext cx="2408440" cy="13274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" y="432000"/>
            <a:ext cx="1944000" cy="1944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58" y="448903"/>
            <a:ext cx="1431602" cy="14316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636912"/>
            <a:ext cx="2300876" cy="1614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12" y="2939774"/>
            <a:ext cx="2619375" cy="1743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3" y="4682849"/>
            <a:ext cx="1214636" cy="17315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" y="4869160"/>
            <a:ext cx="8929440" cy="17135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9" y="4437112"/>
            <a:ext cx="12128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9462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Berlin / Berlin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: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Currywurst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Berliner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 : Reichstag, vestiges du mur</a:t>
            </a: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historique: </a:t>
            </a: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Marlène Dietrich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Angela Merkel</a:t>
            </a: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Berlin « Berlin »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0" y="320250"/>
            <a:ext cx="1676400" cy="2095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022622"/>
            <a:ext cx="2304256" cy="15333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458229"/>
            <a:ext cx="1074350" cy="13416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532011"/>
            <a:ext cx="1676400" cy="12573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99412"/>
            <a:ext cx="1827287" cy="12159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7" y="5085185"/>
            <a:ext cx="8646583" cy="14401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78063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932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274120" y="31734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Düsseldorf / Düsseldorf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: </a:t>
            </a:r>
            <a:r>
              <a:rPr lang="fr-FR" sz="1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Pumpernickel</a:t>
            </a: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bonbons Haribo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Monuments/paysages: Mines de charbon</a:t>
            </a: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historique: Pina Bausch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Herbert </a:t>
            </a:r>
            <a:r>
              <a:rPr lang="fr-FR" sz="14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Grönemeyer</a:t>
            </a:r>
            <a:endParaRPr lang="fr-FR" sz="14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Rhénanie Nord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50805"/>
            <a:ext cx="1247362" cy="14383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86" y="2132856"/>
            <a:ext cx="2355153" cy="15333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2762250" cy="16573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7" y="4909187"/>
            <a:ext cx="8646585" cy="16565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3" y="4149080"/>
            <a:ext cx="17557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60000"/>
            <a:ext cx="1519873" cy="20369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07" y="4184111"/>
            <a:ext cx="2241600" cy="16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947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600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6012408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Famille le Bade – Wurtemberg  </a:t>
            </a:r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</a:t>
            </a:r>
            <a:r>
              <a:rPr lang="fr-FR" sz="16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Baden-Würtemberg</a:t>
            </a:r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»</a:t>
            </a:r>
            <a:r>
              <a:rPr lang="fr-F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7" y="1053023"/>
            <a:ext cx="8676480" cy="5457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0000" y="613907"/>
            <a:ext cx="55263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Capitale : </a:t>
            </a:r>
            <a:r>
              <a:rPr lang="fr-FR" sz="1400" i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Stuttgart / Stuttgart</a:t>
            </a:r>
            <a:endParaRPr lang="fr-FR" sz="14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algn="just">
              <a:lnSpc>
                <a:spcPct val="150000"/>
              </a:lnSpc>
            </a:pPr>
            <a:r>
              <a:rPr lang="fr-FR" sz="1400" i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Spécialités culinaires </a:t>
            </a: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: </a:t>
            </a:r>
            <a:r>
              <a:rPr lang="fr-FR" sz="14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Schwarzwälder</a:t>
            </a: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fr-FR" sz="14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Kirschtorte</a:t>
            </a: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/ Bretzel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Monuments/paysages : Der Schwarzwald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historique: Albert Einstein</a:t>
            </a:r>
          </a:p>
          <a:p>
            <a:pPr algn="just">
              <a:lnSpc>
                <a:spcPct val="150000"/>
              </a:lnSpc>
            </a:pPr>
            <a:r>
              <a:rPr lang="fr-FR" sz="1400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Personnage célèbre: </a:t>
            </a:r>
            <a:r>
              <a:rPr lang="fr-FR" sz="1400" i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Cro</a:t>
            </a:r>
            <a:endParaRPr lang="fr-FR" sz="14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10" y="2409219"/>
            <a:ext cx="1739410" cy="20975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0" y="368280"/>
            <a:ext cx="1393269" cy="17524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12" y="3124300"/>
            <a:ext cx="2619375" cy="17430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7376"/>
            <a:ext cx="2104258" cy="140028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30562"/>
            <a:ext cx="2392027" cy="14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007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457</Words>
  <Application>Microsoft Office PowerPoint</Application>
  <PresentationFormat>Affichage à l'écran (4:3)</PresentationFormat>
  <Paragraphs>431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Yohann BROSSARD</dc:creator>
  <cp:lastModifiedBy>Windows User</cp:lastModifiedBy>
  <cp:revision>57</cp:revision>
  <dcterms:created xsi:type="dcterms:W3CDTF">2016-09-27T11:32:28Z</dcterms:created>
  <dcterms:modified xsi:type="dcterms:W3CDTF">2016-10-11T12:37:40Z</dcterms:modified>
</cp:coreProperties>
</file>