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29/09/2016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29/09/2016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29/09/2016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29/09/2016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29/09/2016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29/09/2016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29/09/2016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29/09/2016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29/09/2016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29/09/2016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677-8EEA-4902-BD5D-2260BBBB94CB}" type="datetimeFigureOut">
              <a:rPr lang="fr-FR" smtClean="0"/>
              <a:pPr/>
              <a:t>29/09/2016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0E677-8EEA-4902-BD5D-2260BBBB94CB}" type="datetimeFigureOut">
              <a:rPr lang="fr-FR" smtClean="0"/>
              <a:pPr/>
              <a:t>29/09/2016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2CFD-1308-4014-A003-5226546E64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ACn4xiq3U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hyperlink" Target="file:///C:\Users\Ecole\Documents\01.%20COURTEILLE%20DIRECTION\3-%20PEDAGOGIE\37-%20Culture%20humaniste\HUNDERTWASSER,%20doc%20compr&#233;hension%20&#233;crite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Hundertwasserhaus-vienne-gau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0"/>
            <a:ext cx="9361124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14348" y="214291"/>
            <a:ext cx="778674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 Rounded MT Bold" pitchFamily="34" charset="0"/>
              </a:rPr>
              <a:t>► Exemple de projet en CM1-CM2 : </a:t>
            </a:r>
            <a:r>
              <a:rPr lang="fr-FR" b="1" dirty="0" smtClean="0">
                <a:latin typeface="Arial Rounded MT Bold" pitchFamily="34" charset="0"/>
              </a:rPr>
              <a:t> Hundertwasser</a:t>
            </a:r>
            <a:endParaRPr lang="fr-FR" dirty="0">
              <a:latin typeface="Arial Rounded MT Bold" pitchFamily="34" charset="0"/>
            </a:endParaRPr>
          </a:p>
          <a:p>
            <a:r>
              <a:rPr lang="fr-FR" b="1" i="1" dirty="0"/>
              <a:t>Production finale : élaborer une production plastique à la manière de Hundertwasser : tableau, maquette</a:t>
            </a:r>
            <a:r>
              <a:rPr lang="fr-FR" b="1" i="1" dirty="0" smtClean="0"/>
              <a:t>.</a:t>
            </a:r>
          </a:p>
          <a:p>
            <a:endParaRPr lang="fr-FR" dirty="0"/>
          </a:p>
          <a:p>
            <a:r>
              <a:rPr lang="fr-FR" sz="1400" b="1" dirty="0"/>
              <a:t>► Eléments culturels :</a:t>
            </a:r>
            <a:endParaRPr lang="fr-FR" sz="1400" dirty="0" smtClean="0"/>
          </a:p>
          <a:p>
            <a:r>
              <a:rPr lang="fr-FR" sz="1400" dirty="0" smtClean="0"/>
              <a:t>Des artistes germanophones.</a:t>
            </a:r>
          </a:p>
          <a:p>
            <a:r>
              <a:rPr lang="fr-FR" sz="1400" dirty="0" smtClean="0"/>
              <a:t>Etude de l'œuvre d'un artiste engagé.</a:t>
            </a:r>
          </a:p>
          <a:p>
            <a:r>
              <a:rPr lang="fr-FR" sz="1400" dirty="0" smtClean="0"/>
              <a:t>Architecture urbaine et populaire.</a:t>
            </a:r>
          </a:p>
          <a:p>
            <a:r>
              <a:rPr lang="fr-FR" sz="1400" dirty="0" smtClean="0"/>
              <a:t> </a:t>
            </a:r>
          </a:p>
          <a:p>
            <a:r>
              <a:rPr lang="fr-FR" sz="1400" b="1" dirty="0"/>
              <a:t>► Lexique :</a:t>
            </a:r>
            <a:endParaRPr lang="fr-FR" sz="1400" dirty="0"/>
          </a:p>
          <a:p>
            <a:r>
              <a:rPr lang="fr-FR" sz="1400" dirty="0" smtClean="0"/>
              <a:t>Les villes, pays.</a:t>
            </a:r>
          </a:p>
          <a:p>
            <a:r>
              <a:rPr lang="fr-FR" sz="1400" dirty="0" smtClean="0"/>
              <a:t>Les bâtiments (école, crèche...)</a:t>
            </a:r>
          </a:p>
          <a:p>
            <a:r>
              <a:rPr lang="fr-FR" sz="1400" dirty="0" smtClean="0"/>
              <a:t>Les couleurs.</a:t>
            </a:r>
          </a:p>
          <a:p>
            <a:r>
              <a:rPr lang="fr-FR" sz="1400" dirty="0" smtClean="0"/>
              <a:t>Les noms des déchets</a:t>
            </a:r>
          </a:p>
          <a:p>
            <a:r>
              <a:rPr lang="fr-FR" sz="1400" dirty="0"/>
              <a:t> </a:t>
            </a:r>
          </a:p>
          <a:p>
            <a:r>
              <a:rPr lang="fr-FR" sz="1400" b="1" dirty="0"/>
              <a:t>► Autres éléments d’ordre linguistique :</a:t>
            </a:r>
            <a:endParaRPr lang="fr-FR" sz="1400" dirty="0"/>
          </a:p>
          <a:p>
            <a:r>
              <a:rPr lang="fr-FR" sz="1400" dirty="0" smtClean="0"/>
              <a:t>Les noms communs prennent une majuscule</a:t>
            </a:r>
          </a:p>
          <a:p>
            <a:r>
              <a:rPr lang="fr-FR" sz="1400" dirty="0" smtClean="0"/>
              <a:t>Les mots composés</a:t>
            </a:r>
          </a:p>
          <a:p>
            <a:r>
              <a:rPr lang="fr-FR" sz="1400" dirty="0" smtClean="0"/>
              <a:t> </a:t>
            </a:r>
          </a:p>
          <a:p>
            <a:r>
              <a:rPr lang="fr-FR" sz="1400" b="1" dirty="0"/>
              <a:t>► Stratégies :</a:t>
            </a:r>
            <a:endParaRPr lang="fr-FR" sz="1400" dirty="0"/>
          </a:p>
          <a:p>
            <a:r>
              <a:rPr lang="fr-FR" sz="1400" dirty="0" smtClean="0"/>
              <a:t>S’appuyer sur les mots transparents</a:t>
            </a:r>
          </a:p>
          <a:p>
            <a:r>
              <a:rPr lang="fr-FR" sz="1400" dirty="0" smtClean="0"/>
              <a:t>Similitudes entre anglais et allemand (langues germaniques)</a:t>
            </a:r>
          </a:p>
          <a:p>
            <a:r>
              <a:rPr lang="fr-FR" sz="1400" dirty="0" smtClean="0"/>
              <a:t> </a:t>
            </a:r>
          </a:p>
          <a:p>
            <a:r>
              <a:rPr lang="fr-FR" sz="1400" b="1" dirty="0"/>
              <a:t>► Prolongements :</a:t>
            </a:r>
            <a:endParaRPr lang="fr-FR" sz="1400" dirty="0"/>
          </a:p>
          <a:p>
            <a:r>
              <a:rPr lang="fr-FR" sz="1400" u="sng" dirty="0" smtClean="0"/>
              <a:t>Géographie</a:t>
            </a:r>
            <a:r>
              <a:rPr lang="fr-FR" sz="1400" dirty="0" smtClean="0"/>
              <a:t> : La carte des pays germanophones.</a:t>
            </a:r>
          </a:p>
          <a:p>
            <a:r>
              <a:rPr lang="fr-FR" sz="1400" u="sng" dirty="0" smtClean="0"/>
              <a:t>Histoire de l'art  </a:t>
            </a:r>
            <a:r>
              <a:rPr lang="fr-FR" sz="1400" dirty="0" smtClean="0"/>
              <a:t>: </a:t>
            </a:r>
          </a:p>
          <a:p>
            <a:r>
              <a:rPr lang="fr-FR" sz="1400" u="sng" dirty="0" smtClean="0"/>
              <a:t>EDD</a:t>
            </a:r>
            <a:r>
              <a:rPr lang="fr-FR" sz="1400" dirty="0" smtClean="0"/>
              <a:t> : exemple d'initiatives écologiques allemandes.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Hundertwasser-Waldspirale-Darmstadt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31901"/>
              </p:ext>
            </p:extLst>
          </p:nvPr>
        </p:nvGraphicFramePr>
        <p:xfrm>
          <a:off x="857222" y="285729"/>
          <a:ext cx="6929487" cy="5929353"/>
        </p:xfrm>
        <a:graphic>
          <a:graphicData uri="http://schemas.openxmlformats.org/drawingml/2006/table">
            <a:tbl>
              <a:tblPr/>
              <a:tblGrid>
                <a:gridCol w="1110580"/>
                <a:gridCol w="2638126"/>
                <a:gridCol w="3180781"/>
              </a:tblGrid>
              <a:tr h="21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Séances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Objectifs</a:t>
                      </a:r>
                      <a:endParaRPr lang="fr-FR" sz="1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Démarche </a:t>
                      </a:r>
                      <a:endParaRPr lang="fr-FR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Découvrir les œuvres d'Hundertwasser.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Emettre des hypothèses sur la langue utilisée (les langues utilisées).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Emettre des hypothèses sur les lieux où se trouvent les constructions. </a:t>
                      </a: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Faire visionner une 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vidéo 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qui présente 10 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œuvres 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architecturales de Hundertwasser.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https://www.youtube.com/watch?v=9ACn4xiq3UM</a:t>
                      </a:r>
                      <a:endParaRPr lang="fr-F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Faire des recherches sur Hundertwasser.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Créer une carte d'identité. </a:t>
                      </a: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Faire prendre conscience que parler allemand ne veut pas dire être allemand. </a:t>
                      </a: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Elaborer une carte des pays 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germanophones (langue 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maternelle, langue secondaire)</a:t>
                      </a: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Faire rechercher les pays germanophones.</a:t>
                      </a: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Présenter Klimt, 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Kandinsky 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et Klee, trois artistes germanophones.</a:t>
                      </a: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Essayer de trouver leur nationalité.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Découvrir leurs œuvres.</a:t>
                      </a: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Lire une biographie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Comprendre un texte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Découvrir un texte biographique sur Hundertwasser.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Répondre à un questionnaire</a:t>
                      </a: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8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1415" marR="5141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Lire, déduire et comprendre un document de tri sélectif en langue allemande.</a:t>
                      </a: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Découvrir un document authentique sur le tri sélectif de la ville de Graz. </a:t>
                      </a:r>
                    </a:p>
                  </a:txBody>
                  <a:tcPr marL="51415" marR="51415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130356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►</a:t>
            </a: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Mise en œuvre :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112680" y="85680"/>
            <a:ext cx="8929440" cy="664344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" name="CustomShape 2"/>
          <p:cNvSpPr/>
          <p:nvPr/>
        </p:nvSpPr>
        <p:spPr>
          <a:xfrm>
            <a:off x="576000" y="432000"/>
            <a:ext cx="1368000" cy="1872000"/>
          </a:xfrm>
          <a:prstGeom prst="rect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" name="Image 8"/>
          <p:cNvPicPr/>
          <p:nvPr/>
        </p:nvPicPr>
        <p:blipFill>
          <a:blip r:embed="rId2"/>
          <a:stretch/>
        </p:blipFill>
        <p:spPr>
          <a:xfrm>
            <a:off x="1672200" y="5239440"/>
            <a:ext cx="6591600" cy="1312560"/>
          </a:xfrm>
          <a:prstGeom prst="rect">
            <a:avLst/>
          </a:prstGeom>
          <a:ln w="9360"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2160000" y="368280"/>
            <a:ext cx="6768000" cy="3973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Né en 1928		 Mort en 2000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Nationalité : Autrichien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Profession : Peintre et Architecte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Ses constructions hautes en couleurs sont inspirées de Gaudi. Ses façades sont multicolores, les formes sont audacieuses : courbes, spirales, toits recouverts de verdure, arbres locataires, coupoles.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4"/>
          <p:cNvSpPr/>
          <p:nvPr/>
        </p:nvSpPr>
        <p:spPr>
          <a:xfrm>
            <a:off x="354600" y="4856400"/>
            <a:ext cx="8429400" cy="621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Village thermal de </a:t>
            </a:r>
            <a:r>
              <a:rPr lang="fr-F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Blumau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</a:t>
            </a:r>
            <a:r>
              <a:rPr lang="fr-F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Waldspirale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à </a:t>
            </a:r>
            <a:r>
              <a:rPr lang="fr-FR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Darmstadt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</a:t>
            </a:r>
            <a:r>
              <a:rPr lang="fr-FR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Hundertwasserhaus</a:t>
            </a:r>
            <a:r>
              <a:rPr lang="fr-FR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	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" name="TextShape 5"/>
          <p:cNvSpPr txBox="1"/>
          <p:nvPr/>
        </p:nvSpPr>
        <p:spPr>
          <a:xfrm>
            <a:off x="2232000" y="360000"/>
            <a:ext cx="4176000" cy="45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Friedensreich Hundertwasser</a:t>
            </a:r>
          </a:p>
        </p:txBody>
      </p:sp>
      <p:pic>
        <p:nvPicPr>
          <p:cNvPr id="43" name="Image 42"/>
          <p:cNvPicPr/>
          <p:nvPr/>
        </p:nvPicPr>
        <p:blipFill>
          <a:blip r:embed="rId3"/>
          <a:stretch/>
        </p:blipFill>
        <p:spPr>
          <a:xfrm>
            <a:off x="6408000" y="3022200"/>
            <a:ext cx="2576880" cy="1873800"/>
          </a:xfrm>
          <a:prstGeom prst="rect">
            <a:avLst/>
          </a:prstGeom>
          <a:ln>
            <a:noFill/>
          </a:ln>
        </p:spPr>
      </p:pic>
      <p:pic>
        <p:nvPicPr>
          <p:cNvPr id="44" name="Image 43"/>
          <p:cNvPicPr/>
          <p:nvPr/>
        </p:nvPicPr>
        <p:blipFill>
          <a:blip r:embed="rId4" cstate="print"/>
          <a:stretch/>
        </p:blipFill>
        <p:spPr>
          <a:xfrm>
            <a:off x="3528000" y="3038400"/>
            <a:ext cx="2592000" cy="1818000"/>
          </a:xfrm>
          <a:prstGeom prst="rect">
            <a:avLst/>
          </a:prstGeom>
          <a:ln>
            <a:noFill/>
          </a:ln>
        </p:spPr>
      </p:pic>
      <p:pic>
        <p:nvPicPr>
          <p:cNvPr id="45" name="Image 44"/>
          <p:cNvPicPr/>
          <p:nvPr/>
        </p:nvPicPr>
        <p:blipFill>
          <a:blip r:embed="rId5"/>
          <a:stretch/>
        </p:blipFill>
        <p:spPr>
          <a:xfrm>
            <a:off x="665280" y="504000"/>
            <a:ext cx="1206720" cy="1701360"/>
          </a:xfrm>
          <a:prstGeom prst="rect">
            <a:avLst/>
          </a:prstGeom>
          <a:ln>
            <a:noFill/>
          </a:ln>
        </p:spPr>
      </p:pic>
      <p:pic>
        <p:nvPicPr>
          <p:cNvPr id="46" name="Image 45"/>
          <p:cNvPicPr/>
          <p:nvPr/>
        </p:nvPicPr>
        <p:blipFill>
          <a:blip r:embed="rId6" cstate="print"/>
          <a:stretch/>
        </p:blipFill>
        <p:spPr>
          <a:xfrm>
            <a:off x="360000" y="3024000"/>
            <a:ext cx="3024000" cy="1814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5313360" cy="6858000"/>
          </a:xfrm>
          <a:prstGeom prst="rect">
            <a:avLst/>
          </a:prstGeom>
          <a:noFill/>
        </p:spPr>
      </p:pic>
      <p:pic>
        <p:nvPicPr>
          <p:cNvPr id="15363" name="Image 1" descr="cartoon-hundertwasser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715008" y="785794"/>
            <a:ext cx="3124200" cy="5743575"/>
          </a:xfrm>
          <a:prstGeom prst="rect">
            <a:avLst/>
          </a:prstGeom>
          <a:noFill/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24000" y="3339540"/>
          <a:ext cx="6096000" cy="1789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78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il_fi" descr="Afficher l'image d'origine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500306"/>
            <a:ext cx="2787906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Afficher l'image d'orig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500042"/>
            <a:ext cx="1657350" cy="66675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85728"/>
            <a:ext cx="30447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Times New Roman" pitchFamily="18" charset="0"/>
              </a:rPr>
              <a:t>HUNDERTWASSER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914400"/>
            <a:ext cx="2143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lip_image030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40" y="0"/>
            <a:ext cx="12319594" cy="7215214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31173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lip_image067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-571529"/>
            <a:ext cx="9787006" cy="962009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793154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lip_image003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64" y="-285776"/>
            <a:ext cx="11632777" cy="7643866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74333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223</Words>
  <Application>Microsoft Office PowerPoint</Application>
  <PresentationFormat>Affichage à l'écran (4:3)</PresentationFormat>
  <Paragraphs>92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Yohann BROSSARD</dc:creator>
  <cp:lastModifiedBy>MARYSE BELLANGER</cp:lastModifiedBy>
  <cp:revision>9</cp:revision>
  <dcterms:created xsi:type="dcterms:W3CDTF">2016-09-27T11:32:28Z</dcterms:created>
  <dcterms:modified xsi:type="dcterms:W3CDTF">2016-09-29T12:54:48Z</dcterms:modified>
</cp:coreProperties>
</file>